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67" r:id="rId2"/>
    <p:sldId id="269" r:id="rId3"/>
    <p:sldId id="270" r:id="rId4"/>
    <p:sldId id="272" r:id="rId5"/>
    <p:sldId id="268" r:id="rId6"/>
    <p:sldId id="256" r:id="rId7"/>
    <p:sldId id="264" r:id="rId8"/>
    <p:sldId id="257" r:id="rId9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0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9450F-5C17-4546-AF1D-D726502B30FC}" type="datetimeFigureOut">
              <a:rPr lang="en-GB" smtClean="0"/>
              <a:t>29/08/2014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18492-CAE5-48D0-A062-526F1E6193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64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7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6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0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47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04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43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894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5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5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9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A73D5-D404-0F43-A767-3DD2FD5F748D}" type="datetimeFigureOut">
              <a:rPr lang="en-US" smtClean="0"/>
              <a:t>8/29/2014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3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</a:t>
            </a:r>
            <a:r>
              <a:rPr lang="en-GB" sz="1600" dirty="0"/>
              <a:t>5502/Ethnic </a:t>
            </a:r>
            <a:r>
              <a:rPr lang="en-GB" sz="1600"/>
              <a:t>Challenges/Lecture </a:t>
            </a:r>
            <a:r>
              <a:rPr lang="en-GB" sz="1600" smtClean="0"/>
              <a:t>1-1/Introduction/2014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- a multidisciplinary course: the nation-state as an object of study in:</a:t>
            </a:r>
          </a:p>
          <a:p>
            <a:pPr marL="400050" lvl="1" indent="0">
              <a:buNone/>
            </a:pPr>
            <a:r>
              <a:rPr lang="nb-NO" sz="1800" dirty="0" smtClean="0"/>
              <a:t>- Law (2 lectures)</a:t>
            </a:r>
          </a:p>
          <a:p>
            <a:pPr marL="400050" lvl="1" indent="0">
              <a:buNone/>
            </a:pPr>
            <a:r>
              <a:rPr lang="nb-NO" sz="1800" dirty="0" smtClean="0"/>
              <a:t>- political science (2 lectures)</a:t>
            </a:r>
          </a:p>
          <a:p>
            <a:pPr marL="685800" lvl="1">
              <a:buFontTx/>
              <a:buChar char="-"/>
            </a:pPr>
            <a:r>
              <a:rPr lang="nb-NO" sz="1800" dirty="0" smtClean="0"/>
              <a:t>anthropology (2 lectures)</a:t>
            </a:r>
          </a:p>
          <a:p>
            <a:pPr marL="685800" lvl="1">
              <a:buFontTx/>
              <a:buChar char="-"/>
            </a:pPr>
            <a:r>
              <a:rPr lang="nb-NO" sz="1800" dirty="0" smtClean="0"/>
              <a:t>country cases and the Int. Criminal Court as a case (3 lectures)</a:t>
            </a:r>
          </a:p>
          <a:p>
            <a:pPr marL="400050" lvl="1" indent="0">
              <a:buNone/>
            </a:pPr>
            <a:r>
              <a:rPr lang="nb-NO" sz="1800" dirty="0" smtClean="0"/>
              <a:t> </a:t>
            </a:r>
            <a:endParaRPr lang="nb-NO" sz="1800" dirty="0"/>
          </a:p>
          <a:p>
            <a:pPr>
              <a:buFontTx/>
              <a:buChar char="-"/>
            </a:pPr>
            <a:r>
              <a:rPr lang="nb-NO" sz="2200" dirty="0" smtClean="0"/>
              <a:t>this lecture: contrasting how law, political science and anthropology deal the nation-state; defining ethnic groups/ethnicity:</a:t>
            </a:r>
          </a:p>
          <a:p>
            <a:pPr marL="400050" lvl="1" indent="0">
              <a:buNone/>
            </a:pPr>
            <a:r>
              <a:rPr lang="nb-NO" sz="1800" dirty="0" smtClean="0"/>
              <a:t>- cultural groups with rights</a:t>
            </a:r>
          </a:p>
          <a:p>
            <a:pPr marL="400050" lvl="1" indent="0">
              <a:buNone/>
            </a:pPr>
            <a:r>
              <a:rPr lang="nb-NO" sz="1800" dirty="0" smtClean="0"/>
              <a:t>- political units with cultural boundaries (external) or cleavages (internal)</a:t>
            </a:r>
          </a:p>
          <a:p>
            <a:pPr marL="400050" lvl="1" indent="0">
              <a:buNone/>
            </a:pPr>
            <a:r>
              <a:rPr lang="nb-NO" sz="1800" dirty="0" smtClean="0"/>
              <a:t>- social groups with collective identity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583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</a:t>
            </a:r>
            <a:r>
              <a:rPr lang="en-GB" sz="1600" dirty="0"/>
              <a:t>5502/Ethnic Challenges/Lecture </a:t>
            </a:r>
            <a:r>
              <a:rPr lang="en-GB" sz="1600" dirty="0" smtClean="0"/>
              <a:t>1-2/Introduction/2014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800" b="1" dirty="0" smtClean="0"/>
              <a:t>Learning Goals: </a:t>
            </a:r>
          </a:p>
          <a:p>
            <a:pPr marL="0" indent="0">
              <a:buNone/>
            </a:pPr>
            <a:r>
              <a:rPr lang="nb-NO" sz="1800" b="1" dirty="0" smtClean="0"/>
              <a:t>Skills</a:t>
            </a:r>
            <a:endParaRPr lang="en-GB" sz="1800" b="1" dirty="0"/>
          </a:p>
          <a:p>
            <a:r>
              <a:rPr lang="en-GB" sz="1700" dirty="0"/>
              <a:t>After having completed this course the student will be able to:</a:t>
            </a:r>
          </a:p>
          <a:p>
            <a:r>
              <a:rPr lang="en-GB" sz="1700" dirty="0"/>
              <a:t>Analyse ethnic conflict from the perspectives of law, political science and anthropology and understand its cultural, political and legal aspects</a:t>
            </a:r>
          </a:p>
          <a:p>
            <a:r>
              <a:rPr lang="en-GB" sz="1700" dirty="0"/>
              <a:t>Appreciate the difficulties of creating and implementing state policies in situations with ethnic tension</a:t>
            </a:r>
          </a:p>
          <a:p>
            <a:r>
              <a:rPr lang="en-GB" sz="1700" dirty="0"/>
              <a:t>Detect processes of group identity formation and the grounding of identity in political and legal systems</a:t>
            </a:r>
          </a:p>
          <a:p>
            <a:r>
              <a:rPr lang="en-GB" sz="1700" dirty="0"/>
              <a:t>Understand the possible roles of human rights in ethnic conflict </a:t>
            </a:r>
          </a:p>
          <a:p>
            <a:pPr marL="0" indent="0">
              <a:buNone/>
            </a:pPr>
            <a:endParaRPr lang="en-GB" sz="1800" b="1" dirty="0" smtClean="0"/>
          </a:p>
          <a:p>
            <a:pPr marL="0" indent="0">
              <a:buNone/>
            </a:pPr>
            <a:r>
              <a:rPr lang="en-GB" sz="1800" b="1" dirty="0" smtClean="0"/>
              <a:t>General </a:t>
            </a:r>
            <a:r>
              <a:rPr lang="en-GB" sz="1800" b="1" dirty="0"/>
              <a:t>competence</a:t>
            </a:r>
          </a:p>
          <a:p>
            <a:r>
              <a:rPr lang="en-GB" sz="1700" dirty="0"/>
              <a:t>Having completed this course the student will have the competence to:</a:t>
            </a:r>
          </a:p>
          <a:p>
            <a:r>
              <a:rPr lang="en-GB" sz="1700" dirty="0"/>
              <a:t>Appreciate how different legal and political orders respond to situations of ethnic heterogeneity</a:t>
            </a:r>
          </a:p>
          <a:p>
            <a:r>
              <a:rPr lang="en-GB" sz="1700" dirty="0"/>
              <a:t>Carry out a multidisciplinary analysis of a case of ethnic conflict</a:t>
            </a:r>
          </a:p>
          <a:p>
            <a:r>
              <a:rPr lang="en-GB" sz="1700" dirty="0"/>
              <a:t>Suggest human rights-based solutions to ethnic conflict</a:t>
            </a:r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33271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</a:t>
            </a:r>
            <a:r>
              <a:rPr lang="en-GB" sz="1600" dirty="0"/>
              <a:t>5502/Ethnic Challenges/Lecture </a:t>
            </a:r>
            <a:r>
              <a:rPr lang="en-GB" sz="1600" dirty="0" smtClean="0"/>
              <a:t>1-3/Introduction/2014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200" dirty="0" smtClean="0"/>
              <a:t>The Nation-State in Law</a:t>
            </a:r>
          </a:p>
          <a:p>
            <a:r>
              <a:rPr lang="nb-NO" sz="1800" dirty="0" smtClean="0"/>
              <a:t>The relevant unit: basis for UN membership and being and actor in international politics</a:t>
            </a:r>
          </a:p>
          <a:p>
            <a:r>
              <a:rPr lang="nb-NO" sz="1800" dirty="0" smtClean="0"/>
              <a:t>The subjects of international law, the international human rights system and international humanitarian law</a:t>
            </a:r>
          </a:p>
          <a:p>
            <a:r>
              <a:rPr lang="nb-NO" sz="1800" dirty="0" smtClean="0"/>
              <a:t>The responsible duty-holder for implementing human rights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2200" dirty="0" smtClean="0"/>
              <a:t>The Montevideo Convention (1933) lists the requirements for statehood</a:t>
            </a:r>
          </a:p>
          <a:p>
            <a:r>
              <a:rPr lang="nb-NO" sz="1800" dirty="0" smtClean="0"/>
              <a:t>A permanent population</a:t>
            </a:r>
          </a:p>
          <a:p>
            <a:r>
              <a:rPr lang="nb-NO" sz="1800" dirty="0" smtClean="0"/>
              <a:t>A defined territory</a:t>
            </a:r>
          </a:p>
          <a:p>
            <a:r>
              <a:rPr lang="nb-NO" sz="1800" dirty="0" smtClean="0"/>
              <a:t>A ‘de facto’ government (and mindful of human rights?)</a:t>
            </a:r>
          </a:p>
          <a:p>
            <a:r>
              <a:rPr lang="nb-NO" sz="1800" dirty="0" smtClean="0"/>
              <a:t>Capacity of entering into legal relations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2200" dirty="0" smtClean="0"/>
              <a:t>Legal pluralism</a:t>
            </a:r>
            <a:endParaRPr lang="nb-NO" sz="1800" dirty="0" smtClean="0"/>
          </a:p>
          <a:p>
            <a:r>
              <a:rPr lang="nb-NO" sz="1800" dirty="0" smtClean="0"/>
              <a:t>Forms of autonomy: cultural (Estonia 1925, Ottoman Empire, the Millet System) or territorial (Canada: Nunavut) </a:t>
            </a:r>
          </a:p>
          <a:p>
            <a:r>
              <a:rPr lang="nb-NO" sz="1800" dirty="0" smtClean="0"/>
              <a:t>Forms of state: unitary, federalist, etc.</a:t>
            </a:r>
          </a:p>
          <a:p>
            <a:pPr marL="0" indent="0">
              <a:buNone/>
            </a:pPr>
            <a:r>
              <a:rPr lang="nb-NO" sz="2200" dirty="0" smtClean="0"/>
              <a:t>Citizenship</a:t>
            </a:r>
          </a:p>
          <a:p>
            <a:r>
              <a:rPr lang="nb-NO" sz="1600" dirty="0" smtClean="0"/>
              <a:t>Requirements for having full rights, limited rights, no rights, genocide, etc.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0843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</a:t>
            </a:r>
            <a:r>
              <a:rPr lang="en-GB" sz="1600" dirty="0"/>
              <a:t>5502/Ethnic Challenges/Lecture </a:t>
            </a:r>
            <a:r>
              <a:rPr lang="en-GB" sz="1600" dirty="0" smtClean="0"/>
              <a:t>1-4/Introduction/2014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200" dirty="0" smtClean="0"/>
              <a:t>The Nation-State in Political Science: </a:t>
            </a:r>
            <a:r>
              <a:rPr lang="nb-NO" sz="1800" dirty="0" smtClean="0"/>
              <a:t>A vast field with many questions  and different approaches</a:t>
            </a:r>
          </a:p>
          <a:p>
            <a:endParaRPr lang="nb-NO" sz="1800" dirty="0" smtClean="0"/>
          </a:p>
          <a:p>
            <a:r>
              <a:rPr lang="nb-NO" sz="1800" dirty="0" smtClean="0"/>
              <a:t>Comparative politics (descriptive, positivist): </a:t>
            </a:r>
          </a:p>
          <a:p>
            <a:pPr lvl="1"/>
            <a:r>
              <a:rPr lang="nb-NO" sz="1400" dirty="0" smtClean="0"/>
              <a:t>investigating existing polities </a:t>
            </a:r>
          </a:p>
          <a:p>
            <a:pPr lvl="1"/>
            <a:r>
              <a:rPr lang="nb-NO" sz="1400" dirty="0" smtClean="0"/>
              <a:t>making typologies of states</a:t>
            </a:r>
          </a:p>
          <a:p>
            <a:pPr lvl="1"/>
            <a:r>
              <a:rPr lang="nb-NO" sz="1400" dirty="0" smtClean="0"/>
              <a:t>the attributions of and distribution of democracy and human rights</a:t>
            </a:r>
          </a:p>
          <a:p>
            <a:pPr lvl="1"/>
            <a:r>
              <a:rPr lang="nb-NO" sz="1400" dirty="0"/>
              <a:t>c</a:t>
            </a:r>
            <a:r>
              <a:rPr lang="nb-NO" sz="1400" dirty="0" smtClean="0"/>
              <a:t>itizenship studies </a:t>
            </a:r>
          </a:p>
          <a:p>
            <a:endParaRPr lang="nb-NO" sz="1800" dirty="0"/>
          </a:p>
          <a:p>
            <a:r>
              <a:rPr lang="nb-NO" sz="1800" dirty="0" smtClean="0"/>
              <a:t>Political theory (interpretative): </a:t>
            </a:r>
          </a:p>
          <a:p>
            <a:pPr lvl="1"/>
            <a:r>
              <a:rPr lang="nb-NO" sz="1400" dirty="0" smtClean="0"/>
              <a:t>origins of the state: </a:t>
            </a:r>
            <a:r>
              <a:rPr lang="nb-NO" sz="1400" dirty="0"/>
              <a:t>voluntary association or hierarchical domination?</a:t>
            </a:r>
          </a:p>
          <a:p>
            <a:pPr lvl="1"/>
            <a:r>
              <a:rPr lang="nb-NO" sz="1400" dirty="0" smtClean="0"/>
              <a:t>defining the state: its monopoly on power, its concern with security</a:t>
            </a:r>
          </a:p>
          <a:p>
            <a:pPr lvl="1"/>
            <a:r>
              <a:rPr lang="nb-NO" sz="1400" dirty="0"/>
              <a:t>t</a:t>
            </a:r>
            <a:r>
              <a:rPr lang="nb-NO" sz="1400" dirty="0" smtClean="0"/>
              <a:t>he functions of the state; its role in globalisation </a:t>
            </a:r>
          </a:p>
          <a:p>
            <a:pPr lvl="1"/>
            <a:r>
              <a:rPr lang="nb-NO" sz="1400" dirty="0" smtClean="0"/>
              <a:t>citizenship/membership</a:t>
            </a:r>
          </a:p>
          <a:p>
            <a:endParaRPr lang="nb-NO" sz="1800" dirty="0"/>
          </a:p>
          <a:p>
            <a:r>
              <a:rPr lang="nb-NO" sz="1800" dirty="0" smtClean="0"/>
              <a:t>Ethnicity in political science: </a:t>
            </a:r>
          </a:p>
          <a:p>
            <a:pPr lvl="1"/>
            <a:r>
              <a:rPr lang="nb-NO" sz="1400" dirty="0" smtClean="0"/>
              <a:t>dealing </a:t>
            </a:r>
            <a:r>
              <a:rPr lang="nb-NO" sz="1400" dirty="0"/>
              <a:t>with (cultural) </a:t>
            </a:r>
            <a:r>
              <a:rPr lang="nb-NO" sz="1400" dirty="0" smtClean="0"/>
              <a:t>difference</a:t>
            </a:r>
          </a:p>
          <a:p>
            <a:pPr lvl="1"/>
            <a:r>
              <a:rPr lang="nb-NO" sz="1400" dirty="0" smtClean="0"/>
              <a:t>Constitutional traditions: federalism</a:t>
            </a:r>
            <a:r>
              <a:rPr lang="nb-NO" sz="1400" dirty="0"/>
              <a:t>, consocionalism, autonomy </a:t>
            </a:r>
            <a:r>
              <a:rPr lang="nb-NO" sz="1400" dirty="0" smtClean="0"/>
              <a:t>arrangements, imperial integration</a:t>
            </a:r>
            <a:endParaRPr lang="nb-NO" sz="14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7750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HUMR 5502/Ethnic Challenges/Lecture </a:t>
            </a:r>
            <a:r>
              <a:rPr lang="en-GB" sz="1600" dirty="0" smtClean="0"/>
              <a:t>1-5/Introduction/2014</a:t>
            </a:r>
            <a:r>
              <a:rPr lang="en-GB" sz="9600" dirty="0"/>
              <a:t/>
            </a:r>
            <a:br>
              <a:rPr lang="en-GB" sz="9600" dirty="0"/>
            </a:br>
            <a:r>
              <a:rPr lang="en-GB" sz="4000" dirty="0"/>
              <a:t>Studying the </a:t>
            </a:r>
            <a:r>
              <a:rPr lang="en-GB" sz="4000" dirty="0" smtClean="0"/>
              <a:t>Nation-State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The Nation-State in Anthropology</a:t>
            </a:r>
          </a:p>
          <a:p>
            <a:pPr marL="0" indent="0">
              <a:buNone/>
            </a:pPr>
            <a:r>
              <a:rPr lang="nb-NO" sz="1800" dirty="0" smtClean="0"/>
              <a:t>‘a </a:t>
            </a:r>
            <a:r>
              <a:rPr lang="nb-NO" sz="1800" dirty="0"/>
              <a:t>bounded community, in structural equilibrium, whose modern exemplar is the nation-state’</a:t>
            </a:r>
            <a:endParaRPr lang="en-GB" sz="1800" dirty="0"/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dirty="0" smtClean="0"/>
              <a:t>The evolution of centralised power (interpretative, historical): from (stateless) bands to tribes, chiefdoms, kingdoms, empires, nation-states </a:t>
            </a:r>
          </a:p>
          <a:p>
            <a:r>
              <a:rPr lang="nb-NO" sz="1800" dirty="0" smtClean="0"/>
              <a:t>The construction of culturally bounded units (ethnographic): the role of identity in the construction of social groups: integration, segregation, domination</a:t>
            </a:r>
          </a:p>
          <a:p>
            <a:r>
              <a:rPr lang="nb-NO" sz="1800" dirty="0" smtClean="0"/>
              <a:t>Ethnicity: an aspect of group relations involving group identity</a:t>
            </a:r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r>
              <a:rPr lang="nb-NO" sz="1800" dirty="0" smtClean="0"/>
              <a:t>‘etymylogically akin to estate, stasis and status, its use in anthropology has been such as to convey and prescribe norms of fixity, a settled order, categorical identities, within a bounded, usually territorial, social unit’ </a:t>
            </a:r>
          </a:p>
        </p:txBody>
      </p:sp>
    </p:spTree>
    <p:extLst>
      <p:ext uri="{BB962C8B-B14F-4D97-AF65-F5344CB8AC3E}">
        <p14:creationId xmlns:p14="http://schemas.microsoft.com/office/powerpoint/2010/main" val="24814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1600" dirty="0" smtClean="0"/>
              <a:t>HUMR 5502/Ethnic Challenges/Lecture 1-6/Anthropological Perspectives/2013</a:t>
            </a:r>
            <a:br>
              <a:rPr lang="en-GB" sz="1600" dirty="0" smtClean="0"/>
            </a:br>
            <a:r>
              <a:rPr lang="en-GB" sz="2200" dirty="0" smtClean="0"/>
              <a:t/>
            </a:r>
            <a:br>
              <a:rPr lang="en-GB" sz="2200" dirty="0" smtClean="0"/>
            </a:br>
            <a:r>
              <a:rPr lang="en-GB" dirty="0" smtClean="0"/>
              <a:t>Definitions of Ethnicity - 1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- consider the terms: race, people, nation, clan, minority, indigenous people, ethnic group, community .... are they social groups? political? cultural? ethnic?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- ethnic groups: people sharing the ‘basic, most general identity for making social maps’ (Barth)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en-GB" sz="2000" dirty="0" smtClean="0"/>
              <a:t>- ethnicity: a dual concept</a:t>
            </a:r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2000" dirty="0" smtClean="0"/>
              <a:t>- it categorises ‘the other’, creating cognitive maps of relevant others</a:t>
            </a:r>
          </a:p>
          <a:p>
            <a:pPr marL="0" indent="0">
              <a:buNone/>
            </a:pPr>
            <a:r>
              <a:rPr lang="nb-NO" sz="2000" dirty="0" smtClean="0"/>
              <a:t>	- it </a:t>
            </a:r>
            <a:r>
              <a:rPr lang="en-GB" sz="2000" dirty="0" smtClean="0"/>
              <a:t>defines the self, it is the collective aspect of self-identification </a:t>
            </a:r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81176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HUMR 5502/Ethnic Challenges/Lecture </a:t>
            </a:r>
            <a:r>
              <a:rPr lang="en-GB" sz="1400" dirty="0" smtClean="0"/>
              <a:t>1-7/Anthropological Perspectives/2014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/>
            </a:r>
            <a:br>
              <a:rPr lang="en-GB" sz="1400" dirty="0"/>
            </a:br>
            <a:r>
              <a:rPr lang="en-GB" sz="4000" dirty="0"/>
              <a:t>Definitions of Ethnicity </a:t>
            </a:r>
            <a:r>
              <a:rPr lang="en-GB" sz="4000" dirty="0" smtClean="0"/>
              <a:t>- 2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- </a:t>
            </a:r>
            <a:r>
              <a:rPr lang="en-GB" sz="2800" dirty="0"/>
              <a:t>ethnicity: a labelling system where collective identities (‘cultures’) are negotiated and fixed, i.e., for making social </a:t>
            </a:r>
            <a:r>
              <a:rPr lang="en-GB" sz="2800" dirty="0" smtClean="0"/>
              <a:t>boundaries ‘cultural’ </a:t>
            </a:r>
            <a:endParaRPr lang="en-GB" sz="2800" dirty="0"/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- w</a:t>
            </a:r>
            <a:r>
              <a:rPr lang="nb-NO" sz="2800" dirty="0" smtClean="0"/>
              <a:t>hat is ‘culture’? anthropology </a:t>
            </a:r>
            <a:r>
              <a:rPr lang="nb-NO" sz="2800" dirty="0"/>
              <a:t>has had very different definitions</a:t>
            </a:r>
          </a:p>
          <a:p>
            <a:pPr marL="0" indent="0">
              <a:buNone/>
            </a:pPr>
            <a:r>
              <a:rPr lang="nb-NO" sz="2800" dirty="0"/>
              <a:t>	- up to ca 1990: bounded </a:t>
            </a:r>
            <a:r>
              <a:rPr lang="nb-NO" sz="2800" dirty="0" smtClean="0"/>
              <a:t>units sharing </a:t>
            </a:r>
            <a:r>
              <a:rPr lang="nb-NO" sz="2800" dirty="0"/>
              <a:t>‘traits’  </a:t>
            </a:r>
          </a:p>
          <a:p>
            <a:pPr marL="0" indent="0">
              <a:buNone/>
            </a:pPr>
            <a:r>
              <a:rPr lang="nb-NO" sz="2800" dirty="0"/>
              <a:t>	- present: sites for contesting and stabilising (fixing) meaning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- but what is then the ‘cultural stuff’ inside?   </a:t>
            </a:r>
          </a:p>
        </p:txBody>
      </p:sp>
    </p:spTree>
    <p:extLst>
      <p:ext uri="{BB962C8B-B14F-4D97-AF65-F5344CB8AC3E}">
        <p14:creationId xmlns:p14="http://schemas.microsoft.com/office/powerpoint/2010/main" val="226266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HUMR 5502/Ethnic Challenges/Lecture </a:t>
            </a:r>
            <a:r>
              <a:rPr lang="en-GB" sz="1400" dirty="0" smtClean="0"/>
              <a:t>1-8/Anthropological Perspectives/2014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Studying Ethnicity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/>
              <a:t>A focus on boundary dynamics, or the stabilisation (fixing) of meaning, by looking at processes of :</a:t>
            </a:r>
          </a:p>
          <a:p>
            <a:endParaRPr lang="en-GB" sz="2000" dirty="0" smtClean="0"/>
          </a:p>
          <a:p>
            <a:pPr marL="800100" lvl="2" indent="0">
              <a:buNone/>
            </a:pPr>
            <a:r>
              <a:rPr lang="en-GB" sz="1600" dirty="0" smtClean="0"/>
              <a:t>- stereotyping and reification (e.g. turning a custom into a stable symbol or representation)</a:t>
            </a:r>
            <a:endParaRPr lang="en-GB" sz="1600" dirty="0"/>
          </a:p>
          <a:p>
            <a:pPr marL="800100" lvl="2" indent="0">
              <a:buNone/>
            </a:pPr>
            <a:r>
              <a:rPr lang="en-GB" sz="1600" dirty="0" smtClean="0"/>
              <a:t>- dichotomisation (separating by contrasting) </a:t>
            </a:r>
          </a:p>
          <a:p>
            <a:pPr marL="800100" lvl="2" indent="0">
              <a:buNone/>
            </a:pPr>
            <a:r>
              <a:rPr lang="en-GB" sz="1600" dirty="0" smtClean="0"/>
              <a:t>- </a:t>
            </a:r>
            <a:r>
              <a:rPr lang="en-GB" sz="1600" dirty="0" err="1" smtClean="0"/>
              <a:t>complementarisation</a:t>
            </a:r>
            <a:r>
              <a:rPr lang="en-GB" sz="1600" dirty="0" smtClean="0"/>
              <a:t> (making equal in value by comparing)</a:t>
            </a:r>
          </a:p>
          <a:p>
            <a:pPr marL="1085850" lvl="2" indent="-285750">
              <a:buFontTx/>
              <a:buChar char="-"/>
            </a:pPr>
            <a:endParaRPr lang="en-GB" sz="1600" dirty="0" smtClean="0"/>
          </a:p>
          <a:p>
            <a:r>
              <a:rPr lang="nb-NO" sz="2000" dirty="0" smtClean="0"/>
              <a:t>i.e., their role in </a:t>
            </a:r>
            <a:r>
              <a:rPr lang="en-GB" sz="2000" dirty="0" smtClean="0"/>
              <a:t>creating ‘cultures’: constructing </a:t>
            </a:r>
            <a:r>
              <a:rPr lang="en-GB" sz="2000" dirty="0"/>
              <a:t>socially relevant </a:t>
            </a:r>
            <a:r>
              <a:rPr lang="en-GB" sz="2000" dirty="0" smtClean="0"/>
              <a:t>group identities</a:t>
            </a:r>
          </a:p>
          <a:p>
            <a:endParaRPr lang="en-GB" sz="2000" dirty="0" smtClean="0"/>
          </a:p>
          <a:p>
            <a:r>
              <a:rPr lang="en-GB" sz="2000" dirty="0" smtClean="0"/>
              <a:t>types </a:t>
            </a:r>
            <a:r>
              <a:rPr lang="en-GB" sz="2000" dirty="0"/>
              <a:t>of group relations: </a:t>
            </a:r>
            <a:r>
              <a:rPr lang="en-GB" sz="2000" smtClean="0"/>
              <a:t>modern migrants, indigenous </a:t>
            </a:r>
            <a:r>
              <a:rPr lang="en-GB" sz="2000" dirty="0"/>
              <a:t>peoples, proto-nations, plural societies, post-slavery societies</a:t>
            </a:r>
          </a:p>
          <a:p>
            <a:endParaRPr lang="en-GB" sz="2000" dirty="0" smtClean="0"/>
          </a:p>
          <a:p>
            <a:pPr marL="0" indent="0">
              <a:buNone/>
            </a:pPr>
            <a:r>
              <a:rPr lang="en-GB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35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793</Words>
  <Application>Microsoft Office PowerPoint</Application>
  <PresentationFormat>On-screen Show (4:3)</PresentationFormat>
  <Paragraphs>98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HUMR 5502/Ethnic Challenges/Lecture 1-1/Introduction/2014 Studying the Nation-State </vt:lpstr>
      <vt:lpstr>HUMR 5502/Ethnic Challenges/Lecture 1-2/Introduction/2014 Studying the Nation-State </vt:lpstr>
      <vt:lpstr>HUMR 5502/Ethnic Challenges/Lecture 1-3/Introduction/2014 Studying the Nation-State </vt:lpstr>
      <vt:lpstr>HUMR 5502/Ethnic Challenges/Lecture 1-4/Introduction/2014 Studying the Nation-State </vt:lpstr>
      <vt:lpstr>HUMR 5502/Ethnic Challenges/Lecture 1-5/Introduction/2014 Studying the Nation-State </vt:lpstr>
      <vt:lpstr>HUMR 5502/Ethnic Challenges/Lecture 1-6/Anthropological Perspectives/2013  Definitions of Ethnicity - 1 </vt:lpstr>
      <vt:lpstr>HUMR 5502/Ethnic Challenges/Lecture 1-7/Anthropological Perspectives/2014  Definitions of Ethnicity - 2</vt:lpstr>
      <vt:lpstr>HUMR 5502/Ethnic Challenges/Lecture 1-8/Anthropological Perspectives/2014 Studying Ethnicity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Ethnic Challenges Definitions of Ethnicity</dc:title>
  <dc:creator>Stener Ekern</dc:creator>
  <cp:lastModifiedBy>Morten Slind Olsen</cp:lastModifiedBy>
  <cp:revision>46</cp:revision>
  <cp:lastPrinted>2014-08-27T09:29:26Z</cp:lastPrinted>
  <dcterms:created xsi:type="dcterms:W3CDTF">2013-10-14T18:24:02Z</dcterms:created>
  <dcterms:modified xsi:type="dcterms:W3CDTF">2014-08-29T10:19:10Z</dcterms:modified>
</cp:coreProperties>
</file>