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6" r:id="rId1"/>
  </p:sldMasterIdLst>
  <p:notesMasterIdLst>
    <p:notesMasterId r:id="rId25"/>
  </p:notesMasterIdLst>
  <p:sldIdLst>
    <p:sldId id="256" r:id="rId2"/>
    <p:sldId id="257" r:id="rId3"/>
    <p:sldId id="286" r:id="rId4"/>
    <p:sldId id="305" r:id="rId5"/>
    <p:sldId id="260" r:id="rId6"/>
    <p:sldId id="287" r:id="rId7"/>
    <p:sldId id="261" r:id="rId8"/>
    <p:sldId id="262" r:id="rId9"/>
    <p:sldId id="288" r:id="rId10"/>
    <p:sldId id="289" r:id="rId11"/>
    <p:sldId id="290" r:id="rId12"/>
    <p:sldId id="291" r:id="rId13"/>
    <p:sldId id="292" r:id="rId14"/>
    <p:sldId id="293" r:id="rId15"/>
    <p:sldId id="294" r:id="rId16"/>
    <p:sldId id="296" r:id="rId17"/>
    <p:sldId id="298" r:id="rId18"/>
    <p:sldId id="299" r:id="rId19"/>
    <p:sldId id="300" r:id="rId20"/>
    <p:sldId id="301" r:id="rId21"/>
    <p:sldId id="303" r:id="rId22"/>
    <p:sldId id="304" r:id="rId23"/>
    <p:sldId id="275"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A6637"/>
    <a:srgbClr val="AD4A13"/>
    <a:srgbClr val="700000"/>
    <a:srgbClr val="BA710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43"/>
  </p:normalViewPr>
  <p:slideViewPr>
    <p:cSldViewPr>
      <p:cViewPr varScale="1">
        <p:scale>
          <a:sx n="124" d="100"/>
          <a:sy n="124" d="100"/>
        </p:scale>
        <p:origin x="122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EAFA07-45EB-3D4D-8D19-3050FDBAC826}" type="datetimeFigureOut">
              <a:rPr lang="en-US" smtClean="0"/>
              <a:t>9/19/2017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54A672-05B4-F746-AFCF-4EB9878C6EA0}" type="slidenum">
              <a:rPr lang="en-US" smtClean="0"/>
              <a:t>‹#›</a:t>
            </a:fld>
            <a:endParaRPr lang="en-US"/>
          </a:p>
        </p:txBody>
      </p:sp>
    </p:spTree>
    <p:extLst>
      <p:ext uri="{BB962C8B-B14F-4D97-AF65-F5344CB8AC3E}">
        <p14:creationId xmlns:p14="http://schemas.microsoft.com/office/powerpoint/2010/main" val="1697815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endParaRPr lang="nb-NO" altLang="nb-NO">
              <a:ea typeface="MS PGothic" charset="-128"/>
            </a:endParaRPr>
          </a:p>
        </p:txBody>
      </p:sp>
    </p:spTree>
    <p:extLst>
      <p:ext uri="{BB962C8B-B14F-4D97-AF65-F5344CB8AC3E}">
        <p14:creationId xmlns:p14="http://schemas.microsoft.com/office/powerpoint/2010/main" val="15682941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nb-NO">
                <a:ea typeface="MS PGothic" charset="-128"/>
              </a:rPr>
              <a:t>Preceded by Protocol No. 9 in 1994, which allowed individuals to bring cases directly to the Court.</a:t>
            </a:r>
          </a:p>
          <a:p>
            <a:endParaRPr lang="en-US" altLang="nb-NO">
              <a:ea typeface="MS PGothic" charset="-128"/>
            </a:endParaRPr>
          </a:p>
        </p:txBody>
      </p:sp>
    </p:spTree>
    <p:extLst>
      <p:ext uri="{BB962C8B-B14F-4D97-AF65-F5344CB8AC3E}">
        <p14:creationId xmlns:p14="http://schemas.microsoft.com/office/powerpoint/2010/main" val="2635302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endParaRPr lang="nb-NO" altLang="nb-NO">
              <a:ea typeface="MS PGothic" charset="-128"/>
            </a:endParaRPr>
          </a:p>
        </p:txBody>
      </p:sp>
    </p:spTree>
    <p:extLst>
      <p:ext uri="{BB962C8B-B14F-4D97-AF65-F5344CB8AC3E}">
        <p14:creationId xmlns:p14="http://schemas.microsoft.com/office/powerpoint/2010/main" val="20565876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endParaRPr lang="nb-NO" altLang="nb-NO">
              <a:ea typeface="MS PGothic" charset="-128"/>
            </a:endParaRPr>
          </a:p>
        </p:txBody>
      </p:sp>
    </p:spTree>
    <p:extLst>
      <p:ext uri="{BB962C8B-B14F-4D97-AF65-F5344CB8AC3E}">
        <p14:creationId xmlns:p14="http://schemas.microsoft.com/office/powerpoint/2010/main" val="2818944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nb-NO">
                <a:ea typeface="MS PGothic" charset="-128"/>
              </a:rPr>
              <a:t>Since 2010, three high-level conferences on the future of the Court have been convened to identify the means to guarantee the long-term effectiveness of the Convention system. These conferences have, in particular, led to the adoption of Protocols 15 and 16 to the Convention.</a:t>
            </a:r>
            <a:br>
              <a:rPr lang="en-US" altLang="nb-NO">
                <a:ea typeface="MS PGothic" charset="-128"/>
              </a:rPr>
            </a:br>
            <a:r>
              <a:rPr lang="en-US" altLang="nb-NO">
                <a:ea typeface="MS PGothic" charset="-128"/>
              </a:rPr>
              <a:t/>
            </a:r>
            <a:br>
              <a:rPr lang="en-US" altLang="nb-NO">
                <a:ea typeface="MS PGothic" charset="-128"/>
              </a:rPr>
            </a:br>
            <a:r>
              <a:rPr lang="en-US" altLang="nb-NO">
                <a:ea typeface="MS PGothic" charset="-128"/>
              </a:rPr>
              <a:t>Protocol No. 15, adopted in 2013, inserts a reference to the principle of subsidiarity and the doctrine of the margin of appreciation into the Convention’s preamble; it also reduces from 6 to 4 months the time within which an application must be lodged with the Court after a final national decision.</a:t>
            </a:r>
            <a:br>
              <a:rPr lang="en-US" altLang="nb-NO">
                <a:ea typeface="MS PGothic" charset="-128"/>
              </a:rPr>
            </a:br>
            <a:r>
              <a:rPr lang="en-US" altLang="nb-NO">
                <a:ea typeface="MS PGothic" charset="-128"/>
              </a:rPr>
              <a:t/>
            </a:r>
            <a:br>
              <a:rPr lang="en-US" altLang="nb-NO">
                <a:ea typeface="MS PGothic" charset="-128"/>
              </a:rPr>
            </a:br>
            <a:r>
              <a:rPr lang="en-US" altLang="nb-NO">
                <a:ea typeface="MS PGothic" charset="-128"/>
              </a:rPr>
              <a:t>2013 has also seen the adoption of Protocol No. 16, which will allow the highest domestic courts and tribunals to request the Court to give advisory opinions on questions of principle relating to the interpretation or application of the rights and freedoms defined in the Convention or the protocols thereto. Protocol No. 16 is optional.</a:t>
            </a:r>
            <a:endParaRPr lang="nb-NO" altLang="nb-NO">
              <a:ea typeface="MS PGothic" charset="-128"/>
            </a:endParaRPr>
          </a:p>
        </p:txBody>
      </p:sp>
    </p:spTree>
    <p:extLst>
      <p:ext uri="{BB962C8B-B14F-4D97-AF65-F5344CB8AC3E}">
        <p14:creationId xmlns:p14="http://schemas.microsoft.com/office/powerpoint/2010/main" val="2280304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endParaRPr lang="nb-NO" altLang="nb-NO">
              <a:ea typeface="MS PGothic" charset="-128"/>
            </a:endParaRPr>
          </a:p>
        </p:txBody>
      </p:sp>
    </p:spTree>
    <p:extLst>
      <p:ext uri="{BB962C8B-B14F-4D97-AF65-F5344CB8AC3E}">
        <p14:creationId xmlns:p14="http://schemas.microsoft.com/office/powerpoint/2010/main" val="5925279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endParaRPr lang="nb-NO" altLang="nb-NO">
              <a:ea typeface="MS PGothic" charset="-128"/>
            </a:endParaRPr>
          </a:p>
        </p:txBody>
      </p:sp>
    </p:spTree>
    <p:extLst>
      <p:ext uri="{BB962C8B-B14F-4D97-AF65-F5344CB8AC3E}">
        <p14:creationId xmlns:p14="http://schemas.microsoft.com/office/powerpoint/2010/main" val="3003141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endParaRPr lang="nb-NO" altLang="nb-NO">
              <a:ea typeface="MS PGothic" charset="-128"/>
            </a:endParaRPr>
          </a:p>
        </p:txBody>
      </p:sp>
    </p:spTree>
    <p:extLst>
      <p:ext uri="{BB962C8B-B14F-4D97-AF65-F5344CB8AC3E}">
        <p14:creationId xmlns:p14="http://schemas.microsoft.com/office/powerpoint/2010/main" val="12104982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b-NO" altLang="nb-NO">
                <a:ea typeface="MS PGothic" charset="-128"/>
              </a:rPr>
              <a:t>Standard supervision</a:t>
            </a:r>
          </a:p>
          <a:p>
            <a:r>
              <a:rPr lang="nb-NO" altLang="nb-NO">
                <a:ea typeface="MS PGothic" charset="-128"/>
              </a:rPr>
              <a:t>Enhanced supervision</a:t>
            </a:r>
          </a:p>
        </p:txBody>
      </p:sp>
    </p:spTree>
    <p:extLst>
      <p:ext uri="{BB962C8B-B14F-4D97-AF65-F5344CB8AC3E}">
        <p14:creationId xmlns:p14="http://schemas.microsoft.com/office/powerpoint/2010/main" val="16734998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9875"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defRPr/>
            </a:pPr>
            <a:r>
              <a:rPr lang="nb-NO" smtClean="0"/>
              <a:t>No formal hierarchy of norms</a:t>
            </a:r>
          </a:p>
          <a:p>
            <a:pPr lvl="1">
              <a:defRPr/>
            </a:pPr>
            <a:r>
              <a:rPr lang="nb-NO" smtClean="0"/>
              <a:t>A category of </a:t>
            </a:r>
            <a:r>
              <a:rPr lang="nb-NO" i="1" smtClean="0"/>
              <a:t>fundamental </a:t>
            </a:r>
            <a:r>
              <a:rPr lang="nb-NO" smtClean="0"/>
              <a:t>rights?</a:t>
            </a:r>
          </a:p>
          <a:p>
            <a:pPr>
              <a:defRPr/>
            </a:pPr>
            <a:r>
              <a:rPr lang="nb-NO" smtClean="0"/>
              <a:t>Vienna Declaration 1993: ”</a:t>
            </a:r>
            <a:r>
              <a:rPr lang="en-US" smtClean="0"/>
              <a:t>All human rights are universal, indivisible and interdependent and interrelated.”</a:t>
            </a:r>
          </a:p>
          <a:p>
            <a:pPr>
              <a:defRPr/>
            </a:pPr>
            <a:r>
              <a:rPr lang="en-US" smtClean="0"/>
              <a:t>Integrated interpretation?</a:t>
            </a:r>
          </a:p>
          <a:p>
            <a:pPr>
              <a:defRPr/>
            </a:pPr>
            <a:endParaRPr lang="en-US" smtClean="0"/>
          </a:p>
          <a:p>
            <a:pPr>
              <a:defRPr/>
            </a:pPr>
            <a:r>
              <a:rPr lang="nb-NO" smtClean="0"/>
              <a:t>ESC Rights as _superior_ or _not rights at all_</a:t>
            </a:r>
          </a:p>
          <a:p>
            <a:pPr>
              <a:defRPr/>
            </a:pPr>
            <a:endParaRPr lang="nb-NO" smtClean="0"/>
          </a:p>
          <a:p>
            <a:pPr>
              <a:defRPr/>
            </a:pPr>
            <a:r>
              <a:rPr lang="nb-NO" smtClean="0"/>
              <a:t>Integrated: Limit the negative effects of the separation</a:t>
            </a:r>
          </a:p>
          <a:p>
            <a:pPr marL="228564" indent="-228564">
              <a:buFontTx/>
              <a:buAutoNum type="arabicPeriod"/>
              <a:defRPr/>
            </a:pPr>
            <a:endParaRPr lang="en-US" smtClean="0"/>
          </a:p>
        </p:txBody>
      </p:sp>
    </p:spTree>
    <p:extLst>
      <p:ext uri="{BB962C8B-B14F-4D97-AF65-F5344CB8AC3E}">
        <p14:creationId xmlns:p14="http://schemas.microsoft.com/office/powerpoint/2010/main" val="19834545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DB53C673-02E2-430D-A4ED-E8CF3F997B35}" type="datetimeFigureOut">
              <a:rPr lang="en-US" smtClean="0"/>
              <a:t>9/19/2017</a:t>
            </a:fld>
            <a:endParaRPr lang="en-US"/>
          </a:p>
        </p:txBody>
      </p:sp>
      <p:sp>
        <p:nvSpPr>
          <p:cNvPr id="16" name="Slide Number Placeholder 15"/>
          <p:cNvSpPr>
            <a:spLocks noGrp="1"/>
          </p:cNvSpPr>
          <p:nvPr>
            <p:ph type="sldNum" sz="quarter" idx="11"/>
          </p:nvPr>
        </p:nvSpPr>
        <p:spPr/>
        <p:txBody>
          <a:bodyPr/>
          <a:lstStyle/>
          <a:p>
            <a:fld id="{285D7F20-F464-4963-BA34-968F5EE9F73E}"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DB53C673-02E2-430D-A4ED-E8CF3F997B35}" type="datetimeFigureOut">
              <a:rPr lang="en-US" smtClean="0"/>
              <a:t>9/19/2017</a:t>
            </a:fld>
            <a:endParaRPr lang="en-US"/>
          </a:p>
        </p:txBody>
      </p:sp>
      <p:sp>
        <p:nvSpPr>
          <p:cNvPr id="15" name="Slide Number Placeholder 14"/>
          <p:cNvSpPr>
            <a:spLocks noGrp="1"/>
          </p:cNvSpPr>
          <p:nvPr>
            <p:ph type="sldNum" sz="quarter" idx="15"/>
          </p:nvPr>
        </p:nvSpPr>
        <p:spPr/>
        <p:txBody>
          <a:bodyPr/>
          <a:lstStyle>
            <a:lvl1pPr algn="ctr">
              <a:defRPr/>
            </a:lvl1pPr>
          </a:lstStyle>
          <a:p>
            <a:fld id="{285D7F20-F464-4963-BA34-968F5EE9F73E}" type="slidenum">
              <a:rPr lang="en-US" smtClean="0"/>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B53C673-02E2-430D-A4ED-E8CF3F997B35}" type="datetimeFigureOut">
              <a:rPr lang="en-US" smtClean="0"/>
              <a:t>9/19/2017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5D7F20-F464-4963-BA34-968F5EE9F73E}" type="slidenum">
              <a:rPr lang="en-US" smtClean="0"/>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DB53C673-02E2-430D-A4ED-E8CF3F997B35}" type="datetimeFigureOut">
              <a:rPr lang="en-US" smtClean="0"/>
              <a:t>9/19/2017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5D7F20-F464-4963-BA34-968F5EE9F73E}" type="slidenum">
              <a:rPr lang="en-US" smtClean="0"/>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285D7F20-F464-4963-BA34-968F5EE9F73E}" type="slidenum">
              <a:rPr lang="en-US" smtClean="0"/>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DB53C673-02E2-430D-A4ED-E8CF3F997B35}" type="datetimeFigureOut">
              <a:rPr lang="en-US" smtClean="0"/>
              <a:t>9/19/2017</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B53C673-02E2-430D-A4ED-E8CF3F997B35}" type="datetimeFigureOut">
              <a:rPr lang="en-US" smtClean="0"/>
              <a:t>9/19/2017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5D7F20-F464-4963-BA34-968F5EE9F73E}" type="slidenum">
              <a:rPr lang="en-US" smtClean="0"/>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53C673-02E2-430D-A4ED-E8CF3F997B35}" type="datetimeFigureOut">
              <a:rPr lang="en-US" smtClean="0"/>
              <a:t>9/19/2017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5D7F20-F464-4963-BA34-968F5EE9F73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DB53C673-02E2-430D-A4ED-E8CF3F997B35}" type="datetimeFigureOut">
              <a:rPr lang="en-US" smtClean="0"/>
              <a:t>9/19/2017</a:t>
            </a:fld>
            <a:endParaRPr lang="en-US"/>
          </a:p>
        </p:txBody>
      </p:sp>
      <p:sp>
        <p:nvSpPr>
          <p:cNvPr id="9" name="Slide Number Placeholder 8"/>
          <p:cNvSpPr>
            <a:spLocks noGrp="1"/>
          </p:cNvSpPr>
          <p:nvPr>
            <p:ph type="sldNum" sz="quarter" idx="15"/>
          </p:nvPr>
        </p:nvSpPr>
        <p:spPr/>
        <p:txBody>
          <a:bodyPr/>
          <a:lstStyle/>
          <a:p>
            <a:fld id="{285D7F20-F464-4963-BA34-968F5EE9F73E}" type="slidenum">
              <a:rPr lang="en-US" smtClean="0"/>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DB53C673-02E2-430D-A4ED-E8CF3F997B35}" type="datetimeFigureOut">
              <a:rPr lang="en-US" smtClean="0"/>
              <a:t>9/19/2017</a:t>
            </a:fld>
            <a:endParaRPr lang="en-US"/>
          </a:p>
        </p:txBody>
      </p:sp>
      <p:sp>
        <p:nvSpPr>
          <p:cNvPr id="9" name="Slide Number Placeholder 8"/>
          <p:cNvSpPr>
            <a:spLocks noGrp="1"/>
          </p:cNvSpPr>
          <p:nvPr>
            <p:ph type="sldNum" sz="quarter" idx="11"/>
          </p:nvPr>
        </p:nvSpPr>
        <p:spPr/>
        <p:txBody>
          <a:bodyPr/>
          <a:lstStyle/>
          <a:p>
            <a:fld id="{285D7F20-F464-4963-BA34-968F5EE9F73E}"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B53C673-02E2-430D-A4ED-E8CF3F997B35}" type="datetimeFigureOut">
              <a:rPr lang="en-US" smtClean="0"/>
              <a:t>9/19/2017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5D7F20-F464-4963-BA34-968F5EE9F73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B53C673-02E2-430D-A4ED-E8CF3F997B35}" type="datetimeFigureOut">
              <a:rPr lang="en-US" smtClean="0"/>
              <a:t>9/19/2017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5D7F20-F464-4963-BA34-968F5EE9F73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DB53C673-02E2-430D-A4ED-E8CF3F997B35}" type="datetimeFigureOut">
              <a:rPr lang="en-US" smtClean="0"/>
              <a:t>9/19/2017</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285D7F20-F464-4963-BA34-968F5EE9F73E}" type="slidenum">
              <a:rPr lang="en-US" smtClean="0"/>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3980" y="908720"/>
            <a:ext cx="8305800" cy="1521768"/>
          </a:xfrm>
        </p:spPr>
        <p:txBody>
          <a:bodyPr/>
          <a:lstStyle/>
          <a:p>
            <a:r>
              <a:rPr lang="en-US" sz="3500" b="1" cap="small" dirty="0">
                <a:solidFill>
                  <a:srgbClr val="2A6637"/>
                </a:solidFill>
                <a:effectLst>
                  <a:outerShdw blurRad="38100" dist="38100" dir="2700000" algn="tl">
                    <a:srgbClr val="000000">
                      <a:alpha val="43137"/>
                    </a:srgbClr>
                  </a:outerShdw>
                </a:effectLst>
                <a:latin typeface="Garamond" charset="0"/>
                <a:ea typeface="Garamond" charset="0"/>
                <a:cs typeface="Garamond" charset="0"/>
              </a:rPr>
              <a:t>T</a:t>
            </a:r>
            <a:r>
              <a:rPr lang="en-US" sz="3500" b="1" cap="small" dirty="0" smtClean="0">
                <a:solidFill>
                  <a:srgbClr val="2A6637"/>
                </a:solidFill>
                <a:effectLst>
                  <a:outerShdw blurRad="38100" dist="38100" dir="2700000" algn="tl">
                    <a:srgbClr val="000000">
                      <a:alpha val="43137"/>
                    </a:srgbClr>
                  </a:outerShdw>
                </a:effectLst>
                <a:latin typeface="Garamond" charset="0"/>
                <a:ea typeface="Garamond" charset="0"/>
                <a:cs typeface="Garamond" charset="0"/>
              </a:rPr>
              <a:t>he Protection of </a:t>
            </a:r>
            <a:br>
              <a:rPr lang="en-US" sz="3500" b="1" cap="small" dirty="0" smtClean="0">
                <a:solidFill>
                  <a:srgbClr val="2A6637"/>
                </a:solidFill>
                <a:effectLst>
                  <a:outerShdw blurRad="38100" dist="38100" dir="2700000" algn="tl">
                    <a:srgbClr val="000000">
                      <a:alpha val="43137"/>
                    </a:srgbClr>
                  </a:outerShdw>
                </a:effectLst>
                <a:latin typeface="Garamond" charset="0"/>
                <a:ea typeface="Garamond" charset="0"/>
                <a:cs typeface="Garamond" charset="0"/>
              </a:rPr>
            </a:br>
            <a:r>
              <a:rPr lang="en-US" sz="3500" b="1" cap="small" dirty="0" smtClean="0">
                <a:solidFill>
                  <a:srgbClr val="2A6637"/>
                </a:solidFill>
                <a:effectLst>
                  <a:outerShdw blurRad="38100" dist="38100" dir="2700000" algn="tl">
                    <a:srgbClr val="000000">
                      <a:alpha val="43137"/>
                    </a:srgbClr>
                  </a:outerShdw>
                </a:effectLst>
                <a:latin typeface="Garamond" charset="0"/>
                <a:ea typeface="Garamond" charset="0"/>
                <a:cs typeface="Garamond" charset="0"/>
              </a:rPr>
              <a:t>Human Rights in Europe</a:t>
            </a:r>
            <a:endParaRPr lang="en-US" sz="3500" b="1" cap="small" dirty="0">
              <a:solidFill>
                <a:srgbClr val="2A6637"/>
              </a:solidFill>
              <a:effectLst>
                <a:outerShdw blurRad="38100" dist="38100" dir="2700000" algn="tl">
                  <a:srgbClr val="000000">
                    <a:alpha val="43137"/>
                  </a:srgbClr>
                </a:outerShdw>
              </a:effectLst>
              <a:latin typeface="Garamond" charset="0"/>
              <a:ea typeface="Garamond" charset="0"/>
              <a:cs typeface="Garamond" charset="0"/>
            </a:endParaRPr>
          </a:p>
        </p:txBody>
      </p:sp>
      <p:sp>
        <p:nvSpPr>
          <p:cNvPr id="4" name="TextBox 3"/>
          <p:cNvSpPr txBox="1"/>
          <p:nvPr/>
        </p:nvSpPr>
        <p:spPr>
          <a:xfrm>
            <a:off x="443980" y="5854898"/>
            <a:ext cx="2232248" cy="369332"/>
          </a:xfrm>
          <a:prstGeom prst="rect">
            <a:avLst/>
          </a:prstGeom>
          <a:noFill/>
        </p:spPr>
        <p:txBody>
          <a:bodyPr wrap="square" rtlCol="0">
            <a:spAutoFit/>
          </a:bodyPr>
          <a:lstStyle/>
          <a:p>
            <a:r>
              <a:rPr lang="nb-NO" b="1" dirty="0" smtClean="0">
                <a:solidFill>
                  <a:schemeClr val="bg1"/>
                </a:solidFill>
              </a:rPr>
              <a:t>13 September 2017</a:t>
            </a:r>
            <a:endParaRPr lang="en-US" b="1" dirty="0">
              <a:solidFill>
                <a:schemeClr val="bg1"/>
              </a:solidFill>
            </a:endParaRPr>
          </a:p>
        </p:txBody>
      </p:sp>
      <p:sp>
        <p:nvSpPr>
          <p:cNvPr id="5" name="TextBox 4"/>
          <p:cNvSpPr txBox="1"/>
          <p:nvPr/>
        </p:nvSpPr>
        <p:spPr>
          <a:xfrm>
            <a:off x="1560104" y="3933056"/>
            <a:ext cx="6264696" cy="923330"/>
          </a:xfrm>
          <a:prstGeom prst="rect">
            <a:avLst/>
          </a:prstGeom>
          <a:noFill/>
        </p:spPr>
        <p:txBody>
          <a:bodyPr wrap="square" rtlCol="0">
            <a:spAutoFit/>
          </a:bodyPr>
          <a:lstStyle/>
          <a:p>
            <a:pPr algn="ctr"/>
            <a:r>
              <a:rPr lang="en-US" b="1" dirty="0" smtClean="0">
                <a:solidFill>
                  <a:schemeClr val="bg1"/>
                </a:solidFill>
                <a:latin typeface="Book Antiqua" panose="02040602050305030304" pitchFamily="18" charset="0"/>
              </a:rPr>
              <a:t>Ludovica Chiussi</a:t>
            </a:r>
          </a:p>
          <a:p>
            <a:endParaRPr lang="en-US" sz="1200" b="1" dirty="0" smtClean="0">
              <a:solidFill>
                <a:schemeClr val="bg1"/>
              </a:solidFill>
              <a:latin typeface="Book Antiqua" panose="02040602050305030304" pitchFamily="18" charset="0"/>
            </a:endParaRPr>
          </a:p>
          <a:p>
            <a:r>
              <a:rPr lang="en-US" sz="1200" b="1" dirty="0" smtClean="0">
                <a:solidFill>
                  <a:schemeClr val="bg1"/>
                </a:solidFill>
                <a:latin typeface="Book Antiqua" panose="02040602050305030304" pitchFamily="18" charset="0"/>
              </a:rPr>
              <a:t>Doctoral Research Fellow in Public International Law, University of Oslo and Bologna</a:t>
            </a:r>
          </a:p>
          <a:p>
            <a:pPr algn="ctr"/>
            <a:r>
              <a:rPr lang="en-US" sz="1200" b="1" dirty="0" smtClean="0">
                <a:solidFill>
                  <a:schemeClr val="bg1"/>
                </a:solidFill>
                <a:latin typeface="Book Antiqua" panose="02040602050305030304" pitchFamily="18" charset="0"/>
              </a:rPr>
              <a:t>Visiting Fellow, University of Cambridge</a:t>
            </a:r>
          </a:p>
        </p:txBody>
      </p:sp>
    </p:spTree>
    <p:extLst>
      <p:ext uri="{BB962C8B-B14F-4D97-AF65-F5344CB8AC3E}">
        <p14:creationId xmlns:p14="http://schemas.microsoft.com/office/powerpoint/2010/main" val="17393001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16632"/>
            <a:ext cx="8229600" cy="6552728"/>
          </a:xfrm>
        </p:spPr>
        <p:txBody>
          <a:bodyPr>
            <a:normAutofit/>
          </a:bodyPr>
          <a:lstStyle/>
          <a:p>
            <a:pPr marL="0" indent="0" algn="ctr">
              <a:buNone/>
            </a:pPr>
            <a:r>
              <a:rPr lang="it-IT" sz="2500" b="1" u="sng" dirty="0" smtClean="0">
                <a:solidFill>
                  <a:srgbClr val="2A6637"/>
                </a:solidFill>
                <a:latin typeface="Garamond" charset="0"/>
                <a:ea typeface="Garamond" charset="0"/>
                <a:cs typeface="Garamond" charset="0"/>
              </a:rPr>
              <a:t>EUROPE MULTI-LAYERED </a:t>
            </a:r>
          </a:p>
          <a:p>
            <a:pPr marL="0" indent="0" algn="ctr">
              <a:buNone/>
            </a:pPr>
            <a:r>
              <a:rPr lang="it-IT" sz="2500" b="1" u="sng" dirty="0" smtClean="0">
                <a:solidFill>
                  <a:srgbClr val="2A6637"/>
                </a:solidFill>
                <a:latin typeface="Garamond" charset="0"/>
                <a:ea typeface="Garamond" charset="0"/>
                <a:cs typeface="Garamond" charset="0"/>
              </a:rPr>
              <a:t>HUMAN RIGHTS SYSTEM</a:t>
            </a:r>
            <a:endParaRPr lang="it-IT" b="1" u="sng" dirty="0">
              <a:solidFill>
                <a:srgbClr val="2A6637"/>
              </a:solidFill>
              <a:latin typeface="Garamond" charset="0"/>
              <a:ea typeface="Garamond" charset="0"/>
              <a:cs typeface="Garamond" charset="0"/>
            </a:endParaRPr>
          </a:p>
          <a:p>
            <a:pPr marL="0" indent="0">
              <a:buNone/>
            </a:pPr>
            <a:r>
              <a:rPr lang="en-GB" sz="2400" b="1" dirty="0">
                <a:solidFill>
                  <a:srgbClr val="BA7106"/>
                </a:solidFill>
                <a:latin typeface="Garamond" charset="0"/>
                <a:ea typeface="Garamond" charset="0"/>
                <a:cs typeface="Garamond" charset="0"/>
              </a:rPr>
              <a:t>▲ </a:t>
            </a:r>
            <a:r>
              <a:rPr lang="en-US" sz="2800" b="1" dirty="0" smtClean="0">
                <a:solidFill>
                  <a:schemeClr val="bg1"/>
                </a:solidFill>
                <a:latin typeface="Garamond" charset="0"/>
                <a:ea typeface="Garamond" charset="0"/>
                <a:cs typeface="Garamond" charset="0"/>
              </a:rPr>
              <a:t>Council of Europe (</a:t>
            </a:r>
            <a:r>
              <a:rPr lang="en-US" sz="2800" b="1" dirty="0" err="1" smtClean="0">
                <a:solidFill>
                  <a:schemeClr val="bg1"/>
                </a:solidFill>
                <a:latin typeface="Garamond" charset="0"/>
                <a:ea typeface="Garamond" charset="0"/>
                <a:cs typeface="Garamond" charset="0"/>
              </a:rPr>
              <a:t>CoE</a:t>
            </a:r>
            <a:r>
              <a:rPr lang="en-US" sz="2800" b="1" dirty="0" smtClean="0">
                <a:solidFill>
                  <a:schemeClr val="bg1"/>
                </a:solidFill>
                <a:latin typeface="Garamond" charset="0"/>
                <a:ea typeface="Garamond" charset="0"/>
                <a:cs typeface="Garamond" charset="0"/>
              </a:rPr>
              <a:t>)</a:t>
            </a:r>
          </a:p>
          <a:p>
            <a:pPr>
              <a:buFont typeface="Arial" charset="0"/>
              <a:buChar char="•"/>
            </a:pPr>
            <a:r>
              <a:rPr lang="en-US" b="1" i="1" dirty="0" smtClean="0">
                <a:solidFill>
                  <a:schemeClr val="bg1"/>
                </a:solidFill>
                <a:latin typeface="Garamond" charset="0"/>
                <a:ea typeface="Garamond" charset="0"/>
                <a:cs typeface="Garamond" charset="0"/>
              </a:rPr>
              <a:t>Convention for the Protection of Human Rights and Fundamental Freedoms (ECHR), </a:t>
            </a:r>
            <a:r>
              <a:rPr lang="en-US" b="1" dirty="0" smtClean="0">
                <a:solidFill>
                  <a:schemeClr val="bg1"/>
                </a:solidFill>
                <a:latin typeface="Garamond" charset="0"/>
                <a:ea typeface="Garamond" charset="0"/>
                <a:cs typeface="Garamond" charset="0"/>
              </a:rPr>
              <a:t>1949</a:t>
            </a:r>
          </a:p>
          <a:p>
            <a:pPr>
              <a:buFont typeface="Arial" charset="0"/>
              <a:buChar char="•"/>
            </a:pPr>
            <a:r>
              <a:rPr lang="en-US" b="1" i="1" dirty="0" smtClean="0">
                <a:solidFill>
                  <a:schemeClr val="bg1"/>
                </a:solidFill>
                <a:latin typeface="Garamond" charset="0"/>
                <a:ea typeface="Garamond" charset="0"/>
                <a:cs typeface="Garamond" charset="0"/>
              </a:rPr>
              <a:t>European Social Charter</a:t>
            </a:r>
            <a:r>
              <a:rPr lang="en-US" b="1" dirty="0" smtClean="0">
                <a:solidFill>
                  <a:schemeClr val="bg1"/>
                </a:solidFill>
                <a:latin typeface="Garamond" charset="0"/>
                <a:ea typeface="Garamond" charset="0"/>
                <a:cs typeface="Garamond" charset="0"/>
              </a:rPr>
              <a:t>, 1961</a:t>
            </a:r>
          </a:p>
          <a:p>
            <a:pPr marL="0" indent="0">
              <a:buNone/>
            </a:pPr>
            <a:r>
              <a:rPr lang="en-GB" sz="2400" b="1" dirty="0">
                <a:solidFill>
                  <a:srgbClr val="BA7106"/>
                </a:solidFill>
                <a:latin typeface="Garamond" charset="0"/>
                <a:ea typeface="Garamond" charset="0"/>
                <a:cs typeface="Garamond" charset="0"/>
              </a:rPr>
              <a:t>▲ </a:t>
            </a:r>
            <a:r>
              <a:rPr lang="en-US" sz="2800" b="1" dirty="0" smtClean="0">
                <a:solidFill>
                  <a:schemeClr val="bg1"/>
                </a:solidFill>
              </a:rPr>
              <a:t>European Union (EU)</a:t>
            </a:r>
          </a:p>
          <a:p>
            <a:r>
              <a:rPr lang="en-US" i="1" dirty="0" smtClean="0">
                <a:solidFill>
                  <a:schemeClr val="bg1"/>
                </a:solidFill>
              </a:rPr>
              <a:t>Charter of Fundamental Rights</a:t>
            </a:r>
            <a:r>
              <a:rPr lang="en-US" dirty="0" smtClean="0">
                <a:solidFill>
                  <a:schemeClr val="bg1"/>
                </a:solidFill>
              </a:rPr>
              <a:t>, 2000</a:t>
            </a:r>
          </a:p>
          <a:p>
            <a:r>
              <a:rPr lang="en-US" dirty="0" smtClean="0">
                <a:solidFill>
                  <a:schemeClr val="bg1"/>
                </a:solidFill>
              </a:rPr>
              <a:t>Fundamental Rights Agency</a:t>
            </a:r>
            <a:endParaRPr lang="en-US" dirty="0">
              <a:solidFill>
                <a:schemeClr val="bg1"/>
              </a:solidFill>
            </a:endParaRPr>
          </a:p>
          <a:p>
            <a:pPr marL="0" indent="0" algn="just">
              <a:buNone/>
            </a:pPr>
            <a:r>
              <a:rPr lang="en-GB" sz="2400" b="1" dirty="0">
                <a:solidFill>
                  <a:srgbClr val="BA7106"/>
                </a:solidFill>
                <a:latin typeface="Garamond" charset="0"/>
                <a:ea typeface="Garamond" charset="0"/>
                <a:cs typeface="Garamond" charset="0"/>
              </a:rPr>
              <a:t>▲ </a:t>
            </a:r>
            <a:r>
              <a:rPr lang="en-GB" sz="2400" b="1" dirty="0" smtClean="0">
                <a:solidFill>
                  <a:schemeClr val="bg1"/>
                </a:solidFill>
                <a:latin typeface="Garamond" charset="0"/>
                <a:ea typeface="Garamond" charset="0"/>
                <a:cs typeface="Garamond" charset="0"/>
              </a:rPr>
              <a:t>Organization for Security and Cooperation in Europe (</a:t>
            </a:r>
            <a:r>
              <a:rPr lang="en-US" sz="2800" b="1" dirty="0" smtClean="0">
                <a:solidFill>
                  <a:schemeClr val="bg1"/>
                </a:solidFill>
              </a:rPr>
              <a:t>OSCE)</a:t>
            </a:r>
          </a:p>
          <a:p>
            <a:pPr algn="just"/>
            <a:r>
              <a:rPr lang="en-US" b="1" dirty="0" smtClean="0">
                <a:solidFill>
                  <a:schemeClr val="bg1"/>
                </a:solidFill>
                <a:latin typeface="Garamond" panose="02020404030301010803" pitchFamily="18" charset="0"/>
              </a:rPr>
              <a:t>Final Act of Helsinki, 1975</a:t>
            </a:r>
          </a:p>
          <a:p>
            <a:pPr algn="just"/>
            <a:r>
              <a:rPr lang="en-US" b="1" dirty="0" smtClean="0">
                <a:solidFill>
                  <a:schemeClr val="bg1"/>
                </a:solidFill>
                <a:latin typeface="Garamond" panose="02020404030301010803" pitchFamily="18" charset="0"/>
              </a:rPr>
              <a:t>Office for Democratic Institutions in Europe</a:t>
            </a:r>
          </a:p>
          <a:p>
            <a:pPr algn="just"/>
            <a:r>
              <a:rPr lang="en-US" b="1" dirty="0" smtClean="0">
                <a:solidFill>
                  <a:schemeClr val="bg1"/>
                </a:solidFill>
                <a:latin typeface="Garamond" panose="02020404030301010803" pitchFamily="18" charset="0"/>
              </a:rPr>
              <a:t>High Commission of National Minorities</a:t>
            </a:r>
          </a:p>
          <a:p>
            <a:pPr algn="just"/>
            <a:endParaRPr lang="en-US" b="1" dirty="0" smtClean="0">
              <a:solidFill>
                <a:schemeClr val="bg1"/>
              </a:solidFill>
              <a:latin typeface="Garamond" panose="02020404030301010803" pitchFamily="18" charset="0"/>
            </a:endParaRPr>
          </a:p>
          <a:p>
            <a:pPr marL="0" indent="0" algn="just">
              <a:buNone/>
            </a:pPr>
            <a:endParaRPr lang="en-US" sz="2800" b="1" dirty="0">
              <a:solidFill>
                <a:schemeClr val="bg1"/>
              </a:solidFill>
            </a:endParaRPr>
          </a:p>
          <a:p>
            <a:pPr marL="360363" indent="0" algn="just">
              <a:buNone/>
            </a:pPr>
            <a:endParaRPr lang="en-US" b="1" dirty="0" smtClean="0">
              <a:solidFill>
                <a:schemeClr val="bg1"/>
              </a:solidFill>
              <a:latin typeface="Garamond" charset="0"/>
              <a:ea typeface="Garamond" charset="0"/>
              <a:cs typeface="Garamond" charset="0"/>
            </a:endParaRPr>
          </a:p>
          <a:p>
            <a:pPr marL="0" indent="0">
              <a:buNone/>
            </a:pPr>
            <a:endParaRPr lang="en-US" dirty="0"/>
          </a:p>
        </p:txBody>
      </p:sp>
    </p:spTree>
    <p:extLst>
      <p:ext uri="{BB962C8B-B14F-4D97-AF65-F5344CB8AC3E}">
        <p14:creationId xmlns:p14="http://schemas.microsoft.com/office/powerpoint/2010/main" val="1007247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80">
                                          <p:stCondLst>
                                            <p:cond delay="0"/>
                                          </p:stCondLst>
                                        </p:cTn>
                                        <p:tgtEl>
                                          <p:spTgt spid="2">
                                            <p:txEl>
                                              <p:pRg st="0" end="0"/>
                                            </p:txEl>
                                          </p:spTgt>
                                        </p:tgtEl>
                                      </p:cBhvr>
                                    </p:animEffect>
                                    <p:anim calcmode="lin" valueType="num">
                                      <p:cBhvr>
                                        <p:cTn id="8" dur="1822"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xEl>
                                              <p:pRg st="0" end="0"/>
                                            </p:txEl>
                                          </p:spTgt>
                                        </p:tgtEl>
                                      </p:cBhvr>
                                      <p:to x="100000" y="60000"/>
                                    </p:animScale>
                                    <p:animScale>
                                      <p:cBhvr>
                                        <p:cTn id="14" dur="166" decel="50000">
                                          <p:stCondLst>
                                            <p:cond delay="676"/>
                                          </p:stCondLst>
                                        </p:cTn>
                                        <p:tgtEl>
                                          <p:spTgt spid="2">
                                            <p:txEl>
                                              <p:pRg st="0" end="0"/>
                                            </p:txEl>
                                          </p:spTgt>
                                        </p:tgtEl>
                                      </p:cBhvr>
                                      <p:to x="100000" y="100000"/>
                                    </p:animScale>
                                    <p:animScale>
                                      <p:cBhvr>
                                        <p:cTn id="15" dur="26">
                                          <p:stCondLst>
                                            <p:cond delay="1312"/>
                                          </p:stCondLst>
                                        </p:cTn>
                                        <p:tgtEl>
                                          <p:spTgt spid="2">
                                            <p:txEl>
                                              <p:pRg st="0" end="0"/>
                                            </p:txEl>
                                          </p:spTgt>
                                        </p:tgtEl>
                                      </p:cBhvr>
                                      <p:to x="100000" y="80000"/>
                                    </p:animScale>
                                    <p:animScale>
                                      <p:cBhvr>
                                        <p:cTn id="16" dur="166" decel="50000">
                                          <p:stCondLst>
                                            <p:cond delay="1338"/>
                                          </p:stCondLst>
                                        </p:cTn>
                                        <p:tgtEl>
                                          <p:spTgt spid="2">
                                            <p:txEl>
                                              <p:pRg st="0" end="0"/>
                                            </p:txEl>
                                          </p:spTgt>
                                        </p:tgtEl>
                                      </p:cBhvr>
                                      <p:to x="100000" y="100000"/>
                                    </p:animScale>
                                    <p:animScale>
                                      <p:cBhvr>
                                        <p:cTn id="17" dur="26">
                                          <p:stCondLst>
                                            <p:cond delay="1642"/>
                                          </p:stCondLst>
                                        </p:cTn>
                                        <p:tgtEl>
                                          <p:spTgt spid="2">
                                            <p:txEl>
                                              <p:pRg st="0" end="0"/>
                                            </p:txEl>
                                          </p:spTgt>
                                        </p:tgtEl>
                                      </p:cBhvr>
                                      <p:to x="100000" y="90000"/>
                                    </p:animScale>
                                    <p:animScale>
                                      <p:cBhvr>
                                        <p:cTn id="18" dur="166" decel="50000">
                                          <p:stCondLst>
                                            <p:cond delay="1668"/>
                                          </p:stCondLst>
                                        </p:cTn>
                                        <p:tgtEl>
                                          <p:spTgt spid="2">
                                            <p:txEl>
                                              <p:pRg st="0" end="0"/>
                                            </p:txEl>
                                          </p:spTgt>
                                        </p:tgtEl>
                                      </p:cBhvr>
                                      <p:to x="100000" y="100000"/>
                                    </p:animScale>
                                    <p:animScale>
                                      <p:cBhvr>
                                        <p:cTn id="19" dur="26">
                                          <p:stCondLst>
                                            <p:cond delay="1808"/>
                                          </p:stCondLst>
                                        </p:cTn>
                                        <p:tgtEl>
                                          <p:spTgt spid="2">
                                            <p:txEl>
                                              <p:pRg st="0" end="0"/>
                                            </p:txEl>
                                          </p:spTgt>
                                        </p:tgtEl>
                                      </p:cBhvr>
                                      <p:to x="100000" y="95000"/>
                                    </p:animScale>
                                    <p:animScale>
                                      <p:cBhvr>
                                        <p:cTn id="20" dur="166" decel="50000">
                                          <p:stCondLst>
                                            <p:cond delay="1834"/>
                                          </p:stCondLst>
                                        </p:cTn>
                                        <p:tgtEl>
                                          <p:spTgt spid="2">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2">
                                            <p:txEl>
                                              <p:pRg st="1" end="1"/>
                                            </p:txEl>
                                          </p:spTgt>
                                        </p:tgtEl>
                                        <p:attrNameLst>
                                          <p:attrName>style.visibility</p:attrName>
                                        </p:attrNameLst>
                                      </p:cBhvr>
                                      <p:to>
                                        <p:strVal val="visible"/>
                                      </p:to>
                                    </p:set>
                                    <p:animEffect transition="in" filter="wipe(down)">
                                      <p:cBhvr>
                                        <p:cTn id="25" dur="580">
                                          <p:stCondLst>
                                            <p:cond delay="0"/>
                                          </p:stCondLst>
                                        </p:cTn>
                                        <p:tgtEl>
                                          <p:spTgt spid="2">
                                            <p:txEl>
                                              <p:pRg st="1" end="1"/>
                                            </p:txEl>
                                          </p:spTgt>
                                        </p:tgtEl>
                                      </p:cBhvr>
                                    </p:animEffect>
                                    <p:anim calcmode="lin" valueType="num">
                                      <p:cBhvr>
                                        <p:cTn id="26" dur="1822" tmFilter="0,0; 0.14,0.36; 0.43,0.73; 0.71,0.91; 1.0,1.0">
                                          <p:stCondLst>
                                            <p:cond delay="0"/>
                                          </p:stCondLst>
                                        </p:cTn>
                                        <p:tgtEl>
                                          <p:spTgt spid="2">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2">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2">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2">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2">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2">
                                            <p:txEl>
                                              <p:pRg st="1" end="1"/>
                                            </p:txEl>
                                          </p:spTgt>
                                        </p:tgtEl>
                                      </p:cBhvr>
                                      <p:to x="100000" y="60000"/>
                                    </p:animScale>
                                    <p:animScale>
                                      <p:cBhvr>
                                        <p:cTn id="32" dur="166" decel="50000">
                                          <p:stCondLst>
                                            <p:cond delay="676"/>
                                          </p:stCondLst>
                                        </p:cTn>
                                        <p:tgtEl>
                                          <p:spTgt spid="2">
                                            <p:txEl>
                                              <p:pRg st="1" end="1"/>
                                            </p:txEl>
                                          </p:spTgt>
                                        </p:tgtEl>
                                      </p:cBhvr>
                                      <p:to x="100000" y="100000"/>
                                    </p:animScale>
                                    <p:animScale>
                                      <p:cBhvr>
                                        <p:cTn id="33" dur="26">
                                          <p:stCondLst>
                                            <p:cond delay="1312"/>
                                          </p:stCondLst>
                                        </p:cTn>
                                        <p:tgtEl>
                                          <p:spTgt spid="2">
                                            <p:txEl>
                                              <p:pRg st="1" end="1"/>
                                            </p:txEl>
                                          </p:spTgt>
                                        </p:tgtEl>
                                      </p:cBhvr>
                                      <p:to x="100000" y="80000"/>
                                    </p:animScale>
                                    <p:animScale>
                                      <p:cBhvr>
                                        <p:cTn id="34" dur="166" decel="50000">
                                          <p:stCondLst>
                                            <p:cond delay="1338"/>
                                          </p:stCondLst>
                                        </p:cTn>
                                        <p:tgtEl>
                                          <p:spTgt spid="2">
                                            <p:txEl>
                                              <p:pRg st="1" end="1"/>
                                            </p:txEl>
                                          </p:spTgt>
                                        </p:tgtEl>
                                      </p:cBhvr>
                                      <p:to x="100000" y="100000"/>
                                    </p:animScale>
                                    <p:animScale>
                                      <p:cBhvr>
                                        <p:cTn id="35" dur="26">
                                          <p:stCondLst>
                                            <p:cond delay="1642"/>
                                          </p:stCondLst>
                                        </p:cTn>
                                        <p:tgtEl>
                                          <p:spTgt spid="2">
                                            <p:txEl>
                                              <p:pRg st="1" end="1"/>
                                            </p:txEl>
                                          </p:spTgt>
                                        </p:tgtEl>
                                      </p:cBhvr>
                                      <p:to x="100000" y="90000"/>
                                    </p:animScale>
                                    <p:animScale>
                                      <p:cBhvr>
                                        <p:cTn id="36" dur="166" decel="50000">
                                          <p:stCondLst>
                                            <p:cond delay="1668"/>
                                          </p:stCondLst>
                                        </p:cTn>
                                        <p:tgtEl>
                                          <p:spTgt spid="2">
                                            <p:txEl>
                                              <p:pRg st="1" end="1"/>
                                            </p:txEl>
                                          </p:spTgt>
                                        </p:tgtEl>
                                      </p:cBhvr>
                                      <p:to x="100000" y="100000"/>
                                    </p:animScale>
                                    <p:animScale>
                                      <p:cBhvr>
                                        <p:cTn id="37" dur="26">
                                          <p:stCondLst>
                                            <p:cond delay="1808"/>
                                          </p:stCondLst>
                                        </p:cTn>
                                        <p:tgtEl>
                                          <p:spTgt spid="2">
                                            <p:txEl>
                                              <p:pRg st="1" end="1"/>
                                            </p:txEl>
                                          </p:spTgt>
                                        </p:tgtEl>
                                      </p:cBhvr>
                                      <p:to x="100000" y="95000"/>
                                    </p:animScale>
                                    <p:animScale>
                                      <p:cBhvr>
                                        <p:cTn id="38" dur="166" decel="50000">
                                          <p:stCondLst>
                                            <p:cond delay="1834"/>
                                          </p:stCondLst>
                                        </p:cTn>
                                        <p:tgtEl>
                                          <p:spTgt spid="2">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2">
                                            <p:txEl>
                                              <p:pRg st="2" end="2"/>
                                            </p:txEl>
                                          </p:spTgt>
                                        </p:tgtEl>
                                        <p:attrNameLst>
                                          <p:attrName>style.visibility</p:attrName>
                                        </p:attrNameLst>
                                      </p:cBhvr>
                                      <p:to>
                                        <p:strVal val="visible"/>
                                      </p:to>
                                    </p:set>
                                    <p:animEffect transition="in" filter="wipe(down)">
                                      <p:cBhvr>
                                        <p:cTn id="43" dur="580">
                                          <p:stCondLst>
                                            <p:cond delay="0"/>
                                          </p:stCondLst>
                                        </p:cTn>
                                        <p:tgtEl>
                                          <p:spTgt spid="2">
                                            <p:txEl>
                                              <p:pRg st="2" end="2"/>
                                            </p:txEl>
                                          </p:spTgt>
                                        </p:tgtEl>
                                      </p:cBhvr>
                                    </p:animEffect>
                                    <p:anim calcmode="lin" valueType="num">
                                      <p:cBhvr>
                                        <p:cTn id="44" dur="1822" tmFilter="0,0; 0.14,0.36; 0.43,0.73; 0.71,0.91; 1.0,1.0">
                                          <p:stCondLst>
                                            <p:cond delay="0"/>
                                          </p:stCondLst>
                                        </p:cTn>
                                        <p:tgtEl>
                                          <p:spTgt spid="2">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2">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2">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2">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2">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2">
                                            <p:txEl>
                                              <p:pRg st="2" end="2"/>
                                            </p:txEl>
                                          </p:spTgt>
                                        </p:tgtEl>
                                      </p:cBhvr>
                                      <p:to x="100000" y="60000"/>
                                    </p:animScale>
                                    <p:animScale>
                                      <p:cBhvr>
                                        <p:cTn id="50" dur="166" decel="50000">
                                          <p:stCondLst>
                                            <p:cond delay="676"/>
                                          </p:stCondLst>
                                        </p:cTn>
                                        <p:tgtEl>
                                          <p:spTgt spid="2">
                                            <p:txEl>
                                              <p:pRg st="2" end="2"/>
                                            </p:txEl>
                                          </p:spTgt>
                                        </p:tgtEl>
                                      </p:cBhvr>
                                      <p:to x="100000" y="100000"/>
                                    </p:animScale>
                                    <p:animScale>
                                      <p:cBhvr>
                                        <p:cTn id="51" dur="26">
                                          <p:stCondLst>
                                            <p:cond delay="1312"/>
                                          </p:stCondLst>
                                        </p:cTn>
                                        <p:tgtEl>
                                          <p:spTgt spid="2">
                                            <p:txEl>
                                              <p:pRg st="2" end="2"/>
                                            </p:txEl>
                                          </p:spTgt>
                                        </p:tgtEl>
                                      </p:cBhvr>
                                      <p:to x="100000" y="80000"/>
                                    </p:animScale>
                                    <p:animScale>
                                      <p:cBhvr>
                                        <p:cTn id="52" dur="166" decel="50000">
                                          <p:stCondLst>
                                            <p:cond delay="1338"/>
                                          </p:stCondLst>
                                        </p:cTn>
                                        <p:tgtEl>
                                          <p:spTgt spid="2">
                                            <p:txEl>
                                              <p:pRg st="2" end="2"/>
                                            </p:txEl>
                                          </p:spTgt>
                                        </p:tgtEl>
                                      </p:cBhvr>
                                      <p:to x="100000" y="100000"/>
                                    </p:animScale>
                                    <p:animScale>
                                      <p:cBhvr>
                                        <p:cTn id="53" dur="26">
                                          <p:stCondLst>
                                            <p:cond delay="1642"/>
                                          </p:stCondLst>
                                        </p:cTn>
                                        <p:tgtEl>
                                          <p:spTgt spid="2">
                                            <p:txEl>
                                              <p:pRg st="2" end="2"/>
                                            </p:txEl>
                                          </p:spTgt>
                                        </p:tgtEl>
                                      </p:cBhvr>
                                      <p:to x="100000" y="90000"/>
                                    </p:animScale>
                                    <p:animScale>
                                      <p:cBhvr>
                                        <p:cTn id="54" dur="166" decel="50000">
                                          <p:stCondLst>
                                            <p:cond delay="1668"/>
                                          </p:stCondLst>
                                        </p:cTn>
                                        <p:tgtEl>
                                          <p:spTgt spid="2">
                                            <p:txEl>
                                              <p:pRg st="2" end="2"/>
                                            </p:txEl>
                                          </p:spTgt>
                                        </p:tgtEl>
                                      </p:cBhvr>
                                      <p:to x="100000" y="100000"/>
                                    </p:animScale>
                                    <p:animScale>
                                      <p:cBhvr>
                                        <p:cTn id="55" dur="26">
                                          <p:stCondLst>
                                            <p:cond delay="1808"/>
                                          </p:stCondLst>
                                        </p:cTn>
                                        <p:tgtEl>
                                          <p:spTgt spid="2">
                                            <p:txEl>
                                              <p:pRg st="2" end="2"/>
                                            </p:txEl>
                                          </p:spTgt>
                                        </p:tgtEl>
                                      </p:cBhvr>
                                      <p:to x="100000" y="95000"/>
                                    </p:animScale>
                                    <p:animScale>
                                      <p:cBhvr>
                                        <p:cTn id="56" dur="166" decel="50000">
                                          <p:stCondLst>
                                            <p:cond delay="1834"/>
                                          </p:stCondLst>
                                        </p:cTn>
                                        <p:tgtEl>
                                          <p:spTgt spid="2">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nodeType="clickEffect">
                                  <p:stCondLst>
                                    <p:cond delay="0"/>
                                  </p:stCondLst>
                                  <p:childTnLst>
                                    <p:set>
                                      <p:cBhvr>
                                        <p:cTn id="60" dur="1" fill="hold">
                                          <p:stCondLst>
                                            <p:cond delay="0"/>
                                          </p:stCondLst>
                                        </p:cTn>
                                        <p:tgtEl>
                                          <p:spTgt spid="2">
                                            <p:txEl>
                                              <p:pRg st="3" end="3"/>
                                            </p:txEl>
                                          </p:spTgt>
                                        </p:tgtEl>
                                        <p:attrNameLst>
                                          <p:attrName>style.visibility</p:attrName>
                                        </p:attrNameLst>
                                      </p:cBhvr>
                                      <p:to>
                                        <p:strVal val="visible"/>
                                      </p:to>
                                    </p:set>
                                    <p:animEffect transition="in" filter="wipe(down)">
                                      <p:cBhvr>
                                        <p:cTn id="61" dur="580">
                                          <p:stCondLst>
                                            <p:cond delay="0"/>
                                          </p:stCondLst>
                                        </p:cTn>
                                        <p:tgtEl>
                                          <p:spTgt spid="2">
                                            <p:txEl>
                                              <p:pRg st="3" end="3"/>
                                            </p:txEl>
                                          </p:spTgt>
                                        </p:tgtEl>
                                      </p:cBhvr>
                                    </p:animEffect>
                                    <p:anim calcmode="lin" valueType="num">
                                      <p:cBhvr>
                                        <p:cTn id="62" dur="1822" tmFilter="0,0; 0.14,0.36; 0.43,0.73; 0.71,0.91; 1.0,1.0">
                                          <p:stCondLst>
                                            <p:cond delay="0"/>
                                          </p:stCondLst>
                                        </p:cTn>
                                        <p:tgtEl>
                                          <p:spTgt spid="2">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2">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2">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2">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2">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2">
                                            <p:txEl>
                                              <p:pRg st="3" end="3"/>
                                            </p:txEl>
                                          </p:spTgt>
                                        </p:tgtEl>
                                      </p:cBhvr>
                                      <p:to x="100000" y="60000"/>
                                    </p:animScale>
                                    <p:animScale>
                                      <p:cBhvr>
                                        <p:cTn id="68" dur="166" decel="50000">
                                          <p:stCondLst>
                                            <p:cond delay="676"/>
                                          </p:stCondLst>
                                        </p:cTn>
                                        <p:tgtEl>
                                          <p:spTgt spid="2">
                                            <p:txEl>
                                              <p:pRg st="3" end="3"/>
                                            </p:txEl>
                                          </p:spTgt>
                                        </p:tgtEl>
                                      </p:cBhvr>
                                      <p:to x="100000" y="100000"/>
                                    </p:animScale>
                                    <p:animScale>
                                      <p:cBhvr>
                                        <p:cTn id="69" dur="26">
                                          <p:stCondLst>
                                            <p:cond delay="1312"/>
                                          </p:stCondLst>
                                        </p:cTn>
                                        <p:tgtEl>
                                          <p:spTgt spid="2">
                                            <p:txEl>
                                              <p:pRg st="3" end="3"/>
                                            </p:txEl>
                                          </p:spTgt>
                                        </p:tgtEl>
                                      </p:cBhvr>
                                      <p:to x="100000" y="80000"/>
                                    </p:animScale>
                                    <p:animScale>
                                      <p:cBhvr>
                                        <p:cTn id="70" dur="166" decel="50000">
                                          <p:stCondLst>
                                            <p:cond delay="1338"/>
                                          </p:stCondLst>
                                        </p:cTn>
                                        <p:tgtEl>
                                          <p:spTgt spid="2">
                                            <p:txEl>
                                              <p:pRg st="3" end="3"/>
                                            </p:txEl>
                                          </p:spTgt>
                                        </p:tgtEl>
                                      </p:cBhvr>
                                      <p:to x="100000" y="100000"/>
                                    </p:animScale>
                                    <p:animScale>
                                      <p:cBhvr>
                                        <p:cTn id="71" dur="26">
                                          <p:stCondLst>
                                            <p:cond delay="1642"/>
                                          </p:stCondLst>
                                        </p:cTn>
                                        <p:tgtEl>
                                          <p:spTgt spid="2">
                                            <p:txEl>
                                              <p:pRg st="3" end="3"/>
                                            </p:txEl>
                                          </p:spTgt>
                                        </p:tgtEl>
                                      </p:cBhvr>
                                      <p:to x="100000" y="90000"/>
                                    </p:animScale>
                                    <p:animScale>
                                      <p:cBhvr>
                                        <p:cTn id="72" dur="166" decel="50000">
                                          <p:stCondLst>
                                            <p:cond delay="1668"/>
                                          </p:stCondLst>
                                        </p:cTn>
                                        <p:tgtEl>
                                          <p:spTgt spid="2">
                                            <p:txEl>
                                              <p:pRg st="3" end="3"/>
                                            </p:txEl>
                                          </p:spTgt>
                                        </p:tgtEl>
                                      </p:cBhvr>
                                      <p:to x="100000" y="100000"/>
                                    </p:animScale>
                                    <p:animScale>
                                      <p:cBhvr>
                                        <p:cTn id="73" dur="26">
                                          <p:stCondLst>
                                            <p:cond delay="1808"/>
                                          </p:stCondLst>
                                        </p:cTn>
                                        <p:tgtEl>
                                          <p:spTgt spid="2">
                                            <p:txEl>
                                              <p:pRg st="3" end="3"/>
                                            </p:txEl>
                                          </p:spTgt>
                                        </p:tgtEl>
                                      </p:cBhvr>
                                      <p:to x="100000" y="95000"/>
                                    </p:animScale>
                                    <p:animScale>
                                      <p:cBhvr>
                                        <p:cTn id="74" dur="166" decel="50000">
                                          <p:stCondLst>
                                            <p:cond delay="1834"/>
                                          </p:stCondLst>
                                        </p:cTn>
                                        <p:tgtEl>
                                          <p:spTgt spid="2">
                                            <p:txEl>
                                              <p:pRg st="3" end="3"/>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nodeType="clickEffect">
                                  <p:stCondLst>
                                    <p:cond delay="0"/>
                                  </p:stCondLst>
                                  <p:childTnLst>
                                    <p:set>
                                      <p:cBhvr>
                                        <p:cTn id="78" dur="1" fill="hold">
                                          <p:stCondLst>
                                            <p:cond delay="0"/>
                                          </p:stCondLst>
                                        </p:cTn>
                                        <p:tgtEl>
                                          <p:spTgt spid="2">
                                            <p:txEl>
                                              <p:pRg st="4" end="4"/>
                                            </p:txEl>
                                          </p:spTgt>
                                        </p:tgtEl>
                                        <p:attrNameLst>
                                          <p:attrName>style.visibility</p:attrName>
                                        </p:attrNameLst>
                                      </p:cBhvr>
                                      <p:to>
                                        <p:strVal val="visible"/>
                                      </p:to>
                                    </p:set>
                                    <p:animEffect transition="in" filter="wipe(down)">
                                      <p:cBhvr>
                                        <p:cTn id="79" dur="580">
                                          <p:stCondLst>
                                            <p:cond delay="0"/>
                                          </p:stCondLst>
                                        </p:cTn>
                                        <p:tgtEl>
                                          <p:spTgt spid="2">
                                            <p:txEl>
                                              <p:pRg st="4" end="4"/>
                                            </p:txEl>
                                          </p:spTgt>
                                        </p:tgtEl>
                                      </p:cBhvr>
                                    </p:animEffect>
                                    <p:anim calcmode="lin" valueType="num">
                                      <p:cBhvr>
                                        <p:cTn id="80" dur="1822" tmFilter="0,0; 0.14,0.36; 0.43,0.73; 0.71,0.91; 1.0,1.0">
                                          <p:stCondLst>
                                            <p:cond delay="0"/>
                                          </p:stCondLst>
                                        </p:cTn>
                                        <p:tgtEl>
                                          <p:spTgt spid="2">
                                            <p:txEl>
                                              <p:pRg st="4" end="4"/>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2">
                                            <p:txEl>
                                              <p:pRg st="4" end="4"/>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2">
                                            <p:txEl>
                                              <p:pRg st="4" end="4"/>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2">
                                            <p:txEl>
                                              <p:pRg st="4" end="4"/>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2">
                                            <p:txEl>
                                              <p:pRg st="4" end="4"/>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2">
                                            <p:txEl>
                                              <p:pRg st="4" end="4"/>
                                            </p:txEl>
                                          </p:spTgt>
                                        </p:tgtEl>
                                      </p:cBhvr>
                                      <p:to x="100000" y="60000"/>
                                    </p:animScale>
                                    <p:animScale>
                                      <p:cBhvr>
                                        <p:cTn id="86" dur="166" decel="50000">
                                          <p:stCondLst>
                                            <p:cond delay="676"/>
                                          </p:stCondLst>
                                        </p:cTn>
                                        <p:tgtEl>
                                          <p:spTgt spid="2">
                                            <p:txEl>
                                              <p:pRg st="4" end="4"/>
                                            </p:txEl>
                                          </p:spTgt>
                                        </p:tgtEl>
                                      </p:cBhvr>
                                      <p:to x="100000" y="100000"/>
                                    </p:animScale>
                                    <p:animScale>
                                      <p:cBhvr>
                                        <p:cTn id="87" dur="26">
                                          <p:stCondLst>
                                            <p:cond delay="1312"/>
                                          </p:stCondLst>
                                        </p:cTn>
                                        <p:tgtEl>
                                          <p:spTgt spid="2">
                                            <p:txEl>
                                              <p:pRg st="4" end="4"/>
                                            </p:txEl>
                                          </p:spTgt>
                                        </p:tgtEl>
                                      </p:cBhvr>
                                      <p:to x="100000" y="80000"/>
                                    </p:animScale>
                                    <p:animScale>
                                      <p:cBhvr>
                                        <p:cTn id="88" dur="166" decel="50000">
                                          <p:stCondLst>
                                            <p:cond delay="1338"/>
                                          </p:stCondLst>
                                        </p:cTn>
                                        <p:tgtEl>
                                          <p:spTgt spid="2">
                                            <p:txEl>
                                              <p:pRg st="4" end="4"/>
                                            </p:txEl>
                                          </p:spTgt>
                                        </p:tgtEl>
                                      </p:cBhvr>
                                      <p:to x="100000" y="100000"/>
                                    </p:animScale>
                                    <p:animScale>
                                      <p:cBhvr>
                                        <p:cTn id="89" dur="26">
                                          <p:stCondLst>
                                            <p:cond delay="1642"/>
                                          </p:stCondLst>
                                        </p:cTn>
                                        <p:tgtEl>
                                          <p:spTgt spid="2">
                                            <p:txEl>
                                              <p:pRg st="4" end="4"/>
                                            </p:txEl>
                                          </p:spTgt>
                                        </p:tgtEl>
                                      </p:cBhvr>
                                      <p:to x="100000" y="90000"/>
                                    </p:animScale>
                                    <p:animScale>
                                      <p:cBhvr>
                                        <p:cTn id="90" dur="166" decel="50000">
                                          <p:stCondLst>
                                            <p:cond delay="1668"/>
                                          </p:stCondLst>
                                        </p:cTn>
                                        <p:tgtEl>
                                          <p:spTgt spid="2">
                                            <p:txEl>
                                              <p:pRg st="4" end="4"/>
                                            </p:txEl>
                                          </p:spTgt>
                                        </p:tgtEl>
                                      </p:cBhvr>
                                      <p:to x="100000" y="100000"/>
                                    </p:animScale>
                                    <p:animScale>
                                      <p:cBhvr>
                                        <p:cTn id="91" dur="26">
                                          <p:stCondLst>
                                            <p:cond delay="1808"/>
                                          </p:stCondLst>
                                        </p:cTn>
                                        <p:tgtEl>
                                          <p:spTgt spid="2">
                                            <p:txEl>
                                              <p:pRg st="4" end="4"/>
                                            </p:txEl>
                                          </p:spTgt>
                                        </p:tgtEl>
                                      </p:cBhvr>
                                      <p:to x="100000" y="95000"/>
                                    </p:animScale>
                                    <p:animScale>
                                      <p:cBhvr>
                                        <p:cTn id="92" dur="166" decel="50000">
                                          <p:stCondLst>
                                            <p:cond delay="1834"/>
                                          </p:stCondLst>
                                        </p:cTn>
                                        <p:tgtEl>
                                          <p:spTgt spid="2">
                                            <p:txEl>
                                              <p:pRg st="4" end="4"/>
                                            </p:txEl>
                                          </p:spTgt>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nodeType="clickEffect">
                                  <p:stCondLst>
                                    <p:cond delay="0"/>
                                  </p:stCondLst>
                                  <p:childTnLst>
                                    <p:set>
                                      <p:cBhvr>
                                        <p:cTn id="96" dur="1" fill="hold">
                                          <p:stCondLst>
                                            <p:cond delay="0"/>
                                          </p:stCondLst>
                                        </p:cTn>
                                        <p:tgtEl>
                                          <p:spTgt spid="2">
                                            <p:txEl>
                                              <p:pRg st="5" end="5"/>
                                            </p:txEl>
                                          </p:spTgt>
                                        </p:tgtEl>
                                        <p:attrNameLst>
                                          <p:attrName>style.visibility</p:attrName>
                                        </p:attrNameLst>
                                      </p:cBhvr>
                                      <p:to>
                                        <p:strVal val="visible"/>
                                      </p:to>
                                    </p:set>
                                    <p:animEffect transition="in" filter="wipe(down)">
                                      <p:cBhvr>
                                        <p:cTn id="97" dur="580">
                                          <p:stCondLst>
                                            <p:cond delay="0"/>
                                          </p:stCondLst>
                                        </p:cTn>
                                        <p:tgtEl>
                                          <p:spTgt spid="2">
                                            <p:txEl>
                                              <p:pRg st="5" end="5"/>
                                            </p:txEl>
                                          </p:spTgt>
                                        </p:tgtEl>
                                      </p:cBhvr>
                                    </p:animEffect>
                                    <p:anim calcmode="lin" valueType="num">
                                      <p:cBhvr>
                                        <p:cTn id="98" dur="1822" tmFilter="0,0; 0.14,0.36; 0.43,0.73; 0.71,0.91; 1.0,1.0">
                                          <p:stCondLst>
                                            <p:cond delay="0"/>
                                          </p:stCondLst>
                                        </p:cTn>
                                        <p:tgtEl>
                                          <p:spTgt spid="2">
                                            <p:txEl>
                                              <p:pRg st="5" end="5"/>
                                            </p:txEl>
                                          </p:spTgt>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2">
                                            <p:txEl>
                                              <p:pRg st="5" end="5"/>
                                            </p:txEl>
                                          </p:spTgt>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2">
                                            <p:txEl>
                                              <p:pRg st="5" end="5"/>
                                            </p:txEl>
                                          </p:spTgt>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2">
                                            <p:txEl>
                                              <p:pRg st="5" end="5"/>
                                            </p:txEl>
                                          </p:spTgt>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2">
                                            <p:txEl>
                                              <p:pRg st="5" end="5"/>
                                            </p:txEl>
                                          </p:spTgt>
                                        </p:tgtEl>
                                        <p:attrNameLst>
                                          <p:attrName>ppt_y</p:attrName>
                                        </p:attrNameLst>
                                      </p:cBhvr>
                                      <p:tavLst>
                                        <p:tav tm="0" fmla="#ppt_y-sin(pi*$)/81">
                                          <p:val>
                                            <p:fltVal val="0"/>
                                          </p:val>
                                        </p:tav>
                                        <p:tav tm="100000">
                                          <p:val>
                                            <p:fltVal val="1"/>
                                          </p:val>
                                        </p:tav>
                                      </p:tavLst>
                                    </p:anim>
                                    <p:animScale>
                                      <p:cBhvr>
                                        <p:cTn id="103" dur="26">
                                          <p:stCondLst>
                                            <p:cond delay="650"/>
                                          </p:stCondLst>
                                        </p:cTn>
                                        <p:tgtEl>
                                          <p:spTgt spid="2">
                                            <p:txEl>
                                              <p:pRg st="5" end="5"/>
                                            </p:txEl>
                                          </p:spTgt>
                                        </p:tgtEl>
                                      </p:cBhvr>
                                      <p:to x="100000" y="60000"/>
                                    </p:animScale>
                                    <p:animScale>
                                      <p:cBhvr>
                                        <p:cTn id="104" dur="166" decel="50000">
                                          <p:stCondLst>
                                            <p:cond delay="676"/>
                                          </p:stCondLst>
                                        </p:cTn>
                                        <p:tgtEl>
                                          <p:spTgt spid="2">
                                            <p:txEl>
                                              <p:pRg st="5" end="5"/>
                                            </p:txEl>
                                          </p:spTgt>
                                        </p:tgtEl>
                                      </p:cBhvr>
                                      <p:to x="100000" y="100000"/>
                                    </p:animScale>
                                    <p:animScale>
                                      <p:cBhvr>
                                        <p:cTn id="105" dur="26">
                                          <p:stCondLst>
                                            <p:cond delay="1312"/>
                                          </p:stCondLst>
                                        </p:cTn>
                                        <p:tgtEl>
                                          <p:spTgt spid="2">
                                            <p:txEl>
                                              <p:pRg st="5" end="5"/>
                                            </p:txEl>
                                          </p:spTgt>
                                        </p:tgtEl>
                                      </p:cBhvr>
                                      <p:to x="100000" y="80000"/>
                                    </p:animScale>
                                    <p:animScale>
                                      <p:cBhvr>
                                        <p:cTn id="106" dur="166" decel="50000">
                                          <p:stCondLst>
                                            <p:cond delay="1338"/>
                                          </p:stCondLst>
                                        </p:cTn>
                                        <p:tgtEl>
                                          <p:spTgt spid="2">
                                            <p:txEl>
                                              <p:pRg st="5" end="5"/>
                                            </p:txEl>
                                          </p:spTgt>
                                        </p:tgtEl>
                                      </p:cBhvr>
                                      <p:to x="100000" y="100000"/>
                                    </p:animScale>
                                    <p:animScale>
                                      <p:cBhvr>
                                        <p:cTn id="107" dur="26">
                                          <p:stCondLst>
                                            <p:cond delay="1642"/>
                                          </p:stCondLst>
                                        </p:cTn>
                                        <p:tgtEl>
                                          <p:spTgt spid="2">
                                            <p:txEl>
                                              <p:pRg st="5" end="5"/>
                                            </p:txEl>
                                          </p:spTgt>
                                        </p:tgtEl>
                                      </p:cBhvr>
                                      <p:to x="100000" y="90000"/>
                                    </p:animScale>
                                    <p:animScale>
                                      <p:cBhvr>
                                        <p:cTn id="108" dur="166" decel="50000">
                                          <p:stCondLst>
                                            <p:cond delay="1668"/>
                                          </p:stCondLst>
                                        </p:cTn>
                                        <p:tgtEl>
                                          <p:spTgt spid="2">
                                            <p:txEl>
                                              <p:pRg st="5" end="5"/>
                                            </p:txEl>
                                          </p:spTgt>
                                        </p:tgtEl>
                                      </p:cBhvr>
                                      <p:to x="100000" y="100000"/>
                                    </p:animScale>
                                    <p:animScale>
                                      <p:cBhvr>
                                        <p:cTn id="109" dur="26">
                                          <p:stCondLst>
                                            <p:cond delay="1808"/>
                                          </p:stCondLst>
                                        </p:cTn>
                                        <p:tgtEl>
                                          <p:spTgt spid="2">
                                            <p:txEl>
                                              <p:pRg st="5" end="5"/>
                                            </p:txEl>
                                          </p:spTgt>
                                        </p:tgtEl>
                                      </p:cBhvr>
                                      <p:to x="100000" y="95000"/>
                                    </p:animScale>
                                    <p:animScale>
                                      <p:cBhvr>
                                        <p:cTn id="110" dur="166" decel="50000">
                                          <p:stCondLst>
                                            <p:cond delay="1834"/>
                                          </p:stCondLst>
                                        </p:cTn>
                                        <p:tgtEl>
                                          <p:spTgt spid="2">
                                            <p:txEl>
                                              <p:pRg st="5" end="5"/>
                                            </p:txEl>
                                          </p:spTgt>
                                        </p:tgtEl>
                                      </p:cBhvr>
                                      <p:to x="100000" y="100000"/>
                                    </p:animScale>
                                  </p:childTnLst>
                                </p:cTn>
                              </p:par>
                            </p:childTnLst>
                          </p:cTn>
                        </p:par>
                      </p:childTnLst>
                    </p:cTn>
                  </p:par>
                  <p:par>
                    <p:cTn id="111" fill="hold">
                      <p:stCondLst>
                        <p:cond delay="indefinite"/>
                      </p:stCondLst>
                      <p:childTnLst>
                        <p:par>
                          <p:cTn id="112" fill="hold">
                            <p:stCondLst>
                              <p:cond delay="0"/>
                            </p:stCondLst>
                            <p:childTnLst>
                              <p:par>
                                <p:cTn id="113" presetID="26" presetClass="entr" presetSubtype="0" fill="hold" nodeType="clickEffect">
                                  <p:stCondLst>
                                    <p:cond delay="0"/>
                                  </p:stCondLst>
                                  <p:childTnLst>
                                    <p:set>
                                      <p:cBhvr>
                                        <p:cTn id="114" dur="1" fill="hold">
                                          <p:stCondLst>
                                            <p:cond delay="0"/>
                                          </p:stCondLst>
                                        </p:cTn>
                                        <p:tgtEl>
                                          <p:spTgt spid="2">
                                            <p:txEl>
                                              <p:pRg st="6" end="6"/>
                                            </p:txEl>
                                          </p:spTgt>
                                        </p:tgtEl>
                                        <p:attrNameLst>
                                          <p:attrName>style.visibility</p:attrName>
                                        </p:attrNameLst>
                                      </p:cBhvr>
                                      <p:to>
                                        <p:strVal val="visible"/>
                                      </p:to>
                                    </p:set>
                                    <p:animEffect transition="in" filter="wipe(down)">
                                      <p:cBhvr>
                                        <p:cTn id="115" dur="580">
                                          <p:stCondLst>
                                            <p:cond delay="0"/>
                                          </p:stCondLst>
                                        </p:cTn>
                                        <p:tgtEl>
                                          <p:spTgt spid="2">
                                            <p:txEl>
                                              <p:pRg st="6" end="6"/>
                                            </p:txEl>
                                          </p:spTgt>
                                        </p:tgtEl>
                                      </p:cBhvr>
                                    </p:animEffect>
                                    <p:anim calcmode="lin" valueType="num">
                                      <p:cBhvr>
                                        <p:cTn id="116" dur="1822" tmFilter="0,0; 0.14,0.36; 0.43,0.73; 0.71,0.91; 1.0,1.0">
                                          <p:stCondLst>
                                            <p:cond delay="0"/>
                                          </p:stCondLst>
                                        </p:cTn>
                                        <p:tgtEl>
                                          <p:spTgt spid="2">
                                            <p:txEl>
                                              <p:pRg st="6" end="6"/>
                                            </p:txEl>
                                          </p:spTgt>
                                        </p:tgtEl>
                                        <p:attrNameLst>
                                          <p:attrName>ppt_x</p:attrName>
                                        </p:attrNameLst>
                                      </p:cBhvr>
                                      <p:tavLst>
                                        <p:tav tm="0">
                                          <p:val>
                                            <p:strVal val="#ppt_x-0.25"/>
                                          </p:val>
                                        </p:tav>
                                        <p:tav tm="100000">
                                          <p:val>
                                            <p:strVal val="#ppt_x"/>
                                          </p:val>
                                        </p:tav>
                                      </p:tavLst>
                                    </p:anim>
                                    <p:anim calcmode="lin" valueType="num">
                                      <p:cBhvr>
                                        <p:cTn id="117" dur="664" tmFilter="0.0,0.0; 0.25,0.07; 0.50,0.2; 0.75,0.467; 1.0,1.0">
                                          <p:stCondLst>
                                            <p:cond delay="0"/>
                                          </p:stCondLst>
                                        </p:cTn>
                                        <p:tgtEl>
                                          <p:spTgt spid="2">
                                            <p:txEl>
                                              <p:pRg st="6" end="6"/>
                                            </p:txEl>
                                          </p:spTgt>
                                        </p:tgtEl>
                                        <p:attrNameLst>
                                          <p:attrName>ppt_y</p:attrName>
                                        </p:attrNameLst>
                                      </p:cBhvr>
                                      <p:tavLst>
                                        <p:tav tm="0" fmla="#ppt_y-sin(pi*$)/3">
                                          <p:val>
                                            <p:fltVal val="0.5"/>
                                          </p:val>
                                        </p:tav>
                                        <p:tav tm="100000">
                                          <p:val>
                                            <p:fltVal val="1"/>
                                          </p:val>
                                        </p:tav>
                                      </p:tavLst>
                                    </p:anim>
                                    <p:anim calcmode="lin" valueType="num">
                                      <p:cBhvr>
                                        <p:cTn id="118" dur="664" tmFilter="0, 0; 0.125,0.2665; 0.25,0.4; 0.375,0.465; 0.5,0.5;  0.625,0.535; 0.75,0.6; 0.875,0.7335; 1,1">
                                          <p:stCondLst>
                                            <p:cond delay="664"/>
                                          </p:stCondLst>
                                        </p:cTn>
                                        <p:tgtEl>
                                          <p:spTgt spid="2">
                                            <p:txEl>
                                              <p:pRg st="6" end="6"/>
                                            </p:txEl>
                                          </p:spTgt>
                                        </p:tgtEl>
                                        <p:attrNameLst>
                                          <p:attrName>ppt_y</p:attrName>
                                        </p:attrNameLst>
                                      </p:cBhvr>
                                      <p:tavLst>
                                        <p:tav tm="0" fmla="#ppt_y-sin(pi*$)/9">
                                          <p:val>
                                            <p:fltVal val="0"/>
                                          </p:val>
                                        </p:tav>
                                        <p:tav tm="100000">
                                          <p:val>
                                            <p:fltVal val="1"/>
                                          </p:val>
                                        </p:tav>
                                      </p:tavLst>
                                    </p:anim>
                                    <p:anim calcmode="lin" valueType="num">
                                      <p:cBhvr>
                                        <p:cTn id="119" dur="332" tmFilter="0, 0; 0.125,0.2665; 0.25,0.4; 0.375,0.465; 0.5,0.5;  0.625,0.535; 0.75,0.6; 0.875,0.7335; 1,1">
                                          <p:stCondLst>
                                            <p:cond delay="1324"/>
                                          </p:stCondLst>
                                        </p:cTn>
                                        <p:tgtEl>
                                          <p:spTgt spid="2">
                                            <p:txEl>
                                              <p:pRg st="6" end="6"/>
                                            </p:txEl>
                                          </p:spTgt>
                                        </p:tgtEl>
                                        <p:attrNameLst>
                                          <p:attrName>ppt_y</p:attrName>
                                        </p:attrNameLst>
                                      </p:cBhvr>
                                      <p:tavLst>
                                        <p:tav tm="0" fmla="#ppt_y-sin(pi*$)/27">
                                          <p:val>
                                            <p:fltVal val="0"/>
                                          </p:val>
                                        </p:tav>
                                        <p:tav tm="100000">
                                          <p:val>
                                            <p:fltVal val="1"/>
                                          </p:val>
                                        </p:tav>
                                      </p:tavLst>
                                    </p:anim>
                                    <p:anim calcmode="lin" valueType="num">
                                      <p:cBhvr>
                                        <p:cTn id="120" dur="164" tmFilter="0, 0; 0.125,0.2665; 0.25,0.4; 0.375,0.465; 0.5,0.5;  0.625,0.535; 0.75,0.6; 0.875,0.7335; 1,1">
                                          <p:stCondLst>
                                            <p:cond delay="1656"/>
                                          </p:stCondLst>
                                        </p:cTn>
                                        <p:tgtEl>
                                          <p:spTgt spid="2">
                                            <p:txEl>
                                              <p:pRg st="6" end="6"/>
                                            </p:txEl>
                                          </p:spTgt>
                                        </p:tgtEl>
                                        <p:attrNameLst>
                                          <p:attrName>ppt_y</p:attrName>
                                        </p:attrNameLst>
                                      </p:cBhvr>
                                      <p:tavLst>
                                        <p:tav tm="0" fmla="#ppt_y-sin(pi*$)/81">
                                          <p:val>
                                            <p:fltVal val="0"/>
                                          </p:val>
                                        </p:tav>
                                        <p:tav tm="100000">
                                          <p:val>
                                            <p:fltVal val="1"/>
                                          </p:val>
                                        </p:tav>
                                      </p:tavLst>
                                    </p:anim>
                                    <p:animScale>
                                      <p:cBhvr>
                                        <p:cTn id="121" dur="26">
                                          <p:stCondLst>
                                            <p:cond delay="650"/>
                                          </p:stCondLst>
                                        </p:cTn>
                                        <p:tgtEl>
                                          <p:spTgt spid="2">
                                            <p:txEl>
                                              <p:pRg st="6" end="6"/>
                                            </p:txEl>
                                          </p:spTgt>
                                        </p:tgtEl>
                                      </p:cBhvr>
                                      <p:to x="100000" y="60000"/>
                                    </p:animScale>
                                    <p:animScale>
                                      <p:cBhvr>
                                        <p:cTn id="122" dur="166" decel="50000">
                                          <p:stCondLst>
                                            <p:cond delay="676"/>
                                          </p:stCondLst>
                                        </p:cTn>
                                        <p:tgtEl>
                                          <p:spTgt spid="2">
                                            <p:txEl>
                                              <p:pRg st="6" end="6"/>
                                            </p:txEl>
                                          </p:spTgt>
                                        </p:tgtEl>
                                      </p:cBhvr>
                                      <p:to x="100000" y="100000"/>
                                    </p:animScale>
                                    <p:animScale>
                                      <p:cBhvr>
                                        <p:cTn id="123" dur="26">
                                          <p:stCondLst>
                                            <p:cond delay="1312"/>
                                          </p:stCondLst>
                                        </p:cTn>
                                        <p:tgtEl>
                                          <p:spTgt spid="2">
                                            <p:txEl>
                                              <p:pRg st="6" end="6"/>
                                            </p:txEl>
                                          </p:spTgt>
                                        </p:tgtEl>
                                      </p:cBhvr>
                                      <p:to x="100000" y="80000"/>
                                    </p:animScale>
                                    <p:animScale>
                                      <p:cBhvr>
                                        <p:cTn id="124" dur="166" decel="50000">
                                          <p:stCondLst>
                                            <p:cond delay="1338"/>
                                          </p:stCondLst>
                                        </p:cTn>
                                        <p:tgtEl>
                                          <p:spTgt spid="2">
                                            <p:txEl>
                                              <p:pRg st="6" end="6"/>
                                            </p:txEl>
                                          </p:spTgt>
                                        </p:tgtEl>
                                      </p:cBhvr>
                                      <p:to x="100000" y="100000"/>
                                    </p:animScale>
                                    <p:animScale>
                                      <p:cBhvr>
                                        <p:cTn id="125" dur="26">
                                          <p:stCondLst>
                                            <p:cond delay="1642"/>
                                          </p:stCondLst>
                                        </p:cTn>
                                        <p:tgtEl>
                                          <p:spTgt spid="2">
                                            <p:txEl>
                                              <p:pRg st="6" end="6"/>
                                            </p:txEl>
                                          </p:spTgt>
                                        </p:tgtEl>
                                      </p:cBhvr>
                                      <p:to x="100000" y="90000"/>
                                    </p:animScale>
                                    <p:animScale>
                                      <p:cBhvr>
                                        <p:cTn id="126" dur="166" decel="50000">
                                          <p:stCondLst>
                                            <p:cond delay="1668"/>
                                          </p:stCondLst>
                                        </p:cTn>
                                        <p:tgtEl>
                                          <p:spTgt spid="2">
                                            <p:txEl>
                                              <p:pRg st="6" end="6"/>
                                            </p:txEl>
                                          </p:spTgt>
                                        </p:tgtEl>
                                      </p:cBhvr>
                                      <p:to x="100000" y="100000"/>
                                    </p:animScale>
                                    <p:animScale>
                                      <p:cBhvr>
                                        <p:cTn id="127" dur="26">
                                          <p:stCondLst>
                                            <p:cond delay="1808"/>
                                          </p:stCondLst>
                                        </p:cTn>
                                        <p:tgtEl>
                                          <p:spTgt spid="2">
                                            <p:txEl>
                                              <p:pRg st="6" end="6"/>
                                            </p:txEl>
                                          </p:spTgt>
                                        </p:tgtEl>
                                      </p:cBhvr>
                                      <p:to x="100000" y="95000"/>
                                    </p:animScale>
                                    <p:animScale>
                                      <p:cBhvr>
                                        <p:cTn id="128" dur="166" decel="50000">
                                          <p:stCondLst>
                                            <p:cond delay="1834"/>
                                          </p:stCondLst>
                                        </p:cTn>
                                        <p:tgtEl>
                                          <p:spTgt spid="2">
                                            <p:txEl>
                                              <p:pRg st="6" end="6"/>
                                            </p:txEl>
                                          </p:spTgt>
                                        </p:tgtEl>
                                      </p:cBhvr>
                                      <p:to x="100000" y="100000"/>
                                    </p:animScale>
                                  </p:childTnLst>
                                </p:cTn>
                              </p:par>
                            </p:childTnLst>
                          </p:cTn>
                        </p:par>
                      </p:childTnLst>
                    </p:cTn>
                  </p:par>
                  <p:par>
                    <p:cTn id="129" fill="hold">
                      <p:stCondLst>
                        <p:cond delay="indefinite"/>
                      </p:stCondLst>
                      <p:childTnLst>
                        <p:par>
                          <p:cTn id="130" fill="hold">
                            <p:stCondLst>
                              <p:cond delay="0"/>
                            </p:stCondLst>
                            <p:childTnLst>
                              <p:par>
                                <p:cTn id="131" presetID="26" presetClass="entr" presetSubtype="0" fill="hold" nodeType="clickEffect">
                                  <p:stCondLst>
                                    <p:cond delay="0"/>
                                  </p:stCondLst>
                                  <p:childTnLst>
                                    <p:set>
                                      <p:cBhvr>
                                        <p:cTn id="132" dur="1" fill="hold">
                                          <p:stCondLst>
                                            <p:cond delay="0"/>
                                          </p:stCondLst>
                                        </p:cTn>
                                        <p:tgtEl>
                                          <p:spTgt spid="2">
                                            <p:txEl>
                                              <p:pRg st="7" end="7"/>
                                            </p:txEl>
                                          </p:spTgt>
                                        </p:tgtEl>
                                        <p:attrNameLst>
                                          <p:attrName>style.visibility</p:attrName>
                                        </p:attrNameLst>
                                      </p:cBhvr>
                                      <p:to>
                                        <p:strVal val="visible"/>
                                      </p:to>
                                    </p:set>
                                    <p:animEffect transition="in" filter="wipe(down)">
                                      <p:cBhvr>
                                        <p:cTn id="133" dur="580">
                                          <p:stCondLst>
                                            <p:cond delay="0"/>
                                          </p:stCondLst>
                                        </p:cTn>
                                        <p:tgtEl>
                                          <p:spTgt spid="2">
                                            <p:txEl>
                                              <p:pRg st="7" end="7"/>
                                            </p:txEl>
                                          </p:spTgt>
                                        </p:tgtEl>
                                      </p:cBhvr>
                                    </p:animEffect>
                                    <p:anim calcmode="lin" valueType="num">
                                      <p:cBhvr>
                                        <p:cTn id="134" dur="1822" tmFilter="0,0; 0.14,0.36; 0.43,0.73; 0.71,0.91; 1.0,1.0">
                                          <p:stCondLst>
                                            <p:cond delay="0"/>
                                          </p:stCondLst>
                                        </p:cTn>
                                        <p:tgtEl>
                                          <p:spTgt spid="2">
                                            <p:txEl>
                                              <p:pRg st="7" end="7"/>
                                            </p:txEl>
                                          </p:spTgt>
                                        </p:tgtEl>
                                        <p:attrNameLst>
                                          <p:attrName>ppt_x</p:attrName>
                                        </p:attrNameLst>
                                      </p:cBhvr>
                                      <p:tavLst>
                                        <p:tav tm="0">
                                          <p:val>
                                            <p:strVal val="#ppt_x-0.25"/>
                                          </p:val>
                                        </p:tav>
                                        <p:tav tm="100000">
                                          <p:val>
                                            <p:strVal val="#ppt_x"/>
                                          </p:val>
                                        </p:tav>
                                      </p:tavLst>
                                    </p:anim>
                                    <p:anim calcmode="lin" valueType="num">
                                      <p:cBhvr>
                                        <p:cTn id="135" dur="664" tmFilter="0.0,0.0; 0.25,0.07; 0.50,0.2; 0.75,0.467; 1.0,1.0">
                                          <p:stCondLst>
                                            <p:cond delay="0"/>
                                          </p:stCondLst>
                                        </p:cTn>
                                        <p:tgtEl>
                                          <p:spTgt spid="2">
                                            <p:txEl>
                                              <p:pRg st="7" end="7"/>
                                            </p:txEl>
                                          </p:spTgt>
                                        </p:tgtEl>
                                        <p:attrNameLst>
                                          <p:attrName>ppt_y</p:attrName>
                                        </p:attrNameLst>
                                      </p:cBhvr>
                                      <p:tavLst>
                                        <p:tav tm="0" fmla="#ppt_y-sin(pi*$)/3">
                                          <p:val>
                                            <p:fltVal val="0.5"/>
                                          </p:val>
                                        </p:tav>
                                        <p:tav tm="100000">
                                          <p:val>
                                            <p:fltVal val="1"/>
                                          </p:val>
                                        </p:tav>
                                      </p:tavLst>
                                    </p:anim>
                                    <p:anim calcmode="lin" valueType="num">
                                      <p:cBhvr>
                                        <p:cTn id="136" dur="664" tmFilter="0, 0; 0.125,0.2665; 0.25,0.4; 0.375,0.465; 0.5,0.5;  0.625,0.535; 0.75,0.6; 0.875,0.7335; 1,1">
                                          <p:stCondLst>
                                            <p:cond delay="664"/>
                                          </p:stCondLst>
                                        </p:cTn>
                                        <p:tgtEl>
                                          <p:spTgt spid="2">
                                            <p:txEl>
                                              <p:pRg st="7" end="7"/>
                                            </p:txEl>
                                          </p:spTgt>
                                        </p:tgtEl>
                                        <p:attrNameLst>
                                          <p:attrName>ppt_y</p:attrName>
                                        </p:attrNameLst>
                                      </p:cBhvr>
                                      <p:tavLst>
                                        <p:tav tm="0" fmla="#ppt_y-sin(pi*$)/9">
                                          <p:val>
                                            <p:fltVal val="0"/>
                                          </p:val>
                                        </p:tav>
                                        <p:tav tm="100000">
                                          <p:val>
                                            <p:fltVal val="1"/>
                                          </p:val>
                                        </p:tav>
                                      </p:tavLst>
                                    </p:anim>
                                    <p:anim calcmode="lin" valueType="num">
                                      <p:cBhvr>
                                        <p:cTn id="137" dur="332" tmFilter="0, 0; 0.125,0.2665; 0.25,0.4; 0.375,0.465; 0.5,0.5;  0.625,0.535; 0.75,0.6; 0.875,0.7335; 1,1">
                                          <p:stCondLst>
                                            <p:cond delay="1324"/>
                                          </p:stCondLst>
                                        </p:cTn>
                                        <p:tgtEl>
                                          <p:spTgt spid="2">
                                            <p:txEl>
                                              <p:pRg st="7" end="7"/>
                                            </p:txEl>
                                          </p:spTgt>
                                        </p:tgtEl>
                                        <p:attrNameLst>
                                          <p:attrName>ppt_y</p:attrName>
                                        </p:attrNameLst>
                                      </p:cBhvr>
                                      <p:tavLst>
                                        <p:tav tm="0" fmla="#ppt_y-sin(pi*$)/27">
                                          <p:val>
                                            <p:fltVal val="0"/>
                                          </p:val>
                                        </p:tav>
                                        <p:tav tm="100000">
                                          <p:val>
                                            <p:fltVal val="1"/>
                                          </p:val>
                                        </p:tav>
                                      </p:tavLst>
                                    </p:anim>
                                    <p:anim calcmode="lin" valueType="num">
                                      <p:cBhvr>
                                        <p:cTn id="138" dur="164" tmFilter="0, 0; 0.125,0.2665; 0.25,0.4; 0.375,0.465; 0.5,0.5;  0.625,0.535; 0.75,0.6; 0.875,0.7335; 1,1">
                                          <p:stCondLst>
                                            <p:cond delay="1656"/>
                                          </p:stCondLst>
                                        </p:cTn>
                                        <p:tgtEl>
                                          <p:spTgt spid="2">
                                            <p:txEl>
                                              <p:pRg st="7" end="7"/>
                                            </p:txEl>
                                          </p:spTgt>
                                        </p:tgtEl>
                                        <p:attrNameLst>
                                          <p:attrName>ppt_y</p:attrName>
                                        </p:attrNameLst>
                                      </p:cBhvr>
                                      <p:tavLst>
                                        <p:tav tm="0" fmla="#ppt_y-sin(pi*$)/81">
                                          <p:val>
                                            <p:fltVal val="0"/>
                                          </p:val>
                                        </p:tav>
                                        <p:tav tm="100000">
                                          <p:val>
                                            <p:fltVal val="1"/>
                                          </p:val>
                                        </p:tav>
                                      </p:tavLst>
                                    </p:anim>
                                    <p:animScale>
                                      <p:cBhvr>
                                        <p:cTn id="139" dur="26">
                                          <p:stCondLst>
                                            <p:cond delay="650"/>
                                          </p:stCondLst>
                                        </p:cTn>
                                        <p:tgtEl>
                                          <p:spTgt spid="2">
                                            <p:txEl>
                                              <p:pRg st="7" end="7"/>
                                            </p:txEl>
                                          </p:spTgt>
                                        </p:tgtEl>
                                      </p:cBhvr>
                                      <p:to x="100000" y="60000"/>
                                    </p:animScale>
                                    <p:animScale>
                                      <p:cBhvr>
                                        <p:cTn id="140" dur="166" decel="50000">
                                          <p:stCondLst>
                                            <p:cond delay="676"/>
                                          </p:stCondLst>
                                        </p:cTn>
                                        <p:tgtEl>
                                          <p:spTgt spid="2">
                                            <p:txEl>
                                              <p:pRg st="7" end="7"/>
                                            </p:txEl>
                                          </p:spTgt>
                                        </p:tgtEl>
                                      </p:cBhvr>
                                      <p:to x="100000" y="100000"/>
                                    </p:animScale>
                                    <p:animScale>
                                      <p:cBhvr>
                                        <p:cTn id="141" dur="26">
                                          <p:stCondLst>
                                            <p:cond delay="1312"/>
                                          </p:stCondLst>
                                        </p:cTn>
                                        <p:tgtEl>
                                          <p:spTgt spid="2">
                                            <p:txEl>
                                              <p:pRg st="7" end="7"/>
                                            </p:txEl>
                                          </p:spTgt>
                                        </p:tgtEl>
                                      </p:cBhvr>
                                      <p:to x="100000" y="80000"/>
                                    </p:animScale>
                                    <p:animScale>
                                      <p:cBhvr>
                                        <p:cTn id="142" dur="166" decel="50000">
                                          <p:stCondLst>
                                            <p:cond delay="1338"/>
                                          </p:stCondLst>
                                        </p:cTn>
                                        <p:tgtEl>
                                          <p:spTgt spid="2">
                                            <p:txEl>
                                              <p:pRg st="7" end="7"/>
                                            </p:txEl>
                                          </p:spTgt>
                                        </p:tgtEl>
                                      </p:cBhvr>
                                      <p:to x="100000" y="100000"/>
                                    </p:animScale>
                                    <p:animScale>
                                      <p:cBhvr>
                                        <p:cTn id="143" dur="26">
                                          <p:stCondLst>
                                            <p:cond delay="1642"/>
                                          </p:stCondLst>
                                        </p:cTn>
                                        <p:tgtEl>
                                          <p:spTgt spid="2">
                                            <p:txEl>
                                              <p:pRg st="7" end="7"/>
                                            </p:txEl>
                                          </p:spTgt>
                                        </p:tgtEl>
                                      </p:cBhvr>
                                      <p:to x="100000" y="90000"/>
                                    </p:animScale>
                                    <p:animScale>
                                      <p:cBhvr>
                                        <p:cTn id="144" dur="166" decel="50000">
                                          <p:stCondLst>
                                            <p:cond delay="1668"/>
                                          </p:stCondLst>
                                        </p:cTn>
                                        <p:tgtEl>
                                          <p:spTgt spid="2">
                                            <p:txEl>
                                              <p:pRg st="7" end="7"/>
                                            </p:txEl>
                                          </p:spTgt>
                                        </p:tgtEl>
                                      </p:cBhvr>
                                      <p:to x="100000" y="100000"/>
                                    </p:animScale>
                                    <p:animScale>
                                      <p:cBhvr>
                                        <p:cTn id="145" dur="26">
                                          <p:stCondLst>
                                            <p:cond delay="1808"/>
                                          </p:stCondLst>
                                        </p:cTn>
                                        <p:tgtEl>
                                          <p:spTgt spid="2">
                                            <p:txEl>
                                              <p:pRg st="7" end="7"/>
                                            </p:txEl>
                                          </p:spTgt>
                                        </p:tgtEl>
                                      </p:cBhvr>
                                      <p:to x="100000" y="95000"/>
                                    </p:animScale>
                                    <p:animScale>
                                      <p:cBhvr>
                                        <p:cTn id="146" dur="166" decel="50000">
                                          <p:stCondLst>
                                            <p:cond delay="1834"/>
                                          </p:stCondLst>
                                        </p:cTn>
                                        <p:tgtEl>
                                          <p:spTgt spid="2">
                                            <p:txEl>
                                              <p:pRg st="7" end="7"/>
                                            </p:txEl>
                                          </p:spTgt>
                                        </p:tgtEl>
                                      </p:cBhvr>
                                      <p:to x="100000" y="100000"/>
                                    </p:animScale>
                                  </p:childTnLst>
                                </p:cTn>
                              </p:par>
                            </p:childTnLst>
                          </p:cTn>
                        </p:par>
                      </p:childTnLst>
                    </p:cTn>
                  </p:par>
                  <p:par>
                    <p:cTn id="147" fill="hold">
                      <p:stCondLst>
                        <p:cond delay="indefinite"/>
                      </p:stCondLst>
                      <p:childTnLst>
                        <p:par>
                          <p:cTn id="148" fill="hold">
                            <p:stCondLst>
                              <p:cond delay="0"/>
                            </p:stCondLst>
                            <p:childTnLst>
                              <p:par>
                                <p:cTn id="149" presetID="26" presetClass="entr" presetSubtype="0" fill="hold" nodeType="clickEffect">
                                  <p:stCondLst>
                                    <p:cond delay="0"/>
                                  </p:stCondLst>
                                  <p:childTnLst>
                                    <p:set>
                                      <p:cBhvr>
                                        <p:cTn id="150" dur="1" fill="hold">
                                          <p:stCondLst>
                                            <p:cond delay="0"/>
                                          </p:stCondLst>
                                        </p:cTn>
                                        <p:tgtEl>
                                          <p:spTgt spid="2">
                                            <p:txEl>
                                              <p:pRg st="8" end="8"/>
                                            </p:txEl>
                                          </p:spTgt>
                                        </p:tgtEl>
                                        <p:attrNameLst>
                                          <p:attrName>style.visibility</p:attrName>
                                        </p:attrNameLst>
                                      </p:cBhvr>
                                      <p:to>
                                        <p:strVal val="visible"/>
                                      </p:to>
                                    </p:set>
                                    <p:animEffect transition="in" filter="wipe(down)">
                                      <p:cBhvr>
                                        <p:cTn id="151" dur="580">
                                          <p:stCondLst>
                                            <p:cond delay="0"/>
                                          </p:stCondLst>
                                        </p:cTn>
                                        <p:tgtEl>
                                          <p:spTgt spid="2">
                                            <p:txEl>
                                              <p:pRg st="8" end="8"/>
                                            </p:txEl>
                                          </p:spTgt>
                                        </p:tgtEl>
                                      </p:cBhvr>
                                    </p:animEffect>
                                    <p:anim calcmode="lin" valueType="num">
                                      <p:cBhvr>
                                        <p:cTn id="152" dur="1822" tmFilter="0,0; 0.14,0.36; 0.43,0.73; 0.71,0.91; 1.0,1.0">
                                          <p:stCondLst>
                                            <p:cond delay="0"/>
                                          </p:stCondLst>
                                        </p:cTn>
                                        <p:tgtEl>
                                          <p:spTgt spid="2">
                                            <p:txEl>
                                              <p:pRg st="8" end="8"/>
                                            </p:txEl>
                                          </p:spTgt>
                                        </p:tgtEl>
                                        <p:attrNameLst>
                                          <p:attrName>ppt_x</p:attrName>
                                        </p:attrNameLst>
                                      </p:cBhvr>
                                      <p:tavLst>
                                        <p:tav tm="0">
                                          <p:val>
                                            <p:strVal val="#ppt_x-0.25"/>
                                          </p:val>
                                        </p:tav>
                                        <p:tav tm="100000">
                                          <p:val>
                                            <p:strVal val="#ppt_x"/>
                                          </p:val>
                                        </p:tav>
                                      </p:tavLst>
                                    </p:anim>
                                    <p:anim calcmode="lin" valueType="num">
                                      <p:cBhvr>
                                        <p:cTn id="153" dur="664" tmFilter="0.0,0.0; 0.25,0.07; 0.50,0.2; 0.75,0.467; 1.0,1.0">
                                          <p:stCondLst>
                                            <p:cond delay="0"/>
                                          </p:stCondLst>
                                        </p:cTn>
                                        <p:tgtEl>
                                          <p:spTgt spid="2">
                                            <p:txEl>
                                              <p:pRg st="8" end="8"/>
                                            </p:txEl>
                                          </p:spTgt>
                                        </p:tgtEl>
                                        <p:attrNameLst>
                                          <p:attrName>ppt_y</p:attrName>
                                        </p:attrNameLst>
                                      </p:cBhvr>
                                      <p:tavLst>
                                        <p:tav tm="0" fmla="#ppt_y-sin(pi*$)/3">
                                          <p:val>
                                            <p:fltVal val="0.5"/>
                                          </p:val>
                                        </p:tav>
                                        <p:tav tm="100000">
                                          <p:val>
                                            <p:fltVal val="1"/>
                                          </p:val>
                                        </p:tav>
                                      </p:tavLst>
                                    </p:anim>
                                    <p:anim calcmode="lin" valueType="num">
                                      <p:cBhvr>
                                        <p:cTn id="154" dur="664" tmFilter="0, 0; 0.125,0.2665; 0.25,0.4; 0.375,0.465; 0.5,0.5;  0.625,0.535; 0.75,0.6; 0.875,0.7335; 1,1">
                                          <p:stCondLst>
                                            <p:cond delay="664"/>
                                          </p:stCondLst>
                                        </p:cTn>
                                        <p:tgtEl>
                                          <p:spTgt spid="2">
                                            <p:txEl>
                                              <p:pRg st="8" end="8"/>
                                            </p:txEl>
                                          </p:spTgt>
                                        </p:tgtEl>
                                        <p:attrNameLst>
                                          <p:attrName>ppt_y</p:attrName>
                                        </p:attrNameLst>
                                      </p:cBhvr>
                                      <p:tavLst>
                                        <p:tav tm="0" fmla="#ppt_y-sin(pi*$)/9">
                                          <p:val>
                                            <p:fltVal val="0"/>
                                          </p:val>
                                        </p:tav>
                                        <p:tav tm="100000">
                                          <p:val>
                                            <p:fltVal val="1"/>
                                          </p:val>
                                        </p:tav>
                                      </p:tavLst>
                                    </p:anim>
                                    <p:anim calcmode="lin" valueType="num">
                                      <p:cBhvr>
                                        <p:cTn id="155" dur="332" tmFilter="0, 0; 0.125,0.2665; 0.25,0.4; 0.375,0.465; 0.5,0.5;  0.625,0.535; 0.75,0.6; 0.875,0.7335; 1,1">
                                          <p:stCondLst>
                                            <p:cond delay="1324"/>
                                          </p:stCondLst>
                                        </p:cTn>
                                        <p:tgtEl>
                                          <p:spTgt spid="2">
                                            <p:txEl>
                                              <p:pRg st="8" end="8"/>
                                            </p:txEl>
                                          </p:spTgt>
                                        </p:tgtEl>
                                        <p:attrNameLst>
                                          <p:attrName>ppt_y</p:attrName>
                                        </p:attrNameLst>
                                      </p:cBhvr>
                                      <p:tavLst>
                                        <p:tav tm="0" fmla="#ppt_y-sin(pi*$)/27">
                                          <p:val>
                                            <p:fltVal val="0"/>
                                          </p:val>
                                        </p:tav>
                                        <p:tav tm="100000">
                                          <p:val>
                                            <p:fltVal val="1"/>
                                          </p:val>
                                        </p:tav>
                                      </p:tavLst>
                                    </p:anim>
                                    <p:anim calcmode="lin" valueType="num">
                                      <p:cBhvr>
                                        <p:cTn id="156" dur="164" tmFilter="0, 0; 0.125,0.2665; 0.25,0.4; 0.375,0.465; 0.5,0.5;  0.625,0.535; 0.75,0.6; 0.875,0.7335; 1,1">
                                          <p:stCondLst>
                                            <p:cond delay="1656"/>
                                          </p:stCondLst>
                                        </p:cTn>
                                        <p:tgtEl>
                                          <p:spTgt spid="2">
                                            <p:txEl>
                                              <p:pRg st="8" end="8"/>
                                            </p:txEl>
                                          </p:spTgt>
                                        </p:tgtEl>
                                        <p:attrNameLst>
                                          <p:attrName>ppt_y</p:attrName>
                                        </p:attrNameLst>
                                      </p:cBhvr>
                                      <p:tavLst>
                                        <p:tav tm="0" fmla="#ppt_y-sin(pi*$)/81">
                                          <p:val>
                                            <p:fltVal val="0"/>
                                          </p:val>
                                        </p:tav>
                                        <p:tav tm="100000">
                                          <p:val>
                                            <p:fltVal val="1"/>
                                          </p:val>
                                        </p:tav>
                                      </p:tavLst>
                                    </p:anim>
                                    <p:animScale>
                                      <p:cBhvr>
                                        <p:cTn id="157" dur="26">
                                          <p:stCondLst>
                                            <p:cond delay="650"/>
                                          </p:stCondLst>
                                        </p:cTn>
                                        <p:tgtEl>
                                          <p:spTgt spid="2">
                                            <p:txEl>
                                              <p:pRg st="8" end="8"/>
                                            </p:txEl>
                                          </p:spTgt>
                                        </p:tgtEl>
                                      </p:cBhvr>
                                      <p:to x="100000" y="60000"/>
                                    </p:animScale>
                                    <p:animScale>
                                      <p:cBhvr>
                                        <p:cTn id="158" dur="166" decel="50000">
                                          <p:stCondLst>
                                            <p:cond delay="676"/>
                                          </p:stCondLst>
                                        </p:cTn>
                                        <p:tgtEl>
                                          <p:spTgt spid="2">
                                            <p:txEl>
                                              <p:pRg st="8" end="8"/>
                                            </p:txEl>
                                          </p:spTgt>
                                        </p:tgtEl>
                                      </p:cBhvr>
                                      <p:to x="100000" y="100000"/>
                                    </p:animScale>
                                    <p:animScale>
                                      <p:cBhvr>
                                        <p:cTn id="159" dur="26">
                                          <p:stCondLst>
                                            <p:cond delay="1312"/>
                                          </p:stCondLst>
                                        </p:cTn>
                                        <p:tgtEl>
                                          <p:spTgt spid="2">
                                            <p:txEl>
                                              <p:pRg st="8" end="8"/>
                                            </p:txEl>
                                          </p:spTgt>
                                        </p:tgtEl>
                                      </p:cBhvr>
                                      <p:to x="100000" y="80000"/>
                                    </p:animScale>
                                    <p:animScale>
                                      <p:cBhvr>
                                        <p:cTn id="160" dur="166" decel="50000">
                                          <p:stCondLst>
                                            <p:cond delay="1338"/>
                                          </p:stCondLst>
                                        </p:cTn>
                                        <p:tgtEl>
                                          <p:spTgt spid="2">
                                            <p:txEl>
                                              <p:pRg st="8" end="8"/>
                                            </p:txEl>
                                          </p:spTgt>
                                        </p:tgtEl>
                                      </p:cBhvr>
                                      <p:to x="100000" y="100000"/>
                                    </p:animScale>
                                    <p:animScale>
                                      <p:cBhvr>
                                        <p:cTn id="161" dur="26">
                                          <p:stCondLst>
                                            <p:cond delay="1642"/>
                                          </p:stCondLst>
                                        </p:cTn>
                                        <p:tgtEl>
                                          <p:spTgt spid="2">
                                            <p:txEl>
                                              <p:pRg st="8" end="8"/>
                                            </p:txEl>
                                          </p:spTgt>
                                        </p:tgtEl>
                                      </p:cBhvr>
                                      <p:to x="100000" y="90000"/>
                                    </p:animScale>
                                    <p:animScale>
                                      <p:cBhvr>
                                        <p:cTn id="162" dur="166" decel="50000">
                                          <p:stCondLst>
                                            <p:cond delay="1668"/>
                                          </p:stCondLst>
                                        </p:cTn>
                                        <p:tgtEl>
                                          <p:spTgt spid="2">
                                            <p:txEl>
                                              <p:pRg st="8" end="8"/>
                                            </p:txEl>
                                          </p:spTgt>
                                        </p:tgtEl>
                                      </p:cBhvr>
                                      <p:to x="100000" y="100000"/>
                                    </p:animScale>
                                    <p:animScale>
                                      <p:cBhvr>
                                        <p:cTn id="163" dur="26">
                                          <p:stCondLst>
                                            <p:cond delay="1808"/>
                                          </p:stCondLst>
                                        </p:cTn>
                                        <p:tgtEl>
                                          <p:spTgt spid="2">
                                            <p:txEl>
                                              <p:pRg st="8" end="8"/>
                                            </p:txEl>
                                          </p:spTgt>
                                        </p:tgtEl>
                                      </p:cBhvr>
                                      <p:to x="100000" y="95000"/>
                                    </p:animScale>
                                    <p:animScale>
                                      <p:cBhvr>
                                        <p:cTn id="164" dur="166" decel="50000">
                                          <p:stCondLst>
                                            <p:cond delay="1834"/>
                                          </p:stCondLst>
                                        </p:cTn>
                                        <p:tgtEl>
                                          <p:spTgt spid="2">
                                            <p:txEl>
                                              <p:pRg st="8" end="8"/>
                                            </p:txEl>
                                          </p:spTgt>
                                        </p:tgtEl>
                                      </p:cBhvr>
                                      <p:to x="100000" y="100000"/>
                                    </p:animScale>
                                  </p:childTnLst>
                                </p:cTn>
                              </p:par>
                            </p:childTnLst>
                          </p:cTn>
                        </p:par>
                      </p:childTnLst>
                    </p:cTn>
                  </p:par>
                  <p:par>
                    <p:cTn id="165" fill="hold">
                      <p:stCondLst>
                        <p:cond delay="indefinite"/>
                      </p:stCondLst>
                      <p:childTnLst>
                        <p:par>
                          <p:cTn id="166" fill="hold">
                            <p:stCondLst>
                              <p:cond delay="0"/>
                            </p:stCondLst>
                            <p:childTnLst>
                              <p:par>
                                <p:cTn id="167" presetID="26" presetClass="entr" presetSubtype="0" fill="hold" nodeType="clickEffect">
                                  <p:stCondLst>
                                    <p:cond delay="0"/>
                                  </p:stCondLst>
                                  <p:childTnLst>
                                    <p:set>
                                      <p:cBhvr>
                                        <p:cTn id="168" dur="1" fill="hold">
                                          <p:stCondLst>
                                            <p:cond delay="0"/>
                                          </p:stCondLst>
                                        </p:cTn>
                                        <p:tgtEl>
                                          <p:spTgt spid="2">
                                            <p:txEl>
                                              <p:pRg st="9" end="9"/>
                                            </p:txEl>
                                          </p:spTgt>
                                        </p:tgtEl>
                                        <p:attrNameLst>
                                          <p:attrName>style.visibility</p:attrName>
                                        </p:attrNameLst>
                                      </p:cBhvr>
                                      <p:to>
                                        <p:strVal val="visible"/>
                                      </p:to>
                                    </p:set>
                                    <p:animEffect transition="in" filter="wipe(down)">
                                      <p:cBhvr>
                                        <p:cTn id="169" dur="580">
                                          <p:stCondLst>
                                            <p:cond delay="0"/>
                                          </p:stCondLst>
                                        </p:cTn>
                                        <p:tgtEl>
                                          <p:spTgt spid="2">
                                            <p:txEl>
                                              <p:pRg st="9" end="9"/>
                                            </p:txEl>
                                          </p:spTgt>
                                        </p:tgtEl>
                                      </p:cBhvr>
                                    </p:animEffect>
                                    <p:anim calcmode="lin" valueType="num">
                                      <p:cBhvr>
                                        <p:cTn id="170" dur="1822" tmFilter="0,0; 0.14,0.36; 0.43,0.73; 0.71,0.91; 1.0,1.0">
                                          <p:stCondLst>
                                            <p:cond delay="0"/>
                                          </p:stCondLst>
                                        </p:cTn>
                                        <p:tgtEl>
                                          <p:spTgt spid="2">
                                            <p:txEl>
                                              <p:pRg st="9" end="9"/>
                                            </p:txEl>
                                          </p:spTgt>
                                        </p:tgtEl>
                                        <p:attrNameLst>
                                          <p:attrName>ppt_x</p:attrName>
                                        </p:attrNameLst>
                                      </p:cBhvr>
                                      <p:tavLst>
                                        <p:tav tm="0">
                                          <p:val>
                                            <p:strVal val="#ppt_x-0.25"/>
                                          </p:val>
                                        </p:tav>
                                        <p:tav tm="100000">
                                          <p:val>
                                            <p:strVal val="#ppt_x"/>
                                          </p:val>
                                        </p:tav>
                                      </p:tavLst>
                                    </p:anim>
                                    <p:anim calcmode="lin" valueType="num">
                                      <p:cBhvr>
                                        <p:cTn id="171" dur="664" tmFilter="0.0,0.0; 0.25,0.07; 0.50,0.2; 0.75,0.467; 1.0,1.0">
                                          <p:stCondLst>
                                            <p:cond delay="0"/>
                                          </p:stCondLst>
                                        </p:cTn>
                                        <p:tgtEl>
                                          <p:spTgt spid="2">
                                            <p:txEl>
                                              <p:pRg st="9" end="9"/>
                                            </p:txEl>
                                          </p:spTgt>
                                        </p:tgtEl>
                                        <p:attrNameLst>
                                          <p:attrName>ppt_y</p:attrName>
                                        </p:attrNameLst>
                                      </p:cBhvr>
                                      <p:tavLst>
                                        <p:tav tm="0" fmla="#ppt_y-sin(pi*$)/3">
                                          <p:val>
                                            <p:fltVal val="0.5"/>
                                          </p:val>
                                        </p:tav>
                                        <p:tav tm="100000">
                                          <p:val>
                                            <p:fltVal val="1"/>
                                          </p:val>
                                        </p:tav>
                                      </p:tavLst>
                                    </p:anim>
                                    <p:anim calcmode="lin" valueType="num">
                                      <p:cBhvr>
                                        <p:cTn id="172" dur="664" tmFilter="0, 0; 0.125,0.2665; 0.25,0.4; 0.375,0.465; 0.5,0.5;  0.625,0.535; 0.75,0.6; 0.875,0.7335; 1,1">
                                          <p:stCondLst>
                                            <p:cond delay="664"/>
                                          </p:stCondLst>
                                        </p:cTn>
                                        <p:tgtEl>
                                          <p:spTgt spid="2">
                                            <p:txEl>
                                              <p:pRg st="9" end="9"/>
                                            </p:txEl>
                                          </p:spTgt>
                                        </p:tgtEl>
                                        <p:attrNameLst>
                                          <p:attrName>ppt_y</p:attrName>
                                        </p:attrNameLst>
                                      </p:cBhvr>
                                      <p:tavLst>
                                        <p:tav tm="0" fmla="#ppt_y-sin(pi*$)/9">
                                          <p:val>
                                            <p:fltVal val="0"/>
                                          </p:val>
                                        </p:tav>
                                        <p:tav tm="100000">
                                          <p:val>
                                            <p:fltVal val="1"/>
                                          </p:val>
                                        </p:tav>
                                      </p:tavLst>
                                    </p:anim>
                                    <p:anim calcmode="lin" valueType="num">
                                      <p:cBhvr>
                                        <p:cTn id="173" dur="332" tmFilter="0, 0; 0.125,0.2665; 0.25,0.4; 0.375,0.465; 0.5,0.5;  0.625,0.535; 0.75,0.6; 0.875,0.7335; 1,1">
                                          <p:stCondLst>
                                            <p:cond delay="1324"/>
                                          </p:stCondLst>
                                        </p:cTn>
                                        <p:tgtEl>
                                          <p:spTgt spid="2">
                                            <p:txEl>
                                              <p:pRg st="9" end="9"/>
                                            </p:txEl>
                                          </p:spTgt>
                                        </p:tgtEl>
                                        <p:attrNameLst>
                                          <p:attrName>ppt_y</p:attrName>
                                        </p:attrNameLst>
                                      </p:cBhvr>
                                      <p:tavLst>
                                        <p:tav tm="0" fmla="#ppt_y-sin(pi*$)/27">
                                          <p:val>
                                            <p:fltVal val="0"/>
                                          </p:val>
                                        </p:tav>
                                        <p:tav tm="100000">
                                          <p:val>
                                            <p:fltVal val="1"/>
                                          </p:val>
                                        </p:tav>
                                      </p:tavLst>
                                    </p:anim>
                                    <p:anim calcmode="lin" valueType="num">
                                      <p:cBhvr>
                                        <p:cTn id="174" dur="164" tmFilter="0, 0; 0.125,0.2665; 0.25,0.4; 0.375,0.465; 0.5,0.5;  0.625,0.535; 0.75,0.6; 0.875,0.7335; 1,1">
                                          <p:stCondLst>
                                            <p:cond delay="1656"/>
                                          </p:stCondLst>
                                        </p:cTn>
                                        <p:tgtEl>
                                          <p:spTgt spid="2">
                                            <p:txEl>
                                              <p:pRg st="9" end="9"/>
                                            </p:txEl>
                                          </p:spTgt>
                                        </p:tgtEl>
                                        <p:attrNameLst>
                                          <p:attrName>ppt_y</p:attrName>
                                        </p:attrNameLst>
                                      </p:cBhvr>
                                      <p:tavLst>
                                        <p:tav tm="0" fmla="#ppt_y-sin(pi*$)/81">
                                          <p:val>
                                            <p:fltVal val="0"/>
                                          </p:val>
                                        </p:tav>
                                        <p:tav tm="100000">
                                          <p:val>
                                            <p:fltVal val="1"/>
                                          </p:val>
                                        </p:tav>
                                      </p:tavLst>
                                    </p:anim>
                                    <p:animScale>
                                      <p:cBhvr>
                                        <p:cTn id="175" dur="26">
                                          <p:stCondLst>
                                            <p:cond delay="650"/>
                                          </p:stCondLst>
                                        </p:cTn>
                                        <p:tgtEl>
                                          <p:spTgt spid="2">
                                            <p:txEl>
                                              <p:pRg st="9" end="9"/>
                                            </p:txEl>
                                          </p:spTgt>
                                        </p:tgtEl>
                                      </p:cBhvr>
                                      <p:to x="100000" y="60000"/>
                                    </p:animScale>
                                    <p:animScale>
                                      <p:cBhvr>
                                        <p:cTn id="176" dur="166" decel="50000">
                                          <p:stCondLst>
                                            <p:cond delay="676"/>
                                          </p:stCondLst>
                                        </p:cTn>
                                        <p:tgtEl>
                                          <p:spTgt spid="2">
                                            <p:txEl>
                                              <p:pRg st="9" end="9"/>
                                            </p:txEl>
                                          </p:spTgt>
                                        </p:tgtEl>
                                      </p:cBhvr>
                                      <p:to x="100000" y="100000"/>
                                    </p:animScale>
                                    <p:animScale>
                                      <p:cBhvr>
                                        <p:cTn id="177" dur="26">
                                          <p:stCondLst>
                                            <p:cond delay="1312"/>
                                          </p:stCondLst>
                                        </p:cTn>
                                        <p:tgtEl>
                                          <p:spTgt spid="2">
                                            <p:txEl>
                                              <p:pRg st="9" end="9"/>
                                            </p:txEl>
                                          </p:spTgt>
                                        </p:tgtEl>
                                      </p:cBhvr>
                                      <p:to x="100000" y="80000"/>
                                    </p:animScale>
                                    <p:animScale>
                                      <p:cBhvr>
                                        <p:cTn id="178" dur="166" decel="50000">
                                          <p:stCondLst>
                                            <p:cond delay="1338"/>
                                          </p:stCondLst>
                                        </p:cTn>
                                        <p:tgtEl>
                                          <p:spTgt spid="2">
                                            <p:txEl>
                                              <p:pRg st="9" end="9"/>
                                            </p:txEl>
                                          </p:spTgt>
                                        </p:tgtEl>
                                      </p:cBhvr>
                                      <p:to x="100000" y="100000"/>
                                    </p:animScale>
                                    <p:animScale>
                                      <p:cBhvr>
                                        <p:cTn id="179" dur="26">
                                          <p:stCondLst>
                                            <p:cond delay="1642"/>
                                          </p:stCondLst>
                                        </p:cTn>
                                        <p:tgtEl>
                                          <p:spTgt spid="2">
                                            <p:txEl>
                                              <p:pRg st="9" end="9"/>
                                            </p:txEl>
                                          </p:spTgt>
                                        </p:tgtEl>
                                      </p:cBhvr>
                                      <p:to x="100000" y="90000"/>
                                    </p:animScale>
                                    <p:animScale>
                                      <p:cBhvr>
                                        <p:cTn id="180" dur="166" decel="50000">
                                          <p:stCondLst>
                                            <p:cond delay="1668"/>
                                          </p:stCondLst>
                                        </p:cTn>
                                        <p:tgtEl>
                                          <p:spTgt spid="2">
                                            <p:txEl>
                                              <p:pRg st="9" end="9"/>
                                            </p:txEl>
                                          </p:spTgt>
                                        </p:tgtEl>
                                      </p:cBhvr>
                                      <p:to x="100000" y="100000"/>
                                    </p:animScale>
                                    <p:animScale>
                                      <p:cBhvr>
                                        <p:cTn id="181" dur="26">
                                          <p:stCondLst>
                                            <p:cond delay="1808"/>
                                          </p:stCondLst>
                                        </p:cTn>
                                        <p:tgtEl>
                                          <p:spTgt spid="2">
                                            <p:txEl>
                                              <p:pRg st="9" end="9"/>
                                            </p:txEl>
                                          </p:spTgt>
                                        </p:tgtEl>
                                      </p:cBhvr>
                                      <p:to x="100000" y="95000"/>
                                    </p:animScale>
                                    <p:animScale>
                                      <p:cBhvr>
                                        <p:cTn id="182" dur="166" decel="50000">
                                          <p:stCondLst>
                                            <p:cond delay="1834"/>
                                          </p:stCondLst>
                                        </p:cTn>
                                        <p:tgtEl>
                                          <p:spTgt spid="2">
                                            <p:txEl>
                                              <p:pRg st="9" end="9"/>
                                            </p:txEl>
                                          </p:spTgt>
                                        </p:tgtEl>
                                      </p:cBhvr>
                                      <p:to x="100000" y="100000"/>
                                    </p:animScale>
                                  </p:childTnLst>
                                </p:cTn>
                              </p:par>
                            </p:childTnLst>
                          </p:cTn>
                        </p:par>
                      </p:childTnLst>
                    </p:cTn>
                  </p:par>
                  <p:par>
                    <p:cTn id="183" fill="hold">
                      <p:stCondLst>
                        <p:cond delay="indefinite"/>
                      </p:stCondLst>
                      <p:childTnLst>
                        <p:par>
                          <p:cTn id="184" fill="hold">
                            <p:stCondLst>
                              <p:cond delay="0"/>
                            </p:stCondLst>
                            <p:childTnLst>
                              <p:par>
                                <p:cTn id="185" presetID="26" presetClass="entr" presetSubtype="0" fill="hold" nodeType="clickEffect">
                                  <p:stCondLst>
                                    <p:cond delay="0"/>
                                  </p:stCondLst>
                                  <p:childTnLst>
                                    <p:set>
                                      <p:cBhvr>
                                        <p:cTn id="186" dur="1" fill="hold">
                                          <p:stCondLst>
                                            <p:cond delay="0"/>
                                          </p:stCondLst>
                                        </p:cTn>
                                        <p:tgtEl>
                                          <p:spTgt spid="2">
                                            <p:txEl>
                                              <p:pRg st="10" end="10"/>
                                            </p:txEl>
                                          </p:spTgt>
                                        </p:tgtEl>
                                        <p:attrNameLst>
                                          <p:attrName>style.visibility</p:attrName>
                                        </p:attrNameLst>
                                      </p:cBhvr>
                                      <p:to>
                                        <p:strVal val="visible"/>
                                      </p:to>
                                    </p:set>
                                    <p:animEffect transition="in" filter="wipe(down)">
                                      <p:cBhvr>
                                        <p:cTn id="187" dur="580">
                                          <p:stCondLst>
                                            <p:cond delay="0"/>
                                          </p:stCondLst>
                                        </p:cTn>
                                        <p:tgtEl>
                                          <p:spTgt spid="2">
                                            <p:txEl>
                                              <p:pRg st="10" end="10"/>
                                            </p:txEl>
                                          </p:spTgt>
                                        </p:tgtEl>
                                      </p:cBhvr>
                                    </p:animEffect>
                                    <p:anim calcmode="lin" valueType="num">
                                      <p:cBhvr>
                                        <p:cTn id="188" dur="1822" tmFilter="0,0; 0.14,0.36; 0.43,0.73; 0.71,0.91; 1.0,1.0">
                                          <p:stCondLst>
                                            <p:cond delay="0"/>
                                          </p:stCondLst>
                                        </p:cTn>
                                        <p:tgtEl>
                                          <p:spTgt spid="2">
                                            <p:txEl>
                                              <p:pRg st="10" end="10"/>
                                            </p:txEl>
                                          </p:spTgt>
                                        </p:tgtEl>
                                        <p:attrNameLst>
                                          <p:attrName>ppt_x</p:attrName>
                                        </p:attrNameLst>
                                      </p:cBhvr>
                                      <p:tavLst>
                                        <p:tav tm="0">
                                          <p:val>
                                            <p:strVal val="#ppt_x-0.25"/>
                                          </p:val>
                                        </p:tav>
                                        <p:tav tm="100000">
                                          <p:val>
                                            <p:strVal val="#ppt_x"/>
                                          </p:val>
                                        </p:tav>
                                      </p:tavLst>
                                    </p:anim>
                                    <p:anim calcmode="lin" valueType="num">
                                      <p:cBhvr>
                                        <p:cTn id="189" dur="664" tmFilter="0.0,0.0; 0.25,0.07; 0.50,0.2; 0.75,0.467; 1.0,1.0">
                                          <p:stCondLst>
                                            <p:cond delay="0"/>
                                          </p:stCondLst>
                                        </p:cTn>
                                        <p:tgtEl>
                                          <p:spTgt spid="2">
                                            <p:txEl>
                                              <p:pRg st="10" end="10"/>
                                            </p:txEl>
                                          </p:spTgt>
                                        </p:tgtEl>
                                        <p:attrNameLst>
                                          <p:attrName>ppt_y</p:attrName>
                                        </p:attrNameLst>
                                      </p:cBhvr>
                                      <p:tavLst>
                                        <p:tav tm="0" fmla="#ppt_y-sin(pi*$)/3">
                                          <p:val>
                                            <p:fltVal val="0.5"/>
                                          </p:val>
                                        </p:tav>
                                        <p:tav tm="100000">
                                          <p:val>
                                            <p:fltVal val="1"/>
                                          </p:val>
                                        </p:tav>
                                      </p:tavLst>
                                    </p:anim>
                                    <p:anim calcmode="lin" valueType="num">
                                      <p:cBhvr>
                                        <p:cTn id="190" dur="664" tmFilter="0, 0; 0.125,0.2665; 0.25,0.4; 0.375,0.465; 0.5,0.5;  0.625,0.535; 0.75,0.6; 0.875,0.7335; 1,1">
                                          <p:stCondLst>
                                            <p:cond delay="664"/>
                                          </p:stCondLst>
                                        </p:cTn>
                                        <p:tgtEl>
                                          <p:spTgt spid="2">
                                            <p:txEl>
                                              <p:pRg st="10" end="10"/>
                                            </p:txEl>
                                          </p:spTgt>
                                        </p:tgtEl>
                                        <p:attrNameLst>
                                          <p:attrName>ppt_y</p:attrName>
                                        </p:attrNameLst>
                                      </p:cBhvr>
                                      <p:tavLst>
                                        <p:tav tm="0" fmla="#ppt_y-sin(pi*$)/9">
                                          <p:val>
                                            <p:fltVal val="0"/>
                                          </p:val>
                                        </p:tav>
                                        <p:tav tm="100000">
                                          <p:val>
                                            <p:fltVal val="1"/>
                                          </p:val>
                                        </p:tav>
                                      </p:tavLst>
                                    </p:anim>
                                    <p:anim calcmode="lin" valueType="num">
                                      <p:cBhvr>
                                        <p:cTn id="191" dur="332" tmFilter="0, 0; 0.125,0.2665; 0.25,0.4; 0.375,0.465; 0.5,0.5;  0.625,0.535; 0.75,0.6; 0.875,0.7335; 1,1">
                                          <p:stCondLst>
                                            <p:cond delay="1324"/>
                                          </p:stCondLst>
                                        </p:cTn>
                                        <p:tgtEl>
                                          <p:spTgt spid="2">
                                            <p:txEl>
                                              <p:pRg st="10" end="10"/>
                                            </p:txEl>
                                          </p:spTgt>
                                        </p:tgtEl>
                                        <p:attrNameLst>
                                          <p:attrName>ppt_y</p:attrName>
                                        </p:attrNameLst>
                                      </p:cBhvr>
                                      <p:tavLst>
                                        <p:tav tm="0" fmla="#ppt_y-sin(pi*$)/27">
                                          <p:val>
                                            <p:fltVal val="0"/>
                                          </p:val>
                                        </p:tav>
                                        <p:tav tm="100000">
                                          <p:val>
                                            <p:fltVal val="1"/>
                                          </p:val>
                                        </p:tav>
                                      </p:tavLst>
                                    </p:anim>
                                    <p:anim calcmode="lin" valueType="num">
                                      <p:cBhvr>
                                        <p:cTn id="192" dur="164" tmFilter="0, 0; 0.125,0.2665; 0.25,0.4; 0.375,0.465; 0.5,0.5;  0.625,0.535; 0.75,0.6; 0.875,0.7335; 1,1">
                                          <p:stCondLst>
                                            <p:cond delay="1656"/>
                                          </p:stCondLst>
                                        </p:cTn>
                                        <p:tgtEl>
                                          <p:spTgt spid="2">
                                            <p:txEl>
                                              <p:pRg st="10" end="10"/>
                                            </p:txEl>
                                          </p:spTgt>
                                        </p:tgtEl>
                                        <p:attrNameLst>
                                          <p:attrName>ppt_y</p:attrName>
                                        </p:attrNameLst>
                                      </p:cBhvr>
                                      <p:tavLst>
                                        <p:tav tm="0" fmla="#ppt_y-sin(pi*$)/81">
                                          <p:val>
                                            <p:fltVal val="0"/>
                                          </p:val>
                                        </p:tav>
                                        <p:tav tm="100000">
                                          <p:val>
                                            <p:fltVal val="1"/>
                                          </p:val>
                                        </p:tav>
                                      </p:tavLst>
                                    </p:anim>
                                    <p:animScale>
                                      <p:cBhvr>
                                        <p:cTn id="193" dur="26">
                                          <p:stCondLst>
                                            <p:cond delay="650"/>
                                          </p:stCondLst>
                                        </p:cTn>
                                        <p:tgtEl>
                                          <p:spTgt spid="2">
                                            <p:txEl>
                                              <p:pRg st="10" end="10"/>
                                            </p:txEl>
                                          </p:spTgt>
                                        </p:tgtEl>
                                      </p:cBhvr>
                                      <p:to x="100000" y="60000"/>
                                    </p:animScale>
                                    <p:animScale>
                                      <p:cBhvr>
                                        <p:cTn id="194" dur="166" decel="50000">
                                          <p:stCondLst>
                                            <p:cond delay="676"/>
                                          </p:stCondLst>
                                        </p:cTn>
                                        <p:tgtEl>
                                          <p:spTgt spid="2">
                                            <p:txEl>
                                              <p:pRg st="10" end="10"/>
                                            </p:txEl>
                                          </p:spTgt>
                                        </p:tgtEl>
                                      </p:cBhvr>
                                      <p:to x="100000" y="100000"/>
                                    </p:animScale>
                                    <p:animScale>
                                      <p:cBhvr>
                                        <p:cTn id="195" dur="26">
                                          <p:stCondLst>
                                            <p:cond delay="1312"/>
                                          </p:stCondLst>
                                        </p:cTn>
                                        <p:tgtEl>
                                          <p:spTgt spid="2">
                                            <p:txEl>
                                              <p:pRg st="10" end="10"/>
                                            </p:txEl>
                                          </p:spTgt>
                                        </p:tgtEl>
                                      </p:cBhvr>
                                      <p:to x="100000" y="80000"/>
                                    </p:animScale>
                                    <p:animScale>
                                      <p:cBhvr>
                                        <p:cTn id="196" dur="166" decel="50000">
                                          <p:stCondLst>
                                            <p:cond delay="1338"/>
                                          </p:stCondLst>
                                        </p:cTn>
                                        <p:tgtEl>
                                          <p:spTgt spid="2">
                                            <p:txEl>
                                              <p:pRg st="10" end="10"/>
                                            </p:txEl>
                                          </p:spTgt>
                                        </p:tgtEl>
                                      </p:cBhvr>
                                      <p:to x="100000" y="100000"/>
                                    </p:animScale>
                                    <p:animScale>
                                      <p:cBhvr>
                                        <p:cTn id="197" dur="26">
                                          <p:stCondLst>
                                            <p:cond delay="1642"/>
                                          </p:stCondLst>
                                        </p:cTn>
                                        <p:tgtEl>
                                          <p:spTgt spid="2">
                                            <p:txEl>
                                              <p:pRg st="10" end="10"/>
                                            </p:txEl>
                                          </p:spTgt>
                                        </p:tgtEl>
                                      </p:cBhvr>
                                      <p:to x="100000" y="90000"/>
                                    </p:animScale>
                                    <p:animScale>
                                      <p:cBhvr>
                                        <p:cTn id="198" dur="166" decel="50000">
                                          <p:stCondLst>
                                            <p:cond delay="1668"/>
                                          </p:stCondLst>
                                        </p:cTn>
                                        <p:tgtEl>
                                          <p:spTgt spid="2">
                                            <p:txEl>
                                              <p:pRg st="10" end="10"/>
                                            </p:txEl>
                                          </p:spTgt>
                                        </p:tgtEl>
                                      </p:cBhvr>
                                      <p:to x="100000" y="100000"/>
                                    </p:animScale>
                                    <p:animScale>
                                      <p:cBhvr>
                                        <p:cTn id="199" dur="26">
                                          <p:stCondLst>
                                            <p:cond delay="1808"/>
                                          </p:stCondLst>
                                        </p:cTn>
                                        <p:tgtEl>
                                          <p:spTgt spid="2">
                                            <p:txEl>
                                              <p:pRg st="10" end="10"/>
                                            </p:txEl>
                                          </p:spTgt>
                                        </p:tgtEl>
                                      </p:cBhvr>
                                      <p:to x="100000" y="95000"/>
                                    </p:animScale>
                                    <p:animScale>
                                      <p:cBhvr>
                                        <p:cTn id="200" dur="166" decel="50000">
                                          <p:stCondLst>
                                            <p:cond delay="1834"/>
                                          </p:stCondLst>
                                        </p:cTn>
                                        <p:tgtEl>
                                          <p:spTgt spid="2">
                                            <p:txEl>
                                              <p:pRg st="10" end="10"/>
                                            </p:txEl>
                                          </p:spTgt>
                                        </p:tgtEl>
                                      </p:cBhvr>
                                      <p:to x="100000" y="100000"/>
                                    </p:animScale>
                                  </p:childTnLst>
                                </p:cTn>
                              </p:par>
                            </p:childTnLst>
                          </p:cTn>
                        </p:par>
                      </p:childTnLst>
                    </p:cTn>
                  </p:par>
                  <p:par>
                    <p:cTn id="201" fill="hold">
                      <p:stCondLst>
                        <p:cond delay="indefinite"/>
                      </p:stCondLst>
                      <p:childTnLst>
                        <p:par>
                          <p:cTn id="202" fill="hold">
                            <p:stCondLst>
                              <p:cond delay="0"/>
                            </p:stCondLst>
                            <p:childTnLst>
                              <p:par>
                                <p:cTn id="203" presetID="26" presetClass="entr" presetSubtype="0" fill="hold" nodeType="clickEffect">
                                  <p:stCondLst>
                                    <p:cond delay="0"/>
                                  </p:stCondLst>
                                  <p:childTnLst>
                                    <p:set>
                                      <p:cBhvr>
                                        <p:cTn id="204" dur="1" fill="hold">
                                          <p:stCondLst>
                                            <p:cond delay="0"/>
                                          </p:stCondLst>
                                        </p:cTn>
                                        <p:tgtEl>
                                          <p:spTgt spid="2">
                                            <p:txEl>
                                              <p:pRg st="11" end="11"/>
                                            </p:txEl>
                                          </p:spTgt>
                                        </p:tgtEl>
                                        <p:attrNameLst>
                                          <p:attrName>style.visibility</p:attrName>
                                        </p:attrNameLst>
                                      </p:cBhvr>
                                      <p:to>
                                        <p:strVal val="visible"/>
                                      </p:to>
                                    </p:set>
                                    <p:animEffect transition="in" filter="wipe(down)">
                                      <p:cBhvr>
                                        <p:cTn id="205" dur="580">
                                          <p:stCondLst>
                                            <p:cond delay="0"/>
                                          </p:stCondLst>
                                        </p:cTn>
                                        <p:tgtEl>
                                          <p:spTgt spid="2">
                                            <p:txEl>
                                              <p:pRg st="11" end="11"/>
                                            </p:txEl>
                                          </p:spTgt>
                                        </p:tgtEl>
                                      </p:cBhvr>
                                    </p:animEffect>
                                    <p:anim calcmode="lin" valueType="num">
                                      <p:cBhvr>
                                        <p:cTn id="206" dur="1822" tmFilter="0,0; 0.14,0.36; 0.43,0.73; 0.71,0.91; 1.0,1.0">
                                          <p:stCondLst>
                                            <p:cond delay="0"/>
                                          </p:stCondLst>
                                        </p:cTn>
                                        <p:tgtEl>
                                          <p:spTgt spid="2">
                                            <p:txEl>
                                              <p:pRg st="11" end="11"/>
                                            </p:txEl>
                                          </p:spTgt>
                                        </p:tgtEl>
                                        <p:attrNameLst>
                                          <p:attrName>ppt_x</p:attrName>
                                        </p:attrNameLst>
                                      </p:cBhvr>
                                      <p:tavLst>
                                        <p:tav tm="0">
                                          <p:val>
                                            <p:strVal val="#ppt_x-0.25"/>
                                          </p:val>
                                        </p:tav>
                                        <p:tav tm="100000">
                                          <p:val>
                                            <p:strVal val="#ppt_x"/>
                                          </p:val>
                                        </p:tav>
                                      </p:tavLst>
                                    </p:anim>
                                    <p:anim calcmode="lin" valueType="num">
                                      <p:cBhvr>
                                        <p:cTn id="207" dur="664" tmFilter="0.0,0.0; 0.25,0.07; 0.50,0.2; 0.75,0.467; 1.0,1.0">
                                          <p:stCondLst>
                                            <p:cond delay="0"/>
                                          </p:stCondLst>
                                        </p:cTn>
                                        <p:tgtEl>
                                          <p:spTgt spid="2">
                                            <p:txEl>
                                              <p:pRg st="11" end="11"/>
                                            </p:txEl>
                                          </p:spTgt>
                                        </p:tgtEl>
                                        <p:attrNameLst>
                                          <p:attrName>ppt_y</p:attrName>
                                        </p:attrNameLst>
                                      </p:cBhvr>
                                      <p:tavLst>
                                        <p:tav tm="0" fmla="#ppt_y-sin(pi*$)/3">
                                          <p:val>
                                            <p:fltVal val="0.5"/>
                                          </p:val>
                                        </p:tav>
                                        <p:tav tm="100000">
                                          <p:val>
                                            <p:fltVal val="1"/>
                                          </p:val>
                                        </p:tav>
                                      </p:tavLst>
                                    </p:anim>
                                    <p:anim calcmode="lin" valueType="num">
                                      <p:cBhvr>
                                        <p:cTn id="208" dur="664" tmFilter="0, 0; 0.125,0.2665; 0.25,0.4; 0.375,0.465; 0.5,0.5;  0.625,0.535; 0.75,0.6; 0.875,0.7335; 1,1">
                                          <p:stCondLst>
                                            <p:cond delay="664"/>
                                          </p:stCondLst>
                                        </p:cTn>
                                        <p:tgtEl>
                                          <p:spTgt spid="2">
                                            <p:txEl>
                                              <p:pRg st="11" end="11"/>
                                            </p:txEl>
                                          </p:spTgt>
                                        </p:tgtEl>
                                        <p:attrNameLst>
                                          <p:attrName>ppt_y</p:attrName>
                                        </p:attrNameLst>
                                      </p:cBhvr>
                                      <p:tavLst>
                                        <p:tav tm="0" fmla="#ppt_y-sin(pi*$)/9">
                                          <p:val>
                                            <p:fltVal val="0"/>
                                          </p:val>
                                        </p:tav>
                                        <p:tav tm="100000">
                                          <p:val>
                                            <p:fltVal val="1"/>
                                          </p:val>
                                        </p:tav>
                                      </p:tavLst>
                                    </p:anim>
                                    <p:anim calcmode="lin" valueType="num">
                                      <p:cBhvr>
                                        <p:cTn id="209" dur="332" tmFilter="0, 0; 0.125,0.2665; 0.25,0.4; 0.375,0.465; 0.5,0.5;  0.625,0.535; 0.75,0.6; 0.875,0.7335; 1,1">
                                          <p:stCondLst>
                                            <p:cond delay="1324"/>
                                          </p:stCondLst>
                                        </p:cTn>
                                        <p:tgtEl>
                                          <p:spTgt spid="2">
                                            <p:txEl>
                                              <p:pRg st="11" end="11"/>
                                            </p:txEl>
                                          </p:spTgt>
                                        </p:tgtEl>
                                        <p:attrNameLst>
                                          <p:attrName>ppt_y</p:attrName>
                                        </p:attrNameLst>
                                      </p:cBhvr>
                                      <p:tavLst>
                                        <p:tav tm="0" fmla="#ppt_y-sin(pi*$)/27">
                                          <p:val>
                                            <p:fltVal val="0"/>
                                          </p:val>
                                        </p:tav>
                                        <p:tav tm="100000">
                                          <p:val>
                                            <p:fltVal val="1"/>
                                          </p:val>
                                        </p:tav>
                                      </p:tavLst>
                                    </p:anim>
                                    <p:anim calcmode="lin" valueType="num">
                                      <p:cBhvr>
                                        <p:cTn id="210" dur="164" tmFilter="0, 0; 0.125,0.2665; 0.25,0.4; 0.375,0.465; 0.5,0.5;  0.625,0.535; 0.75,0.6; 0.875,0.7335; 1,1">
                                          <p:stCondLst>
                                            <p:cond delay="1656"/>
                                          </p:stCondLst>
                                        </p:cTn>
                                        <p:tgtEl>
                                          <p:spTgt spid="2">
                                            <p:txEl>
                                              <p:pRg st="11" end="11"/>
                                            </p:txEl>
                                          </p:spTgt>
                                        </p:tgtEl>
                                        <p:attrNameLst>
                                          <p:attrName>ppt_y</p:attrName>
                                        </p:attrNameLst>
                                      </p:cBhvr>
                                      <p:tavLst>
                                        <p:tav tm="0" fmla="#ppt_y-sin(pi*$)/81">
                                          <p:val>
                                            <p:fltVal val="0"/>
                                          </p:val>
                                        </p:tav>
                                        <p:tav tm="100000">
                                          <p:val>
                                            <p:fltVal val="1"/>
                                          </p:val>
                                        </p:tav>
                                      </p:tavLst>
                                    </p:anim>
                                    <p:animScale>
                                      <p:cBhvr>
                                        <p:cTn id="211" dur="26">
                                          <p:stCondLst>
                                            <p:cond delay="650"/>
                                          </p:stCondLst>
                                        </p:cTn>
                                        <p:tgtEl>
                                          <p:spTgt spid="2">
                                            <p:txEl>
                                              <p:pRg st="11" end="11"/>
                                            </p:txEl>
                                          </p:spTgt>
                                        </p:tgtEl>
                                      </p:cBhvr>
                                      <p:to x="100000" y="60000"/>
                                    </p:animScale>
                                    <p:animScale>
                                      <p:cBhvr>
                                        <p:cTn id="212" dur="166" decel="50000">
                                          <p:stCondLst>
                                            <p:cond delay="676"/>
                                          </p:stCondLst>
                                        </p:cTn>
                                        <p:tgtEl>
                                          <p:spTgt spid="2">
                                            <p:txEl>
                                              <p:pRg st="11" end="11"/>
                                            </p:txEl>
                                          </p:spTgt>
                                        </p:tgtEl>
                                      </p:cBhvr>
                                      <p:to x="100000" y="100000"/>
                                    </p:animScale>
                                    <p:animScale>
                                      <p:cBhvr>
                                        <p:cTn id="213" dur="26">
                                          <p:stCondLst>
                                            <p:cond delay="1312"/>
                                          </p:stCondLst>
                                        </p:cTn>
                                        <p:tgtEl>
                                          <p:spTgt spid="2">
                                            <p:txEl>
                                              <p:pRg st="11" end="11"/>
                                            </p:txEl>
                                          </p:spTgt>
                                        </p:tgtEl>
                                      </p:cBhvr>
                                      <p:to x="100000" y="80000"/>
                                    </p:animScale>
                                    <p:animScale>
                                      <p:cBhvr>
                                        <p:cTn id="214" dur="166" decel="50000">
                                          <p:stCondLst>
                                            <p:cond delay="1338"/>
                                          </p:stCondLst>
                                        </p:cTn>
                                        <p:tgtEl>
                                          <p:spTgt spid="2">
                                            <p:txEl>
                                              <p:pRg st="11" end="11"/>
                                            </p:txEl>
                                          </p:spTgt>
                                        </p:tgtEl>
                                      </p:cBhvr>
                                      <p:to x="100000" y="100000"/>
                                    </p:animScale>
                                    <p:animScale>
                                      <p:cBhvr>
                                        <p:cTn id="215" dur="26">
                                          <p:stCondLst>
                                            <p:cond delay="1642"/>
                                          </p:stCondLst>
                                        </p:cTn>
                                        <p:tgtEl>
                                          <p:spTgt spid="2">
                                            <p:txEl>
                                              <p:pRg st="11" end="11"/>
                                            </p:txEl>
                                          </p:spTgt>
                                        </p:tgtEl>
                                      </p:cBhvr>
                                      <p:to x="100000" y="90000"/>
                                    </p:animScale>
                                    <p:animScale>
                                      <p:cBhvr>
                                        <p:cTn id="216" dur="166" decel="50000">
                                          <p:stCondLst>
                                            <p:cond delay="1668"/>
                                          </p:stCondLst>
                                        </p:cTn>
                                        <p:tgtEl>
                                          <p:spTgt spid="2">
                                            <p:txEl>
                                              <p:pRg st="11" end="11"/>
                                            </p:txEl>
                                          </p:spTgt>
                                        </p:tgtEl>
                                      </p:cBhvr>
                                      <p:to x="100000" y="100000"/>
                                    </p:animScale>
                                    <p:animScale>
                                      <p:cBhvr>
                                        <p:cTn id="217" dur="26">
                                          <p:stCondLst>
                                            <p:cond delay="1808"/>
                                          </p:stCondLst>
                                        </p:cTn>
                                        <p:tgtEl>
                                          <p:spTgt spid="2">
                                            <p:txEl>
                                              <p:pRg st="11" end="11"/>
                                            </p:txEl>
                                          </p:spTgt>
                                        </p:tgtEl>
                                      </p:cBhvr>
                                      <p:to x="100000" y="95000"/>
                                    </p:animScale>
                                    <p:animScale>
                                      <p:cBhvr>
                                        <p:cTn id="218" dur="166" decel="50000">
                                          <p:stCondLst>
                                            <p:cond delay="1834"/>
                                          </p:stCondLst>
                                        </p:cTn>
                                        <p:tgtEl>
                                          <p:spTgt spid="2">
                                            <p:txEl>
                                              <p:pRg st="11" end="1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476672"/>
            <a:ext cx="8229600" cy="5904656"/>
          </a:xfrm>
        </p:spPr>
        <p:txBody>
          <a:bodyPr>
            <a:normAutofit/>
          </a:bodyPr>
          <a:lstStyle/>
          <a:p>
            <a:pPr marL="0" indent="0" algn="ctr">
              <a:buNone/>
            </a:pPr>
            <a:r>
              <a:rPr lang="it-IT" b="1" u="sng" dirty="0" smtClean="0">
                <a:solidFill>
                  <a:srgbClr val="2A6637"/>
                </a:solidFill>
                <a:latin typeface="Garamond" charset="0"/>
                <a:ea typeface="Garamond" charset="0"/>
                <a:cs typeface="Garamond" charset="0"/>
              </a:rPr>
              <a:t>KEY DEVELOPMENTS OF THE COE</a:t>
            </a:r>
            <a:endParaRPr lang="en-US" b="1" u="sng" dirty="0" smtClean="0">
              <a:solidFill>
                <a:srgbClr val="2A6637"/>
              </a:solidFill>
              <a:latin typeface="Garamond" charset="0"/>
              <a:ea typeface="Garamond" charset="0"/>
              <a:cs typeface="Garamond" charset="0"/>
            </a:endParaRPr>
          </a:p>
          <a:p>
            <a:pPr algn="just"/>
            <a:endParaRPr lang="en-US" b="1" dirty="0">
              <a:solidFill>
                <a:schemeClr val="bg1"/>
              </a:solidFill>
              <a:latin typeface="Garamond" charset="0"/>
              <a:ea typeface="Garamond" charset="0"/>
              <a:cs typeface="Garamond" charset="0"/>
            </a:endParaRPr>
          </a:p>
          <a:p>
            <a:pPr marL="817563" indent="-457200" algn="just">
              <a:buFont typeface="Arial" charset="0"/>
              <a:buChar char="•"/>
            </a:pPr>
            <a:r>
              <a:rPr lang="en-US" dirty="0">
                <a:solidFill>
                  <a:schemeClr val="bg1"/>
                </a:solidFill>
              </a:rPr>
              <a:t>5 May </a:t>
            </a:r>
            <a:r>
              <a:rPr lang="en-US" b="1" dirty="0" smtClean="0">
                <a:solidFill>
                  <a:schemeClr val="bg1"/>
                </a:solidFill>
              </a:rPr>
              <a:t>1949</a:t>
            </a:r>
            <a:r>
              <a:rPr lang="en-US" dirty="0" smtClean="0">
                <a:solidFill>
                  <a:schemeClr val="bg1"/>
                </a:solidFill>
              </a:rPr>
              <a:t>: </a:t>
            </a:r>
            <a:r>
              <a:rPr lang="en-US" dirty="0">
                <a:solidFill>
                  <a:schemeClr val="bg1"/>
                </a:solidFill>
              </a:rPr>
              <a:t>Creation of the Council of </a:t>
            </a:r>
            <a:r>
              <a:rPr lang="en-US" dirty="0" smtClean="0">
                <a:solidFill>
                  <a:schemeClr val="bg1"/>
                </a:solidFill>
              </a:rPr>
              <a:t>Europe;</a:t>
            </a:r>
          </a:p>
          <a:p>
            <a:pPr marL="817563" indent="-457200" algn="just">
              <a:buFont typeface="Arial" charset="0"/>
              <a:buChar char="•"/>
            </a:pPr>
            <a:r>
              <a:rPr lang="en-US" dirty="0" smtClean="0">
                <a:solidFill>
                  <a:schemeClr val="bg1"/>
                </a:solidFill>
              </a:rPr>
              <a:t>4 </a:t>
            </a:r>
            <a:r>
              <a:rPr lang="en-US" dirty="0">
                <a:solidFill>
                  <a:schemeClr val="bg1"/>
                </a:solidFill>
              </a:rPr>
              <a:t>November </a:t>
            </a:r>
            <a:r>
              <a:rPr lang="en-US" b="1" dirty="0" smtClean="0">
                <a:solidFill>
                  <a:schemeClr val="bg1"/>
                </a:solidFill>
              </a:rPr>
              <a:t>1950</a:t>
            </a:r>
            <a:r>
              <a:rPr lang="en-US" dirty="0" smtClean="0">
                <a:solidFill>
                  <a:schemeClr val="bg1"/>
                </a:solidFill>
              </a:rPr>
              <a:t>: </a:t>
            </a:r>
            <a:r>
              <a:rPr lang="en-US" dirty="0">
                <a:solidFill>
                  <a:schemeClr val="bg1"/>
                </a:solidFill>
              </a:rPr>
              <a:t>Adoption of the </a:t>
            </a:r>
            <a:r>
              <a:rPr lang="en-US" dirty="0" smtClean="0">
                <a:solidFill>
                  <a:schemeClr val="bg1"/>
                </a:solidFill>
              </a:rPr>
              <a:t>ECHR</a:t>
            </a:r>
          </a:p>
          <a:p>
            <a:pPr marL="817563" indent="-457200" algn="just">
              <a:buFont typeface="Arial" charset="0"/>
              <a:buChar char="•"/>
            </a:pPr>
            <a:r>
              <a:rPr lang="en-US" dirty="0" smtClean="0">
                <a:solidFill>
                  <a:schemeClr val="bg1"/>
                </a:solidFill>
              </a:rPr>
              <a:t>3 </a:t>
            </a:r>
            <a:r>
              <a:rPr lang="en-US" dirty="0">
                <a:solidFill>
                  <a:schemeClr val="bg1"/>
                </a:solidFill>
              </a:rPr>
              <a:t>September </a:t>
            </a:r>
            <a:r>
              <a:rPr lang="en-US" b="1" dirty="0" smtClean="0">
                <a:solidFill>
                  <a:schemeClr val="bg1"/>
                </a:solidFill>
              </a:rPr>
              <a:t>1953</a:t>
            </a:r>
            <a:r>
              <a:rPr lang="en-US" dirty="0" smtClean="0">
                <a:solidFill>
                  <a:schemeClr val="bg1"/>
                </a:solidFill>
              </a:rPr>
              <a:t>: </a:t>
            </a:r>
            <a:r>
              <a:rPr lang="en-US" dirty="0">
                <a:solidFill>
                  <a:schemeClr val="bg1"/>
                </a:solidFill>
              </a:rPr>
              <a:t>Entry into force of the </a:t>
            </a:r>
            <a:r>
              <a:rPr lang="en-US" dirty="0" smtClean="0">
                <a:solidFill>
                  <a:schemeClr val="bg1"/>
                </a:solidFill>
              </a:rPr>
              <a:t>Convention</a:t>
            </a:r>
          </a:p>
          <a:p>
            <a:pPr marL="817563" indent="-457200" algn="just">
              <a:buFont typeface="Arial" charset="0"/>
              <a:buChar char="•"/>
            </a:pPr>
            <a:r>
              <a:rPr lang="en-US" dirty="0" smtClean="0">
                <a:solidFill>
                  <a:schemeClr val="bg1"/>
                </a:solidFill>
              </a:rPr>
              <a:t>14 </a:t>
            </a:r>
            <a:r>
              <a:rPr lang="en-US" dirty="0">
                <a:solidFill>
                  <a:schemeClr val="bg1"/>
                </a:solidFill>
              </a:rPr>
              <a:t>November </a:t>
            </a:r>
            <a:r>
              <a:rPr lang="en-US" b="1" dirty="0" smtClean="0">
                <a:solidFill>
                  <a:schemeClr val="bg1"/>
                </a:solidFill>
              </a:rPr>
              <a:t>1960</a:t>
            </a:r>
            <a:r>
              <a:rPr lang="en-US" dirty="0" smtClean="0">
                <a:solidFill>
                  <a:schemeClr val="bg1"/>
                </a:solidFill>
              </a:rPr>
              <a:t>: </a:t>
            </a:r>
            <a:r>
              <a:rPr lang="en-US" dirty="0">
                <a:solidFill>
                  <a:schemeClr val="bg1"/>
                </a:solidFill>
              </a:rPr>
              <a:t>The Court delivers its first judgment: </a:t>
            </a:r>
            <a:r>
              <a:rPr lang="en-US" i="1" dirty="0">
                <a:solidFill>
                  <a:schemeClr val="bg1"/>
                </a:solidFill>
              </a:rPr>
              <a:t>Lawless v. Ireland </a:t>
            </a:r>
            <a:endParaRPr lang="en-US" i="1" dirty="0" smtClean="0">
              <a:solidFill>
                <a:schemeClr val="bg1"/>
              </a:solidFill>
            </a:endParaRPr>
          </a:p>
          <a:p>
            <a:pPr marL="817563" indent="-457200" algn="just">
              <a:buFont typeface="Arial" charset="0"/>
              <a:buChar char="•"/>
            </a:pPr>
            <a:r>
              <a:rPr lang="en-US" dirty="0" smtClean="0">
                <a:solidFill>
                  <a:schemeClr val="bg1"/>
                </a:solidFill>
              </a:rPr>
              <a:t>1 </a:t>
            </a:r>
            <a:r>
              <a:rPr lang="en-US" dirty="0">
                <a:solidFill>
                  <a:schemeClr val="bg1"/>
                </a:solidFill>
              </a:rPr>
              <a:t>November </a:t>
            </a:r>
            <a:r>
              <a:rPr lang="en-US" b="1" dirty="0" smtClean="0">
                <a:solidFill>
                  <a:schemeClr val="bg1"/>
                </a:solidFill>
              </a:rPr>
              <a:t>1998</a:t>
            </a:r>
            <a:r>
              <a:rPr lang="en-US" dirty="0" smtClean="0">
                <a:solidFill>
                  <a:schemeClr val="bg1"/>
                </a:solidFill>
              </a:rPr>
              <a:t>: </a:t>
            </a:r>
            <a:r>
              <a:rPr lang="en-US" dirty="0">
                <a:solidFill>
                  <a:schemeClr val="bg1"/>
                </a:solidFill>
              </a:rPr>
              <a:t>Entry into force of Protocol No. 11 to the Convention, instituting “the new Court” </a:t>
            </a:r>
            <a:endParaRPr lang="en-US" dirty="0" smtClean="0">
              <a:solidFill>
                <a:schemeClr val="bg1"/>
              </a:solidFill>
            </a:endParaRPr>
          </a:p>
          <a:p>
            <a:pPr marL="817563" indent="-457200" algn="just">
              <a:buFont typeface="Arial" charset="0"/>
              <a:buChar char="•"/>
            </a:pPr>
            <a:r>
              <a:rPr lang="en-US" dirty="0" smtClean="0">
                <a:solidFill>
                  <a:schemeClr val="bg1"/>
                </a:solidFill>
              </a:rPr>
              <a:t>18 </a:t>
            </a:r>
            <a:r>
              <a:rPr lang="en-US" dirty="0">
                <a:solidFill>
                  <a:schemeClr val="bg1"/>
                </a:solidFill>
              </a:rPr>
              <a:t>September </a:t>
            </a:r>
            <a:r>
              <a:rPr lang="en-US" b="1" dirty="0">
                <a:solidFill>
                  <a:schemeClr val="bg1"/>
                </a:solidFill>
              </a:rPr>
              <a:t>2008</a:t>
            </a:r>
            <a:r>
              <a:rPr lang="en-US" dirty="0">
                <a:solidFill>
                  <a:schemeClr val="bg1"/>
                </a:solidFill>
              </a:rPr>
              <a:t> The Court delivers its </a:t>
            </a:r>
            <a:r>
              <a:rPr lang="en-US" dirty="0" smtClean="0">
                <a:solidFill>
                  <a:schemeClr val="bg1"/>
                </a:solidFill>
              </a:rPr>
              <a:t>10,000</a:t>
            </a:r>
            <a:r>
              <a:rPr lang="en-US" baseline="30000" dirty="0" smtClean="0">
                <a:solidFill>
                  <a:schemeClr val="bg1"/>
                </a:solidFill>
              </a:rPr>
              <a:t>th</a:t>
            </a:r>
            <a:r>
              <a:rPr lang="en-US" dirty="0" smtClean="0">
                <a:solidFill>
                  <a:schemeClr val="bg1"/>
                </a:solidFill>
              </a:rPr>
              <a:t>  judgment</a:t>
            </a:r>
            <a:endParaRPr lang="en-US" dirty="0"/>
          </a:p>
        </p:txBody>
      </p:sp>
    </p:spTree>
    <p:extLst>
      <p:ext uri="{BB962C8B-B14F-4D97-AF65-F5344CB8AC3E}">
        <p14:creationId xmlns:p14="http://schemas.microsoft.com/office/powerpoint/2010/main" val="13628507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88640"/>
            <a:ext cx="8229600" cy="6192688"/>
          </a:xfrm>
        </p:spPr>
        <p:txBody>
          <a:bodyPr>
            <a:normAutofit/>
          </a:bodyPr>
          <a:lstStyle/>
          <a:p>
            <a:pPr marL="0" indent="0" algn="ctr">
              <a:buNone/>
            </a:pPr>
            <a:r>
              <a:rPr lang="nb-NO" b="1" u="sng" dirty="0" smtClean="0">
                <a:solidFill>
                  <a:srgbClr val="2A6637"/>
                </a:solidFill>
                <a:latin typeface="Garamond" charset="0"/>
                <a:ea typeface="Garamond" charset="0"/>
                <a:cs typeface="Garamond" charset="0"/>
              </a:rPr>
              <a:t>Institutional Framework </a:t>
            </a:r>
            <a:r>
              <a:rPr lang="en-US" b="1" u="sng" dirty="0" smtClean="0">
                <a:solidFill>
                  <a:srgbClr val="2A6637"/>
                </a:solidFill>
                <a:latin typeface="Garamond" charset="0"/>
                <a:ea typeface="Garamond" charset="0"/>
                <a:cs typeface="Garamond" charset="0"/>
              </a:rPr>
              <a:t>of</a:t>
            </a:r>
            <a:r>
              <a:rPr lang="nb-NO" b="1" u="sng" dirty="0" smtClean="0">
                <a:solidFill>
                  <a:srgbClr val="2A6637"/>
                </a:solidFill>
                <a:latin typeface="Garamond" charset="0"/>
                <a:ea typeface="Garamond" charset="0"/>
                <a:cs typeface="Garamond" charset="0"/>
              </a:rPr>
              <a:t> </a:t>
            </a:r>
            <a:r>
              <a:rPr lang="en-US" b="1" u="sng" dirty="0" smtClean="0">
                <a:solidFill>
                  <a:srgbClr val="2A6637"/>
                </a:solidFill>
                <a:latin typeface="Garamond" charset="0"/>
                <a:ea typeface="Garamond" charset="0"/>
                <a:cs typeface="Garamond" charset="0"/>
              </a:rPr>
              <a:t>the</a:t>
            </a:r>
            <a:r>
              <a:rPr lang="nb-NO" b="1" u="sng" dirty="0" smtClean="0">
                <a:solidFill>
                  <a:srgbClr val="2A6637"/>
                </a:solidFill>
                <a:latin typeface="Garamond" charset="0"/>
                <a:ea typeface="Garamond" charset="0"/>
                <a:cs typeface="Garamond" charset="0"/>
              </a:rPr>
              <a:t> </a:t>
            </a:r>
            <a:r>
              <a:rPr lang="nb-NO" b="1" u="sng" dirty="0" err="1" smtClean="0">
                <a:solidFill>
                  <a:srgbClr val="2A6637"/>
                </a:solidFill>
                <a:latin typeface="Garamond" charset="0"/>
                <a:ea typeface="Garamond" charset="0"/>
                <a:cs typeface="Garamond" charset="0"/>
              </a:rPr>
              <a:t>CoE</a:t>
            </a:r>
            <a:endParaRPr lang="en-US" b="1" dirty="0">
              <a:solidFill>
                <a:schemeClr val="bg1"/>
              </a:solidFill>
              <a:latin typeface="Garamond" charset="0"/>
              <a:ea typeface="Garamond" charset="0"/>
              <a:cs typeface="Garamond" charset="0"/>
            </a:endParaRPr>
          </a:p>
          <a:p>
            <a:pPr marL="817563" indent="-457200" algn="just">
              <a:buFont typeface="Arial" charset="0"/>
              <a:buChar char="•"/>
            </a:pPr>
            <a:r>
              <a:rPr lang="en-US" sz="2200" b="1" dirty="0" smtClean="0">
                <a:solidFill>
                  <a:schemeClr val="bg1"/>
                </a:solidFill>
                <a:latin typeface="Garamond" panose="02020404030301010803" pitchFamily="18" charset="0"/>
              </a:rPr>
              <a:t>Secretary General</a:t>
            </a:r>
            <a:r>
              <a:rPr lang="en-US" sz="2200" dirty="0" smtClean="0">
                <a:solidFill>
                  <a:schemeClr val="bg1"/>
                </a:solidFill>
                <a:latin typeface="Garamond" panose="02020404030301010803" pitchFamily="18" charset="0"/>
              </a:rPr>
              <a:t>: appointed by the Assembly on the recommendations of the Committee of Ministers. It is the depositary of ratifications, reservations and renunciations to the instruments of the </a:t>
            </a:r>
            <a:r>
              <a:rPr lang="en-US" sz="2200" dirty="0" err="1" smtClean="0">
                <a:solidFill>
                  <a:schemeClr val="bg1"/>
                </a:solidFill>
                <a:latin typeface="Garamond" panose="02020404030301010803" pitchFamily="18" charset="0"/>
              </a:rPr>
              <a:t>CoE</a:t>
            </a:r>
            <a:r>
              <a:rPr lang="en-US" sz="2200" dirty="0" smtClean="0">
                <a:solidFill>
                  <a:schemeClr val="bg1"/>
                </a:solidFill>
                <a:latin typeface="Garamond" panose="02020404030301010803" pitchFamily="18" charset="0"/>
              </a:rPr>
              <a:t>.</a:t>
            </a:r>
          </a:p>
          <a:p>
            <a:pPr marL="817563" indent="-457200" algn="just">
              <a:buFont typeface="Arial" charset="0"/>
              <a:buChar char="•"/>
            </a:pPr>
            <a:endParaRPr lang="en-US" sz="2200" dirty="0">
              <a:solidFill>
                <a:schemeClr val="bg1"/>
              </a:solidFill>
              <a:latin typeface="Garamond" panose="02020404030301010803" pitchFamily="18" charset="0"/>
            </a:endParaRPr>
          </a:p>
          <a:p>
            <a:pPr marL="817563" indent="-457200" algn="just">
              <a:buFont typeface="Arial" charset="0"/>
              <a:buChar char="•"/>
            </a:pPr>
            <a:r>
              <a:rPr lang="en-US" sz="2200" b="1" dirty="0" smtClean="0">
                <a:solidFill>
                  <a:schemeClr val="bg1"/>
                </a:solidFill>
                <a:latin typeface="Garamond" panose="02020404030301010803" pitchFamily="18" charset="0"/>
              </a:rPr>
              <a:t>Committee of Ministers</a:t>
            </a:r>
            <a:r>
              <a:rPr lang="en-US" sz="2200" dirty="0" smtClean="0">
                <a:solidFill>
                  <a:schemeClr val="bg1"/>
                </a:solidFill>
                <a:latin typeface="Garamond" panose="02020404030301010803" pitchFamily="18" charset="0"/>
              </a:rPr>
              <a:t>: primary decision-making body of the Council. Composed of the Minister of Foreign Affairs from each member State. It monitors the compliance of States with the ECHR .</a:t>
            </a:r>
          </a:p>
          <a:p>
            <a:pPr marL="817563" indent="-457200" algn="just">
              <a:buFont typeface="Arial" charset="0"/>
              <a:buChar char="•"/>
            </a:pPr>
            <a:endParaRPr lang="en-US" sz="2200" dirty="0">
              <a:solidFill>
                <a:schemeClr val="bg1"/>
              </a:solidFill>
              <a:latin typeface="Garamond" panose="02020404030301010803" pitchFamily="18" charset="0"/>
            </a:endParaRPr>
          </a:p>
          <a:p>
            <a:pPr marL="817563" indent="-457200" algn="just">
              <a:buFont typeface="Arial" charset="0"/>
              <a:buChar char="•"/>
            </a:pPr>
            <a:r>
              <a:rPr lang="en-US" sz="2200" b="1" dirty="0" smtClean="0">
                <a:solidFill>
                  <a:schemeClr val="bg1"/>
                </a:solidFill>
                <a:latin typeface="Garamond" panose="02020404030301010803" pitchFamily="18" charset="0"/>
              </a:rPr>
              <a:t>Parliamentary Assembly</a:t>
            </a:r>
            <a:r>
              <a:rPr lang="en-US" sz="2200" dirty="0" smtClean="0">
                <a:solidFill>
                  <a:schemeClr val="bg1"/>
                </a:solidFill>
                <a:latin typeface="Garamond" panose="02020404030301010803" pitchFamily="18" charset="0"/>
              </a:rPr>
              <a:t>: representative of the people of </a:t>
            </a:r>
            <a:r>
              <a:rPr lang="en-US" sz="2200" dirty="0" err="1" smtClean="0">
                <a:solidFill>
                  <a:schemeClr val="bg1"/>
                </a:solidFill>
                <a:latin typeface="Garamond" panose="02020404030301010803" pitchFamily="18" charset="0"/>
              </a:rPr>
              <a:t>th</a:t>
            </a:r>
            <a:r>
              <a:rPr lang="en-US" sz="2200" dirty="0" smtClean="0">
                <a:solidFill>
                  <a:schemeClr val="bg1"/>
                </a:solidFill>
                <a:latin typeface="Garamond" panose="02020404030301010803" pitchFamily="18" charset="0"/>
              </a:rPr>
              <a:t> </a:t>
            </a:r>
            <a:r>
              <a:rPr lang="en-US" sz="2200" dirty="0" err="1" smtClean="0">
                <a:solidFill>
                  <a:schemeClr val="bg1"/>
                </a:solidFill>
                <a:latin typeface="Garamond" panose="02020404030301010803" pitchFamily="18" charset="0"/>
              </a:rPr>
              <a:t>CoE</a:t>
            </a:r>
            <a:r>
              <a:rPr lang="en-US" sz="2200" dirty="0" smtClean="0">
                <a:solidFill>
                  <a:schemeClr val="bg1"/>
                </a:solidFill>
                <a:latin typeface="Garamond" panose="02020404030301010803" pitchFamily="18" charset="0"/>
              </a:rPr>
              <a:t> sitting in broad political groups.</a:t>
            </a:r>
          </a:p>
          <a:p>
            <a:pPr marL="817563" indent="-457200" algn="just">
              <a:buFont typeface="Arial" charset="0"/>
              <a:buChar char="•"/>
            </a:pPr>
            <a:endParaRPr lang="en-US" sz="2200" dirty="0">
              <a:solidFill>
                <a:schemeClr val="bg1"/>
              </a:solidFill>
              <a:latin typeface="Garamond" panose="02020404030301010803" pitchFamily="18" charset="0"/>
            </a:endParaRPr>
          </a:p>
          <a:p>
            <a:pPr marL="817563" indent="-457200" algn="just">
              <a:buFont typeface="Arial" charset="0"/>
              <a:buChar char="•"/>
            </a:pPr>
            <a:r>
              <a:rPr lang="en-US" sz="2200" b="1" dirty="0" smtClean="0">
                <a:solidFill>
                  <a:schemeClr val="bg1"/>
                </a:solidFill>
                <a:latin typeface="Garamond" panose="02020404030301010803" pitchFamily="18" charset="0"/>
              </a:rPr>
              <a:t>European Court  of Human Rights: </a:t>
            </a:r>
            <a:r>
              <a:rPr lang="en-US" sz="2200" dirty="0" smtClean="0">
                <a:solidFill>
                  <a:schemeClr val="bg1"/>
                </a:solidFill>
                <a:latin typeface="Garamond" panose="02020404030301010803" pitchFamily="18" charset="0"/>
              </a:rPr>
              <a:t>the judicial organ monitoring the Convention.</a:t>
            </a:r>
            <a:endParaRPr lang="en-US" sz="2200" b="1" dirty="0" smtClean="0">
              <a:solidFill>
                <a:schemeClr val="bg1"/>
              </a:solidFill>
              <a:latin typeface="Garamond" panose="02020404030301010803" pitchFamily="18" charset="0"/>
            </a:endParaRPr>
          </a:p>
          <a:p>
            <a:pPr marL="817563" indent="-457200" algn="just">
              <a:buFont typeface="Arial" charset="0"/>
              <a:buChar char="•"/>
            </a:pPr>
            <a:endParaRPr lang="en-US" dirty="0" smtClean="0">
              <a:solidFill>
                <a:schemeClr val="bg1"/>
              </a:solidFill>
            </a:endParaRPr>
          </a:p>
          <a:p>
            <a:pPr marL="817563" indent="-457200" algn="just">
              <a:buFont typeface="Arial" charset="0"/>
              <a:buChar char="•"/>
            </a:pPr>
            <a:endParaRPr lang="en-US" dirty="0">
              <a:solidFill>
                <a:schemeClr val="bg1"/>
              </a:solidFill>
            </a:endParaRPr>
          </a:p>
          <a:p>
            <a:pPr marL="817563" indent="-457200" algn="just">
              <a:buFont typeface="Arial" charset="0"/>
              <a:buChar char="•"/>
            </a:pPr>
            <a:endParaRPr lang="en-US" dirty="0"/>
          </a:p>
        </p:txBody>
      </p:sp>
    </p:spTree>
    <p:extLst>
      <p:ext uri="{BB962C8B-B14F-4D97-AF65-F5344CB8AC3E}">
        <p14:creationId xmlns:p14="http://schemas.microsoft.com/office/powerpoint/2010/main" val="17864441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40190" y="1268760"/>
            <a:ext cx="8435280" cy="5805264"/>
          </a:xfrm>
        </p:spPr>
        <p:txBody>
          <a:bodyPr>
            <a:noAutofit/>
          </a:bodyPr>
          <a:lstStyle/>
          <a:p>
            <a:pPr marL="0" indent="0" algn="just">
              <a:buNone/>
            </a:pPr>
            <a:endParaRPr lang="en-US" sz="2400" dirty="0" smtClean="0">
              <a:solidFill>
                <a:schemeClr val="bg1"/>
              </a:solidFill>
            </a:endParaRPr>
          </a:p>
          <a:p>
            <a:pPr algn="just"/>
            <a:r>
              <a:rPr lang="en-US" sz="2400" dirty="0" smtClean="0">
                <a:solidFill>
                  <a:schemeClr val="bg1"/>
                </a:solidFill>
              </a:rPr>
              <a:t>Adopted on </a:t>
            </a:r>
            <a:r>
              <a:rPr lang="en-US" sz="2400" dirty="0">
                <a:solidFill>
                  <a:schemeClr val="bg1"/>
                </a:solidFill>
              </a:rPr>
              <a:t>4 November </a:t>
            </a:r>
            <a:r>
              <a:rPr lang="en-US" sz="2400" dirty="0" smtClean="0">
                <a:solidFill>
                  <a:schemeClr val="bg1"/>
                </a:solidFill>
              </a:rPr>
              <a:t>1950 and it </a:t>
            </a:r>
            <a:r>
              <a:rPr lang="en-US" sz="2400" dirty="0">
                <a:solidFill>
                  <a:schemeClr val="bg1"/>
                </a:solidFill>
              </a:rPr>
              <a:t>entered into force on 3 September 1953. </a:t>
            </a:r>
            <a:endParaRPr lang="en-US" sz="2400" dirty="0" smtClean="0">
              <a:solidFill>
                <a:schemeClr val="bg1"/>
              </a:solidFill>
            </a:endParaRPr>
          </a:p>
          <a:p>
            <a:pPr algn="just"/>
            <a:endParaRPr lang="en-US" sz="2400" dirty="0">
              <a:solidFill>
                <a:schemeClr val="bg1"/>
              </a:solidFill>
            </a:endParaRPr>
          </a:p>
          <a:p>
            <a:pPr algn="just"/>
            <a:r>
              <a:rPr lang="en-US" sz="2400" dirty="0" smtClean="0">
                <a:solidFill>
                  <a:schemeClr val="bg1"/>
                </a:solidFill>
              </a:rPr>
              <a:t>It gave </a:t>
            </a:r>
            <a:r>
              <a:rPr lang="en-US" sz="2400" dirty="0">
                <a:solidFill>
                  <a:schemeClr val="bg1"/>
                </a:solidFill>
              </a:rPr>
              <a:t>effect to certain of the rights stated in the Universal Declaration of Human Rights and established an international judicial organ with jurisdiction to find against States that do not fulfil their </a:t>
            </a:r>
            <a:r>
              <a:rPr lang="en-US" sz="2400" dirty="0" smtClean="0">
                <a:solidFill>
                  <a:schemeClr val="bg1"/>
                </a:solidFill>
              </a:rPr>
              <a:t>undertakings (ECtHR).</a:t>
            </a:r>
          </a:p>
          <a:p>
            <a:pPr algn="just"/>
            <a:endParaRPr lang="en-US" sz="2400" b="1" dirty="0">
              <a:solidFill>
                <a:schemeClr val="bg1"/>
              </a:solidFill>
              <a:latin typeface="Garamond" charset="0"/>
              <a:ea typeface="Garamond" charset="0"/>
              <a:cs typeface="Garamond" charset="0"/>
            </a:endParaRPr>
          </a:p>
          <a:p>
            <a:pPr algn="just"/>
            <a:r>
              <a:rPr lang="en-US" sz="2500" b="1" u="sng" dirty="0" smtClean="0">
                <a:solidFill>
                  <a:schemeClr val="bg1"/>
                </a:solidFill>
                <a:latin typeface="Garamond" charset="0"/>
                <a:ea typeface="Garamond" charset="0"/>
                <a:cs typeface="Garamond" charset="0"/>
              </a:rPr>
              <a:t>59 Articles, </a:t>
            </a:r>
            <a:r>
              <a:rPr lang="en-US" sz="2500" b="1" dirty="0" smtClean="0">
                <a:solidFill>
                  <a:schemeClr val="bg1"/>
                </a:solidFill>
                <a:latin typeface="Garamond" charset="0"/>
                <a:ea typeface="Garamond" charset="0"/>
                <a:cs typeface="Garamond" charset="0"/>
              </a:rPr>
              <a:t>mainly civil and political rights.</a:t>
            </a:r>
            <a:endParaRPr lang="en-US" sz="2500" b="1" dirty="0">
              <a:solidFill>
                <a:schemeClr val="bg1"/>
              </a:solidFill>
              <a:latin typeface="Garamond" charset="0"/>
              <a:ea typeface="Garamond" charset="0"/>
              <a:cs typeface="Garamond" charset="0"/>
            </a:endParaRPr>
          </a:p>
        </p:txBody>
      </p:sp>
      <p:sp>
        <p:nvSpPr>
          <p:cNvPr id="3" name="Title 2"/>
          <p:cNvSpPr>
            <a:spLocks noGrp="1"/>
          </p:cNvSpPr>
          <p:nvPr>
            <p:ph type="title"/>
          </p:nvPr>
        </p:nvSpPr>
        <p:spPr>
          <a:xfrm>
            <a:off x="614856" y="285065"/>
            <a:ext cx="8229600" cy="889102"/>
          </a:xfrm>
        </p:spPr>
        <p:txBody>
          <a:bodyPr>
            <a:normAutofit fontScale="90000"/>
          </a:bodyPr>
          <a:lstStyle/>
          <a:p>
            <a:pPr algn="ctr"/>
            <a:r>
              <a:rPr lang="en-GB" sz="3000" b="1" u="sng" cap="small" dirty="0" smtClean="0">
                <a:solidFill>
                  <a:srgbClr val="2A6637"/>
                </a:solidFill>
                <a:latin typeface="Garamond" charset="0"/>
                <a:ea typeface="Garamond" charset="0"/>
                <a:cs typeface="Garamond" charset="0"/>
              </a:rPr>
              <a:t>The Convention for the Protection of </a:t>
            </a:r>
            <a:br>
              <a:rPr lang="en-GB" sz="3000" b="1" u="sng" cap="small" dirty="0" smtClean="0">
                <a:solidFill>
                  <a:srgbClr val="2A6637"/>
                </a:solidFill>
                <a:latin typeface="Garamond" charset="0"/>
                <a:ea typeface="Garamond" charset="0"/>
                <a:cs typeface="Garamond" charset="0"/>
              </a:rPr>
            </a:br>
            <a:r>
              <a:rPr lang="en-GB" sz="3000" b="1" u="sng" cap="small" dirty="0" smtClean="0">
                <a:solidFill>
                  <a:srgbClr val="2A6637"/>
                </a:solidFill>
                <a:latin typeface="Garamond" charset="0"/>
                <a:ea typeface="Garamond" charset="0"/>
                <a:cs typeface="Garamond" charset="0"/>
              </a:rPr>
              <a:t>Human Rights and Fundamental Freedoms (ECHR</a:t>
            </a:r>
            <a:r>
              <a:rPr lang="en-GB" sz="3000" b="1" cap="small" dirty="0" smtClean="0">
                <a:solidFill>
                  <a:srgbClr val="2A6637"/>
                </a:solidFill>
                <a:latin typeface="Garamond" charset="0"/>
                <a:ea typeface="Garamond" charset="0"/>
                <a:cs typeface="Garamond" charset="0"/>
              </a:rPr>
              <a:t>)</a:t>
            </a:r>
            <a:endParaRPr lang="en-GB" sz="3000" b="1" cap="small" dirty="0">
              <a:solidFill>
                <a:srgbClr val="2A6637"/>
              </a:solidFill>
              <a:latin typeface="Garamond" charset="0"/>
              <a:ea typeface="Garamond" charset="0"/>
              <a:cs typeface="Garamond" charset="0"/>
            </a:endParaRPr>
          </a:p>
        </p:txBody>
      </p:sp>
    </p:spTree>
    <p:extLst>
      <p:ext uri="{BB962C8B-B14F-4D97-AF65-F5344CB8AC3E}">
        <p14:creationId xmlns:p14="http://schemas.microsoft.com/office/powerpoint/2010/main" val="2432831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additive="base">
                                        <p:cTn id="1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anim calcmode="lin" valueType="num">
                                      <p:cBhvr additive="base">
                                        <p:cTn id="1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4460" y="1052736"/>
            <a:ext cx="8435280" cy="5805264"/>
          </a:xfrm>
        </p:spPr>
        <p:txBody>
          <a:bodyPr>
            <a:noAutofit/>
          </a:bodyPr>
          <a:lstStyle/>
          <a:p>
            <a:pPr marL="0" indent="0" algn="just">
              <a:buNone/>
            </a:pPr>
            <a:r>
              <a:rPr lang="en-US" sz="2400" dirty="0" smtClean="0">
                <a:solidFill>
                  <a:schemeClr val="bg1"/>
                </a:solidFill>
              </a:rPr>
              <a:t>• </a:t>
            </a:r>
            <a:r>
              <a:rPr lang="en-US" sz="2400" dirty="0">
                <a:solidFill>
                  <a:schemeClr val="bg1"/>
                </a:solidFill>
              </a:rPr>
              <a:t>the right to </a:t>
            </a:r>
            <a:r>
              <a:rPr lang="en-US" sz="2400" dirty="0" smtClean="0">
                <a:solidFill>
                  <a:schemeClr val="bg1"/>
                </a:solidFill>
              </a:rPr>
              <a:t>life;</a:t>
            </a:r>
          </a:p>
          <a:p>
            <a:pPr marL="0" indent="0" algn="just">
              <a:buNone/>
            </a:pPr>
            <a:r>
              <a:rPr lang="en-US" sz="2400" dirty="0" smtClean="0">
                <a:solidFill>
                  <a:schemeClr val="bg1"/>
                </a:solidFill>
              </a:rPr>
              <a:t>• </a:t>
            </a:r>
            <a:r>
              <a:rPr lang="en-US" sz="2400" dirty="0">
                <a:solidFill>
                  <a:schemeClr val="bg1"/>
                </a:solidFill>
              </a:rPr>
              <a:t>the right to a fair </a:t>
            </a:r>
            <a:r>
              <a:rPr lang="en-US" sz="2400" dirty="0" smtClean="0">
                <a:solidFill>
                  <a:schemeClr val="bg1"/>
                </a:solidFill>
              </a:rPr>
              <a:t>hearing;</a:t>
            </a:r>
          </a:p>
          <a:p>
            <a:pPr marL="0" indent="0" algn="just">
              <a:buNone/>
            </a:pPr>
            <a:r>
              <a:rPr lang="en-US" sz="2400" dirty="0" smtClean="0">
                <a:solidFill>
                  <a:schemeClr val="bg1"/>
                </a:solidFill>
              </a:rPr>
              <a:t>• </a:t>
            </a:r>
            <a:r>
              <a:rPr lang="en-US" sz="2400" dirty="0">
                <a:solidFill>
                  <a:schemeClr val="bg1"/>
                </a:solidFill>
              </a:rPr>
              <a:t>the right to respect for private and family </a:t>
            </a:r>
            <a:r>
              <a:rPr lang="en-US" sz="2400" dirty="0" smtClean="0">
                <a:solidFill>
                  <a:schemeClr val="bg1"/>
                </a:solidFill>
              </a:rPr>
              <a:t>life; </a:t>
            </a:r>
          </a:p>
          <a:p>
            <a:pPr marL="0" indent="0" algn="just">
              <a:buNone/>
            </a:pPr>
            <a:r>
              <a:rPr lang="en-US" sz="2400" dirty="0" smtClean="0">
                <a:solidFill>
                  <a:schemeClr val="bg1"/>
                </a:solidFill>
              </a:rPr>
              <a:t>• </a:t>
            </a:r>
            <a:r>
              <a:rPr lang="en-US" sz="2400" dirty="0">
                <a:solidFill>
                  <a:schemeClr val="bg1"/>
                </a:solidFill>
              </a:rPr>
              <a:t>freedom of </a:t>
            </a:r>
            <a:r>
              <a:rPr lang="en-US" sz="2400" dirty="0" smtClean="0">
                <a:solidFill>
                  <a:schemeClr val="bg1"/>
                </a:solidFill>
              </a:rPr>
              <a:t>expression;</a:t>
            </a:r>
          </a:p>
          <a:p>
            <a:pPr marL="0" indent="0" algn="just">
              <a:buNone/>
            </a:pPr>
            <a:r>
              <a:rPr lang="en-US" sz="2400" dirty="0" smtClean="0">
                <a:solidFill>
                  <a:schemeClr val="bg1"/>
                </a:solidFill>
              </a:rPr>
              <a:t>• freedom </a:t>
            </a:r>
            <a:r>
              <a:rPr lang="en-US" sz="2400" dirty="0">
                <a:solidFill>
                  <a:schemeClr val="bg1"/>
                </a:solidFill>
              </a:rPr>
              <a:t>of thought, conscience and </a:t>
            </a:r>
            <a:r>
              <a:rPr lang="en-US" sz="2400" dirty="0" smtClean="0">
                <a:solidFill>
                  <a:schemeClr val="bg1"/>
                </a:solidFill>
              </a:rPr>
              <a:t>religion;</a:t>
            </a:r>
          </a:p>
          <a:p>
            <a:pPr algn="just"/>
            <a:r>
              <a:rPr lang="en-US" sz="2400" dirty="0" smtClean="0">
                <a:solidFill>
                  <a:schemeClr val="bg1"/>
                </a:solidFill>
              </a:rPr>
              <a:t>the </a:t>
            </a:r>
            <a:r>
              <a:rPr lang="en-US" sz="2400" dirty="0">
                <a:solidFill>
                  <a:schemeClr val="bg1"/>
                </a:solidFill>
              </a:rPr>
              <a:t>protection of property. </a:t>
            </a:r>
            <a:endParaRPr lang="en-US" sz="2400" dirty="0" smtClean="0">
              <a:solidFill>
                <a:schemeClr val="bg1"/>
              </a:solidFill>
            </a:endParaRPr>
          </a:p>
          <a:p>
            <a:pPr marL="0" indent="0" algn="ctr">
              <a:buNone/>
            </a:pPr>
            <a:r>
              <a:rPr lang="en-US" sz="2400" dirty="0" smtClean="0">
                <a:solidFill>
                  <a:schemeClr val="bg1"/>
                </a:solidFill>
              </a:rPr>
              <a:t>The </a:t>
            </a:r>
            <a:r>
              <a:rPr lang="en-US" sz="2400" dirty="0">
                <a:solidFill>
                  <a:schemeClr val="bg1"/>
                </a:solidFill>
              </a:rPr>
              <a:t>Convention </a:t>
            </a:r>
            <a:r>
              <a:rPr lang="en-US" sz="2400" u="sng" dirty="0" smtClean="0">
                <a:solidFill>
                  <a:schemeClr val="bg1"/>
                </a:solidFill>
              </a:rPr>
              <a:t>prohibits</a:t>
            </a:r>
          </a:p>
          <a:p>
            <a:pPr algn="just">
              <a:buFontTx/>
              <a:buChar char="-"/>
            </a:pPr>
            <a:r>
              <a:rPr lang="en-US" sz="2400" dirty="0" smtClean="0">
                <a:solidFill>
                  <a:schemeClr val="bg1"/>
                </a:solidFill>
              </a:rPr>
              <a:t>torture </a:t>
            </a:r>
            <a:r>
              <a:rPr lang="en-US" sz="2400" dirty="0">
                <a:solidFill>
                  <a:schemeClr val="bg1"/>
                </a:solidFill>
              </a:rPr>
              <a:t>and inhuman or degrading treatment or </a:t>
            </a:r>
            <a:r>
              <a:rPr lang="en-US" sz="2400" dirty="0" smtClean="0">
                <a:solidFill>
                  <a:schemeClr val="bg1"/>
                </a:solidFill>
              </a:rPr>
              <a:t>punishment;</a:t>
            </a:r>
          </a:p>
          <a:p>
            <a:pPr algn="just">
              <a:buFontTx/>
              <a:buChar char="-"/>
            </a:pPr>
            <a:r>
              <a:rPr lang="en-US" sz="2400" dirty="0" smtClean="0">
                <a:solidFill>
                  <a:schemeClr val="bg1"/>
                </a:solidFill>
              </a:rPr>
              <a:t>slavery </a:t>
            </a:r>
            <a:r>
              <a:rPr lang="en-US" sz="2400" dirty="0">
                <a:solidFill>
                  <a:schemeClr val="bg1"/>
                </a:solidFill>
              </a:rPr>
              <a:t>and forced </a:t>
            </a:r>
            <a:r>
              <a:rPr lang="en-US" sz="2400" dirty="0" err="1" smtClean="0">
                <a:solidFill>
                  <a:schemeClr val="bg1"/>
                </a:solidFill>
              </a:rPr>
              <a:t>labour</a:t>
            </a:r>
            <a:r>
              <a:rPr lang="en-US" sz="2400" dirty="0" smtClean="0">
                <a:solidFill>
                  <a:schemeClr val="bg1"/>
                </a:solidFill>
              </a:rPr>
              <a:t>;</a:t>
            </a:r>
          </a:p>
          <a:p>
            <a:pPr algn="just">
              <a:buFontTx/>
              <a:buChar char="-"/>
            </a:pPr>
            <a:r>
              <a:rPr lang="en-US" sz="2400" dirty="0" smtClean="0">
                <a:solidFill>
                  <a:schemeClr val="bg1"/>
                </a:solidFill>
              </a:rPr>
              <a:t> </a:t>
            </a:r>
            <a:r>
              <a:rPr lang="en-US" sz="2400" dirty="0">
                <a:solidFill>
                  <a:schemeClr val="bg1"/>
                </a:solidFill>
              </a:rPr>
              <a:t>death </a:t>
            </a:r>
            <a:r>
              <a:rPr lang="en-US" sz="2400" dirty="0" smtClean="0">
                <a:solidFill>
                  <a:schemeClr val="bg1"/>
                </a:solidFill>
              </a:rPr>
              <a:t>penalty;</a:t>
            </a:r>
          </a:p>
          <a:p>
            <a:pPr algn="just">
              <a:buFontTx/>
              <a:buChar char="-"/>
            </a:pPr>
            <a:r>
              <a:rPr lang="en-US" sz="2400" dirty="0" smtClean="0">
                <a:solidFill>
                  <a:schemeClr val="bg1"/>
                </a:solidFill>
              </a:rPr>
              <a:t> arbitrary </a:t>
            </a:r>
            <a:r>
              <a:rPr lang="en-US" sz="2400" dirty="0">
                <a:solidFill>
                  <a:schemeClr val="bg1"/>
                </a:solidFill>
              </a:rPr>
              <a:t>and unlawful </a:t>
            </a:r>
            <a:r>
              <a:rPr lang="en-US" sz="2400" dirty="0" smtClean="0">
                <a:solidFill>
                  <a:schemeClr val="bg1"/>
                </a:solidFill>
              </a:rPr>
              <a:t>detention </a:t>
            </a:r>
          </a:p>
          <a:p>
            <a:pPr algn="just">
              <a:buFontTx/>
              <a:buChar char="-"/>
            </a:pPr>
            <a:r>
              <a:rPr lang="en-US" sz="2400" dirty="0" smtClean="0">
                <a:solidFill>
                  <a:schemeClr val="bg1"/>
                </a:solidFill>
              </a:rPr>
              <a:t>discrimination </a:t>
            </a:r>
            <a:r>
              <a:rPr lang="en-US" sz="2400" dirty="0">
                <a:solidFill>
                  <a:schemeClr val="bg1"/>
                </a:solidFill>
              </a:rPr>
              <a:t>in the enjoyment of the rights and freedoms set out in the Convention.</a:t>
            </a:r>
            <a:endParaRPr lang="en-US" sz="2500" b="1" dirty="0">
              <a:solidFill>
                <a:schemeClr val="bg1"/>
              </a:solidFill>
              <a:latin typeface="Garamond" charset="0"/>
              <a:ea typeface="Garamond" charset="0"/>
              <a:cs typeface="Garamond" charset="0"/>
            </a:endParaRPr>
          </a:p>
        </p:txBody>
      </p:sp>
      <p:sp>
        <p:nvSpPr>
          <p:cNvPr id="3" name="Title 2"/>
          <p:cNvSpPr>
            <a:spLocks noGrp="1"/>
          </p:cNvSpPr>
          <p:nvPr>
            <p:ph type="title"/>
          </p:nvPr>
        </p:nvSpPr>
        <p:spPr>
          <a:xfrm>
            <a:off x="670140" y="260648"/>
            <a:ext cx="8229600" cy="628454"/>
          </a:xfrm>
        </p:spPr>
        <p:txBody>
          <a:bodyPr>
            <a:normAutofit fontScale="90000"/>
          </a:bodyPr>
          <a:lstStyle/>
          <a:p>
            <a:pPr algn="ctr"/>
            <a:r>
              <a:rPr lang="en-GB" sz="3000" b="1" cap="small" smtClean="0">
                <a:solidFill>
                  <a:srgbClr val="2A6637"/>
                </a:solidFill>
                <a:latin typeface="Garamond" charset="0"/>
                <a:ea typeface="Garamond" charset="0"/>
                <a:cs typeface="Garamond" charset="0"/>
              </a:rPr>
              <a:t>What are the Rights Protected by the ECHR?</a:t>
            </a:r>
            <a:endParaRPr lang="en-GB" sz="3000" b="1" cap="small" dirty="0">
              <a:solidFill>
                <a:srgbClr val="2A6637"/>
              </a:solidFill>
              <a:latin typeface="Garamond" charset="0"/>
              <a:ea typeface="Garamond" charset="0"/>
              <a:cs typeface="Garamond" charset="0"/>
            </a:endParaRPr>
          </a:p>
        </p:txBody>
      </p:sp>
    </p:spTree>
    <p:extLst>
      <p:ext uri="{BB962C8B-B14F-4D97-AF65-F5344CB8AC3E}">
        <p14:creationId xmlns:p14="http://schemas.microsoft.com/office/powerpoint/2010/main" val="863837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 calcmode="lin" valueType="num">
                                      <p:cBhvr additive="base">
                                        <p:cTn id="5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
                                            <p:txEl>
                                              <p:pRg st="9" end="9"/>
                                            </p:txEl>
                                          </p:spTgt>
                                        </p:tgtEl>
                                        <p:attrNameLst>
                                          <p:attrName>style.visibility</p:attrName>
                                        </p:attrNameLst>
                                      </p:cBhvr>
                                      <p:to>
                                        <p:strVal val="visible"/>
                                      </p:to>
                                    </p:set>
                                    <p:anim calcmode="lin" valueType="num">
                                      <p:cBhvr additive="base">
                                        <p:cTn id="61"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2">
                                            <p:txEl>
                                              <p:pRg st="10" end="10"/>
                                            </p:txEl>
                                          </p:spTgt>
                                        </p:tgtEl>
                                        <p:attrNameLst>
                                          <p:attrName>style.visibility</p:attrName>
                                        </p:attrNameLst>
                                      </p:cBhvr>
                                      <p:to>
                                        <p:strVal val="visible"/>
                                      </p:to>
                                    </p:set>
                                    <p:anim calcmode="lin" valueType="num">
                                      <p:cBhvr additive="base">
                                        <p:cTn id="67"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2">
                                            <p:txEl>
                                              <p:pRg st="11" end="11"/>
                                            </p:txEl>
                                          </p:spTgt>
                                        </p:tgtEl>
                                        <p:attrNameLst>
                                          <p:attrName>style.visibility</p:attrName>
                                        </p:attrNameLst>
                                      </p:cBhvr>
                                      <p:to>
                                        <p:strVal val="visible"/>
                                      </p:to>
                                    </p:set>
                                    <p:anim calcmode="lin" valueType="num">
                                      <p:cBhvr additive="base">
                                        <p:cTn id="73" dur="500" fill="hold"/>
                                        <p:tgtEl>
                                          <p:spTgt spid="2">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2">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536" y="980728"/>
            <a:ext cx="8280920" cy="5616624"/>
          </a:xfrm>
        </p:spPr>
        <p:txBody>
          <a:bodyPr>
            <a:noAutofit/>
          </a:bodyPr>
          <a:lstStyle/>
          <a:p>
            <a:pPr algn="just">
              <a:buFontTx/>
              <a:buChar char="-"/>
            </a:pPr>
            <a:endParaRPr lang="en-US" sz="2400" dirty="0" smtClean="0">
              <a:solidFill>
                <a:schemeClr val="bg1"/>
              </a:solidFill>
            </a:endParaRPr>
          </a:p>
          <a:p>
            <a:pPr algn="just">
              <a:buFontTx/>
              <a:buChar char="-"/>
            </a:pPr>
            <a:r>
              <a:rPr lang="en-US" sz="2400" dirty="0" smtClean="0">
                <a:solidFill>
                  <a:schemeClr val="bg1"/>
                </a:solidFill>
              </a:rPr>
              <a:t>Human Rights Court set up by the Council of Europe in 1959 as judicial mechanism to implement the European Convention of Human Rights and Fundamental Freedom</a:t>
            </a:r>
          </a:p>
          <a:p>
            <a:pPr algn="just">
              <a:buFontTx/>
              <a:buChar char="-"/>
            </a:pPr>
            <a:endParaRPr lang="en-US" sz="2400" dirty="0" smtClean="0">
              <a:solidFill>
                <a:schemeClr val="bg1"/>
              </a:solidFill>
            </a:endParaRPr>
          </a:p>
          <a:p>
            <a:pPr algn="just">
              <a:buFontTx/>
              <a:buChar char="-"/>
            </a:pPr>
            <a:r>
              <a:rPr lang="en-US" sz="2400" dirty="0">
                <a:solidFill>
                  <a:schemeClr val="bg1"/>
                </a:solidFill>
              </a:rPr>
              <a:t>The number of judges on the Court is the same as that of the States Parties to the Convention (47 at present</a:t>
            </a:r>
            <a:r>
              <a:rPr lang="en-US" sz="2400" dirty="0" smtClean="0">
                <a:solidFill>
                  <a:schemeClr val="bg1"/>
                </a:solidFill>
              </a:rPr>
              <a:t>).</a:t>
            </a:r>
          </a:p>
          <a:p>
            <a:pPr algn="just">
              <a:buFontTx/>
              <a:buChar char="-"/>
            </a:pPr>
            <a:endParaRPr lang="en-US" sz="2400" dirty="0">
              <a:solidFill>
                <a:schemeClr val="bg1"/>
              </a:solidFill>
            </a:endParaRPr>
          </a:p>
          <a:p>
            <a:pPr algn="just">
              <a:buFontTx/>
              <a:buChar char="-"/>
            </a:pPr>
            <a:r>
              <a:rPr lang="en-US" sz="2400" dirty="0" smtClean="0">
                <a:solidFill>
                  <a:schemeClr val="bg1"/>
                </a:solidFill>
              </a:rPr>
              <a:t>Based in Strasbourg, France.</a:t>
            </a:r>
            <a:endParaRPr lang="en-US" sz="2400" dirty="0">
              <a:solidFill>
                <a:schemeClr val="bg1"/>
              </a:solidFill>
            </a:endParaRPr>
          </a:p>
          <a:p>
            <a:pPr marL="0" indent="0" algn="ctr">
              <a:buNone/>
            </a:pPr>
            <a:r>
              <a:rPr lang="en-US" sz="6000" b="1" dirty="0" smtClean="0">
                <a:solidFill>
                  <a:srgbClr val="AD4A13"/>
                </a:solidFill>
                <a:latin typeface="Garamond" charset="0"/>
                <a:ea typeface="Garamond" charset="0"/>
                <a:cs typeface="Garamond" charset="0"/>
              </a:rPr>
              <a:t>=</a:t>
            </a:r>
          </a:p>
          <a:p>
            <a:pPr algn="just">
              <a:buFontTx/>
              <a:buChar char="-"/>
            </a:pPr>
            <a:r>
              <a:rPr lang="en-US" sz="2400" dirty="0" smtClean="0">
                <a:solidFill>
                  <a:schemeClr val="bg1"/>
                </a:solidFill>
              </a:rPr>
              <a:t>Court </a:t>
            </a:r>
            <a:r>
              <a:rPr lang="en-US" sz="2400" dirty="0">
                <a:solidFill>
                  <a:schemeClr val="bg1"/>
                </a:solidFill>
              </a:rPr>
              <a:t>of Justice of the European Union </a:t>
            </a:r>
            <a:r>
              <a:rPr lang="en-US" sz="2400" dirty="0" smtClean="0">
                <a:solidFill>
                  <a:schemeClr val="bg1"/>
                </a:solidFill>
              </a:rPr>
              <a:t>(Luxembourg)</a:t>
            </a:r>
          </a:p>
          <a:p>
            <a:pPr algn="just">
              <a:buFontTx/>
              <a:buChar char="-"/>
            </a:pPr>
            <a:r>
              <a:rPr lang="en-US" sz="2400" dirty="0" smtClean="0">
                <a:solidFill>
                  <a:schemeClr val="bg1"/>
                </a:solidFill>
              </a:rPr>
              <a:t>International </a:t>
            </a:r>
            <a:r>
              <a:rPr lang="en-US" sz="2400" dirty="0">
                <a:solidFill>
                  <a:schemeClr val="bg1"/>
                </a:solidFill>
              </a:rPr>
              <a:t>Court of Justice </a:t>
            </a:r>
            <a:r>
              <a:rPr lang="en-US" sz="2400" dirty="0" smtClean="0">
                <a:solidFill>
                  <a:schemeClr val="bg1"/>
                </a:solidFill>
              </a:rPr>
              <a:t>(The Hague). </a:t>
            </a:r>
          </a:p>
          <a:p>
            <a:pPr algn="just">
              <a:buFontTx/>
              <a:buChar char="-"/>
            </a:pPr>
            <a:endParaRPr lang="en-US" sz="2400" b="1" dirty="0">
              <a:solidFill>
                <a:schemeClr val="bg1"/>
              </a:solidFill>
              <a:latin typeface="Garamond" charset="0"/>
              <a:ea typeface="Garamond" charset="0"/>
              <a:cs typeface="Garamond" charset="0"/>
            </a:endParaRPr>
          </a:p>
        </p:txBody>
      </p:sp>
      <p:sp>
        <p:nvSpPr>
          <p:cNvPr id="3" name="Title 2"/>
          <p:cNvSpPr>
            <a:spLocks noGrp="1"/>
          </p:cNvSpPr>
          <p:nvPr>
            <p:ph type="title"/>
          </p:nvPr>
        </p:nvSpPr>
        <p:spPr>
          <a:xfrm>
            <a:off x="539552" y="116632"/>
            <a:ext cx="8229600" cy="720080"/>
          </a:xfrm>
        </p:spPr>
        <p:txBody>
          <a:bodyPr>
            <a:normAutofit/>
          </a:bodyPr>
          <a:lstStyle/>
          <a:p>
            <a:pPr marL="0" indent="0"/>
            <a:r>
              <a:rPr lang="en-US" sz="3000" b="1" u="sng" dirty="0" smtClean="0">
                <a:solidFill>
                  <a:srgbClr val="2A6637"/>
                </a:solidFill>
                <a:latin typeface="Book Antiqua" panose="02040602050305030304" pitchFamily="18" charset="0"/>
              </a:rPr>
              <a:t>The European Court of Human Rights (ECtHR)</a:t>
            </a:r>
            <a:endParaRPr lang="en-US" sz="3000" b="1" u="sng" dirty="0">
              <a:solidFill>
                <a:srgbClr val="2A6637"/>
              </a:solidFill>
              <a:latin typeface="Book Antiqua" panose="02040602050305030304" pitchFamily="18" charset="0"/>
            </a:endParaRPr>
          </a:p>
        </p:txBody>
      </p:sp>
      <p:cxnSp>
        <p:nvCxnSpPr>
          <p:cNvPr id="5" name="Straight Connector 4"/>
          <p:cNvCxnSpPr/>
          <p:nvPr/>
        </p:nvCxnSpPr>
        <p:spPr>
          <a:xfrm flipH="1">
            <a:off x="4366320" y="4797152"/>
            <a:ext cx="288032" cy="72008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5552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340768"/>
            <a:ext cx="8229600" cy="4572000"/>
          </a:xfrm>
        </p:spPr>
        <p:txBody>
          <a:bodyPr>
            <a:normAutofit/>
          </a:bodyPr>
          <a:lstStyle/>
          <a:p>
            <a:r>
              <a:rPr lang="en-US" b="1" u="sng" dirty="0" smtClean="0">
                <a:solidFill>
                  <a:schemeClr val="bg1"/>
                </a:solidFill>
                <a:latin typeface="Garamond" charset="0"/>
                <a:ea typeface="Garamond" charset="0"/>
                <a:cs typeface="Garamond" charset="0"/>
              </a:rPr>
              <a:t>CLAIMANTS</a:t>
            </a:r>
            <a:r>
              <a:rPr lang="en-US" u="sng" dirty="0" smtClean="0">
                <a:solidFill>
                  <a:schemeClr val="bg1"/>
                </a:solidFill>
                <a:latin typeface="Garamond" charset="0"/>
                <a:ea typeface="Garamond" charset="0"/>
                <a:cs typeface="Garamond" charset="0"/>
              </a:rPr>
              <a:t>:</a:t>
            </a:r>
          </a:p>
          <a:p>
            <a:pPr algn="just">
              <a:buFontTx/>
              <a:buChar char="-"/>
            </a:pPr>
            <a:r>
              <a:rPr lang="en-US" b="1" dirty="0" smtClean="0">
                <a:solidFill>
                  <a:schemeClr val="bg1"/>
                </a:solidFill>
                <a:latin typeface="Garamond" charset="0"/>
                <a:ea typeface="Garamond" charset="0"/>
                <a:cs typeface="Garamond" charset="0"/>
              </a:rPr>
              <a:t>Individual complaints (Protocol 11): </a:t>
            </a:r>
            <a:r>
              <a:rPr lang="en-US" dirty="0" smtClean="0">
                <a:solidFill>
                  <a:schemeClr val="bg1"/>
                </a:solidFill>
                <a:latin typeface="Garamond" charset="0"/>
                <a:ea typeface="Garamond" charset="0"/>
                <a:cs typeface="Garamond" charset="0"/>
              </a:rPr>
              <a:t>applications </a:t>
            </a:r>
            <a:r>
              <a:rPr lang="en-US" dirty="0">
                <a:solidFill>
                  <a:schemeClr val="bg1"/>
                </a:solidFill>
                <a:latin typeface="Garamond" charset="0"/>
                <a:ea typeface="Garamond" charset="0"/>
                <a:cs typeface="Garamond" charset="0"/>
              </a:rPr>
              <a:t>lodged by any person, group of individuals, company or NGO having a complaint about a violation of their </a:t>
            </a:r>
            <a:r>
              <a:rPr lang="en-US" dirty="0" smtClean="0">
                <a:solidFill>
                  <a:schemeClr val="bg1"/>
                </a:solidFill>
                <a:latin typeface="Garamond" charset="0"/>
                <a:ea typeface="Garamond" charset="0"/>
                <a:cs typeface="Garamond" charset="0"/>
              </a:rPr>
              <a:t>rights; </a:t>
            </a:r>
          </a:p>
          <a:p>
            <a:pPr>
              <a:buFontTx/>
              <a:buChar char="-"/>
            </a:pPr>
            <a:r>
              <a:rPr lang="en-US" b="1" dirty="0" smtClean="0">
                <a:solidFill>
                  <a:schemeClr val="bg1"/>
                </a:solidFill>
                <a:latin typeface="Garamond" charset="0"/>
                <a:ea typeface="Garamond" charset="0"/>
                <a:cs typeface="Garamond" charset="0"/>
              </a:rPr>
              <a:t>Inter-State complaints (Article 33): </a:t>
            </a:r>
            <a:r>
              <a:rPr lang="en-US" dirty="0">
                <a:solidFill>
                  <a:schemeClr val="bg1"/>
                </a:solidFill>
                <a:latin typeface="Garamond" charset="0"/>
                <a:ea typeface="Garamond" charset="0"/>
                <a:cs typeface="Garamond" charset="0"/>
              </a:rPr>
              <a:t>applications brought by one State against another</a:t>
            </a:r>
            <a:r>
              <a:rPr lang="en-US" dirty="0" smtClean="0">
                <a:solidFill>
                  <a:schemeClr val="bg1"/>
                </a:solidFill>
                <a:latin typeface="Garamond" charset="0"/>
                <a:ea typeface="Garamond" charset="0"/>
                <a:cs typeface="Garamond" charset="0"/>
              </a:rPr>
              <a:t>.</a:t>
            </a:r>
          </a:p>
          <a:p>
            <a:pPr>
              <a:buFontTx/>
              <a:buChar char="-"/>
            </a:pPr>
            <a:endParaRPr lang="en-US" b="1" dirty="0" smtClean="0">
              <a:solidFill>
                <a:schemeClr val="bg1"/>
              </a:solidFill>
              <a:latin typeface="Garamond" charset="0"/>
              <a:ea typeface="Garamond" charset="0"/>
              <a:cs typeface="Garamond" charset="0"/>
            </a:endParaRPr>
          </a:p>
          <a:p>
            <a:pPr>
              <a:buFont typeface="Arial" charset="0"/>
              <a:buChar char="•"/>
            </a:pPr>
            <a:r>
              <a:rPr lang="en-US" b="1" u="sng" dirty="0" smtClean="0">
                <a:solidFill>
                  <a:schemeClr val="bg1"/>
                </a:solidFill>
                <a:latin typeface="Garamond" charset="0"/>
                <a:ea typeface="Garamond" charset="0"/>
                <a:cs typeface="Garamond" charset="0"/>
              </a:rPr>
              <a:t>RESPONDENTS:</a:t>
            </a:r>
            <a:endParaRPr lang="en-US" b="1" dirty="0" smtClean="0">
              <a:solidFill>
                <a:schemeClr val="bg1"/>
              </a:solidFill>
              <a:latin typeface="Garamond" charset="0"/>
              <a:ea typeface="Garamond" charset="0"/>
              <a:cs typeface="Garamond" charset="0"/>
            </a:endParaRPr>
          </a:p>
          <a:p>
            <a:pPr>
              <a:buFontTx/>
              <a:buChar char="-"/>
            </a:pPr>
            <a:r>
              <a:rPr lang="en-US" b="1" dirty="0" smtClean="0">
                <a:solidFill>
                  <a:schemeClr val="bg1"/>
                </a:solidFill>
                <a:latin typeface="Garamond" charset="0"/>
                <a:ea typeface="Garamond" charset="0"/>
                <a:cs typeface="Garamond" charset="0"/>
              </a:rPr>
              <a:t>One or more States. </a:t>
            </a:r>
            <a:r>
              <a:rPr lang="en-US" b="1" u="sng" dirty="0" smtClean="0">
                <a:solidFill>
                  <a:schemeClr val="bg1"/>
                </a:solidFill>
                <a:latin typeface="Garamond" charset="0"/>
                <a:ea typeface="Garamond" charset="0"/>
                <a:cs typeface="Garamond" charset="0"/>
              </a:rPr>
              <a:t>NO individual, </a:t>
            </a:r>
            <a:r>
              <a:rPr lang="en-US" b="1" u="sng" dirty="0" err="1" smtClean="0">
                <a:solidFill>
                  <a:schemeClr val="bg1"/>
                </a:solidFill>
                <a:latin typeface="Garamond" charset="0"/>
                <a:ea typeface="Garamond" charset="0"/>
                <a:cs typeface="Garamond" charset="0"/>
              </a:rPr>
              <a:t>nore</a:t>
            </a:r>
            <a:r>
              <a:rPr lang="en-US" b="1" u="sng" dirty="0" smtClean="0">
                <a:solidFill>
                  <a:schemeClr val="bg1"/>
                </a:solidFill>
                <a:latin typeface="Garamond" charset="0"/>
                <a:ea typeface="Garamond" charset="0"/>
                <a:cs typeface="Garamond" charset="0"/>
              </a:rPr>
              <a:t> other private </a:t>
            </a:r>
            <a:r>
              <a:rPr lang="en-US" b="1" u="sng" dirty="0" err="1" smtClean="0">
                <a:solidFill>
                  <a:schemeClr val="bg1"/>
                </a:solidFill>
                <a:latin typeface="Garamond" charset="0"/>
                <a:ea typeface="Garamond" charset="0"/>
                <a:cs typeface="Garamond" charset="0"/>
              </a:rPr>
              <a:t>entitites</a:t>
            </a:r>
            <a:r>
              <a:rPr lang="en-US" b="1" u="sng" dirty="0" smtClean="0">
                <a:solidFill>
                  <a:schemeClr val="bg1"/>
                </a:solidFill>
                <a:latin typeface="Garamond" charset="0"/>
                <a:ea typeface="Garamond" charset="0"/>
                <a:cs typeface="Garamond" charset="0"/>
              </a:rPr>
              <a:t>.</a:t>
            </a:r>
            <a:endParaRPr lang="en-US" u="sng" dirty="0">
              <a:solidFill>
                <a:schemeClr val="bg1"/>
              </a:solidFill>
              <a:latin typeface="Garamond" charset="0"/>
              <a:ea typeface="Garamond" charset="0"/>
              <a:cs typeface="Garamond" charset="0"/>
            </a:endParaRPr>
          </a:p>
        </p:txBody>
      </p:sp>
      <p:sp>
        <p:nvSpPr>
          <p:cNvPr id="3" name="Title 2"/>
          <p:cNvSpPr>
            <a:spLocks noGrp="1"/>
          </p:cNvSpPr>
          <p:nvPr>
            <p:ph type="title"/>
          </p:nvPr>
        </p:nvSpPr>
        <p:spPr>
          <a:xfrm>
            <a:off x="467544" y="0"/>
            <a:ext cx="8229600" cy="1083568"/>
          </a:xfrm>
        </p:spPr>
        <p:txBody>
          <a:bodyPr>
            <a:normAutofit fontScale="90000"/>
          </a:bodyPr>
          <a:lstStyle/>
          <a:p>
            <a:pPr algn="ctr"/>
            <a:r>
              <a:rPr lang="en-US" sz="3500" b="1" u="sng" dirty="0" smtClean="0">
                <a:solidFill>
                  <a:srgbClr val="2A6637"/>
                </a:solidFill>
                <a:latin typeface="Book Antiqua" panose="02040602050305030304" pitchFamily="18" charset="0"/>
              </a:rPr>
              <a:t>Who are the Claimants and Respondents  before the Court?</a:t>
            </a:r>
            <a:endParaRPr lang="en-US" sz="3500" b="1" u="sng" dirty="0">
              <a:solidFill>
                <a:srgbClr val="2A6637"/>
              </a:solidFill>
              <a:latin typeface="Book Antiqua" panose="02040602050305030304" pitchFamily="18" charset="0"/>
            </a:endParaRPr>
          </a:p>
        </p:txBody>
      </p:sp>
    </p:spTree>
    <p:extLst>
      <p:ext uri="{BB962C8B-B14F-4D97-AF65-F5344CB8AC3E}">
        <p14:creationId xmlns:p14="http://schemas.microsoft.com/office/powerpoint/2010/main" val="39132461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196752"/>
            <a:ext cx="8229600" cy="5544616"/>
          </a:xfrm>
        </p:spPr>
        <p:txBody>
          <a:bodyPr>
            <a:normAutofit lnSpcReduction="10000"/>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u="sng" dirty="0" smtClean="0">
              <a:solidFill>
                <a:schemeClr val="bg1"/>
              </a:solidFill>
              <a:latin typeface="Garamond" charset="0"/>
              <a:ea typeface="Garamond" charset="0"/>
              <a:cs typeface="Garamond" charset="0"/>
            </a:endParaRPr>
          </a:p>
          <a:p>
            <a:pPr marL="0" marR="0" lvl="0" indent="0" defTabSz="914400" eaLnBrk="1" fontAlgn="auto" latinLnBrk="0" hangingPunct="1">
              <a:lnSpc>
                <a:spcPct val="100000"/>
              </a:lnSpc>
              <a:spcBef>
                <a:spcPts val="0"/>
              </a:spcBef>
              <a:spcAft>
                <a:spcPts val="0"/>
              </a:spcAft>
              <a:buClrTx/>
              <a:buSzTx/>
              <a:buFontTx/>
              <a:buNone/>
              <a:tabLst/>
              <a:defRPr/>
            </a:pPr>
            <a:endParaRPr lang="en-US" u="sng" dirty="0">
              <a:solidFill>
                <a:schemeClr val="bg1"/>
              </a:solidFill>
              <a:latin typeface="Garamond" charset="0"/>
              <a:ea typeface="Garamond" charset="0"/>
              <a:cs typeface="Garamond" charset="0"/>
            </a:endParaRPr>
          </a:p>
          <a:p>
            <a:pPr marL="514350" marR="0" lvl="0" indent="-514350" algn="just" defTabSz="914400" eaLnBrk="1" fontAlgn="auto" latinLnBrk="0" hangingPunct="1">
              <a:lnSpc>
                <a:spcPct val="100000"/>
              </a:lnSpc>
              <a:spcBef>
                <a:spcPts val="0"/>
              </a:spcBef>
              <a:spcAft>
                <a:spcPts val="0"/>
              </a:spcAft>
              <a:buClrTx/>
              <a:buSzTx/>
              <a:buFontTx/>
              <a:buAutoNum type="arabicParenR"/>
              <a:tabLst/>
              <a:defRPr/>
            </a:pPr>
            <a:r>
              <a:rPr lang="en-US" b="1" u="sng" dirty="0" smtClean="0">
                <a:solidFill>
                  <a:schemeClr val="bg1"/>
                </a:solidFill>
                <a:latin typeface="Garamond" charset="0"/>
                <a:ea typeface="Garamond" charset="0"/>
                <a:cs typeface="Garamond" charset="0"/>
              </a:rPr>
              <a:t>ADMISSIBILITY (article 35 ECHR): domestic remedies exhausted, complaints not anonymous, manifestly unfounded or abuse of process, complaints raising the same issue as previously decided, presence of a “significant disadvantage”, no more than 6 months after last domestic judgment.</a:t>
            </a:r>
          </a:p>
          <a:p>
            <a:pPr marL="514350" marR="0" lvl="0" indent="-514350" defTabSz="914400" eaLnBrk="1" fontAlgn="auto" latinLnBrk="0" hangingPunct="1">
              <a:lnSpc>
                <a:spcPct val="100000"/>
              </a:lnSpc>
              <a:spcBef>
                <a:spcPts val="0"/>
              </a:spcBef>
              <a:spcAft>
                <a:spcPts val="0"/>
              </a:spcAft>
              <a:buClrTx/>
              <a:buSzTx/>
              <a:buFontTx/>
              <a:buAutoNum type="arabicParenR"/>
              <a:tabLst/>
              <a:defRPr/>
            </a:pPr>
            <a:endParaRPr lang="en-US" b="1" u="sng" dirty="0">
              <a:solidFill>
                <a:schemeClr val="bg1"/>
              </a:solidFill>
              <a:latin typeface="Garamond" charset="0"/>
              <a:ea typeface="Garamond" charset="0"/>
              <a:cs typeface="Garamond" charset="0"/>
            </a:endParaRPr>
          </a:p>
          <a:p>
            <a:pPr marL="514350" marR="0" lvl="0" indent="-514350" defTabSz="914400" eaLnBrk="1" fontAlgn="auto" latinLnBrk="0" hangingPunct="1">
              <a:lnSpc>
                <a:spcPct val="100000"/>
              </a:lnSpc>
              <a:spcBef>
                <a:spcPts val="0"/>
              </a:spcBef>
              <a:spcAft>
                <a:spcPts val="0"/>
              </a:spcAft>
              <a:buClrTx/>
              <a:buSzTx/>
              <a:buFontTx/>
              <a:buAutoNum type="arabicParenR"/>
              <a:tabLst/>
              <a:defRPr/>
            </a:pPr>
            <a:r>
              <a:rPr lang="en-US" b="1" u="sng" dirty="0" smtClean="0">
                <a:solidFill>
                  <a:schemeClr val="bg1"/>
                </a:solidFill>
                <a:latin typeface="Garamond" charset="0"/>
                <a:ea typeface="Garamond" charset="0"/>
                <a:cs typeface="Garamond" charset="0"/>
              </a:rPr>
              <a:t>MERITS</a:t>
            </a:r>
          </a:p>
          <a:p>
            <a:pPr marL="514350" marR="0" lvl="0" indent="-514350" defTabSz="914400" eaLnBrk="1" fontAlgn="auto" latinLnBrk="0" hangingPunct="1">
              <a:lnSpc>
                <a:spcPct val="100000"/>
              </a:lnSpc>
              <a:spcBef>
                <a:spcPts val="0"/>
              </a:spcBef>
              <a:spcAft>
                <a:spcPts val="0"/>
              </a:spcAft>
              <a:buClrTx/>
              <a:buSzTx/>
              <a:buFontTx/>
              <a:buAutoNum type="arabicParenR"/>
              <a:tabLst/>
              <a:defRPr/>
            </a:pPr>
            <a:endParaRPr lang="en-US" b="1" u="sng" dirty="0">
              <a:solidFill>
                <a:schemeClr val="bg1"/>
              </a:solidFill>
              <a:latin typeface="Garamond" charset="0"/>
              <a:ea typeface="Garamond" charset="0"/>
              <a:cs typeface="Garamond" charset="0"/>
            </a:endParaRPr>
          </a:p>
          <a:p>
            <a:pPr marL="514350" marR="0" lvl="0" indent="-514350" defTabSz="914400" eaLnBrk="1" fontAlgn="auto" latinLnBrk="0" hangingPunct="1">
              <a:lnSpc>
                <a:spcPct val="100000"/>
              </a:lnSpc>
              <a:spcBef>
                <a:spcPts val="0"/>
              </a:spcBef>
              <a:spcAft>
                <a:spcPts val="0"/>
              </a:spcAft>
              <a:buClrTx/>
              <a:buSzTx/>
              <a:buFontTx/>
              <a:buAutoNum type="arabicParenR"/>
              <a:tabLst/>
              <a:defRPr/>
            </a:pPr>
            <a:r>
              <a:rPr lang="en-US" b="1" u="sng" dirty="0" smtClean="0">
                <a:solidFill>
                  <a:schemeClr val="bg1"/>
                </a:solidFill>
                <a:latin typeface="Garamond" charset="0"/>
                <a:ea typeface="Garamond" charset="0"/>
                <a:cs typeface="Garamond" charset="0"/>
              </a:rPr>
              <a:t>APPEAL: Grand Chamber hearings</a:t>
            </a:r>
          </a:p>
          <a:p>
            <a:pPr marL="514350" marR="0" lvl="0" indent="-514350" defTabSz="914400" eaLnBrk="1" fontAlgn="auto" latinLnBrk="0" hangingPunct="1">
              <a:lnSpc>
                <a:spcPct val="100000"/>
              </a:lnSpc>
              <a:spcBef>
                <a:spcPts val="0"/>
              </a:spcBef>
              <a:spcAft>
                <a:spcPts val="0"/>
              </a:spcAft>
              <a:buClrTx/>
              <a:buSzTx/>
              <a:buFontTx/>
              <a:buAutoNum type="arabicParenR"/>
              <a:tabLst/>
              <a:defRPr/>
            </a:pPr>
            <a:endParaRPr lang="en-US" b="1" u="sng" dirty="0">
              <a:solidFill>
                <a:schemeClr val="bg1"/>
              </a:solidFill>
              <a:latin typeface="Garamond" charset="0"/>
              <a:ea typeface="Garamond" charset="0"/>
              <a:cs typeface="Garamond" charset="0"/>
            </a:endParaRPr>
          </a:p>
          <a:p>
            <a:pPr marL="514350" marR="0" lvl="0" indent="-514350" defTabSz="914400" eaLnBrk="1" fontAlgn="auto" latinLnBrk="0" hangingPunct="1">
              <a:lnSpc>
                <a:spcPct val="100000"/>
              </a:lnSpc>
              <a:spcBef>
                <a:spcPts val="0"/>
              </a:spcBef>
              <a:spcAft>
                <a:spcPts val="0"/>
              </a:spcAft>
              <a:buClrTx/>
              <a:buSzTx/>
              <a:buFontTx/>
              <a:buAutoNum type="arabicParenR"/>
              <a:tabLst/>
              <a:defRPr/>
            </a:pPr>
            <a:r>
              <a:rPr lang="en-US" b="1" u="sng" dirty="0" smtClean="0">
                <a:solidFill>
                  <a:schemeClr val="bg1"/>
                </a:solidFill>
                <a:latin typeface="Garamond" charset="0"/>
                <a:ea typeface="Garamond" charset="0"/>
                <a:cs typeface="Garamond" charset="0"/>
              </a:rPr>
              <a:t>ENFORCEMENT: Committee of Ministers supervising the implementation of the judgment.</a:t>
            </a:r>
            <a:endParaRPr lang="en-US" b="1" u="sng" dirty="0">
              <a:solidFill>
                <a:schemeClr val="bg1"/>
              </a:solidFill>
              <a:latin typeface="Garamond" charset="0"/>
              <a:ea typeface="Garamond" charset="0"/>
              <a:cs typeface="Garamond" charset="0"/>
            </a:endParaRPr>
          </a:p>
        </p:txBody>
      </p:sp>
      <p:sp>
        <p:nvSpPr>
          <p:cNvPr id="3" name="Title 2"/>
          <p:cNvSpPr>
            <a:spLocks noGrp="1"/>
          </p:cNvSpPr>
          <p:nvPr>
            <p:ph type="title"/>
          </p:nvPr>
        </p:nvSpPr>
        <p:spPr>
          <a:xfrm>
            <a:off x="449212" y="116632"/>
            <a:ext cx="8229600" cy="750912"/>
          </a:xfrm>
        </p:spPr>
        <p:txBody>
          <a:bodyPr>
            <a:normAutofit fontScale="90000"/>
          </a:bodyPr>
          <a:lstStyle/>
          <a:p>
            <a:pPr algn="ctr"/>
            <a:r>
              <a:rPr lang="en-US" sz="3500" b="1" u="sng" dirty="0" smtClean="0">
                <a:solidFill>
                  <a:srgbClr val="2A6637"/>
                </a:solidFill>
                <a:latin typeface="Book Antiqua" panose="02040602050305030304" pitchFamily="18" charset="0"/>
              </a:rPr>
              <a:t>THE PROCEEDINGS BEFORE THE COURT</a:t>
            </a:r>
            <a:endParaRPr lang="en-US" sz="3500" b="1" u="sng" dirty="0">
              <a:solidFill>
                <a:srgbClr val="2A6637"/>
              </a:solidFill>
              <a:latin typeface="Book Antiqua" panose="02040602050305030304" pitchFamily="18" charset="0"/>
            </a:endParaRPr>
          </a:p>
        </p:txBody>
      </p:sp>
    </p:spTree>
    <p:extLst>
      <p:ext uri="{BB962C8B-B14F-4D97-AF65-F5344CB8AC3E}">
        <p14:creationId xmlns:p14="http://schemas.microsoft.com/office/powerpoint/2010/main" val="2803390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07704" y="0"/>
            <a:ext cx="5472608" cy="7389440"/>
          </a:xfrm>
        </p:spPr>
      </p:pic>
    </p:spTree>
    <p:extLst>
      <p:ext uri="{BB962C8B-B14F-4D97-AF65-F5344CB8AC3E}">
        <p14:creationId xmlns:p14="http://schemas.microsoft.com/office/powerpoint/2010/main" val="14641851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0"/>
            <a:ext cx="8229600" cy="1052513"/>
          </a:xfrm>
        </p:spPr>
        <p:txBody>
          <a:bodyPr/>
          <a:lstStyle/>
          <a:p>
            <a:pPr eaLnBrk="1" fontAlgn="auto" hangingPunct="1">
              <a:spcAft>
                <a:spcPts val="0"/>
              </a:spcAft>
              <a:defRPr/>
            </a:pPr>
            <a:r>
              <a:rPr lang="en-US" sz="4400" u="sng" dirty="0" smtClean="0">
                <a:solidFill>
                  <a:srgbClr val="2A6637"/>
                </a:solidFill>
              </a:rPr>
              <a:t>The revised control mechanisms</a:t>
            </a:r>
          </a:p>
        </p:txBody>
      </p:sp>
      <p:sp>
        <p:nvSpPr>
          <p:cNvPr id="17411" name="Content Placeholder 2"/>
          <p:cNvSpPr>
            <a:spLocks noGrp="1"/>
          </p:cNvSpPr>
          <p:nvPr>
            <p:ph idx="1"/>
          </p:nvPr>
        </p:nvSpPr>
        <p:spPr/>
        <p:txBody>
          <a:bodyPr/>
          <a:lstStyle/>
          <a:p>
            <a:pPr eaLnBrk="1" hangingPunct="1">
              <a:lnSpc>
                <a:spcPct val="90000"/>
              </a:lnSpc>
            </a:pPr>
            <a:r>
              <a:rPr lang="en-US" altLang="nb-NO" sz="3200" dirty="0">
                <a:solidFill>
                  <a:schemeClr val="bg1"/>
                </a:solidFill>
              </a:rPr>
              <a:t>Protocol No. 11, restructuring the control machinery, adopted on 11 May 1994, entered into force on </a:t>
            </a:r>
            <a:r>
              <a:rPr lang="en-US" altLang="nb-NO" sz="3200" dirty="0" smtClean="0">
                <a:solidFill>
                  <a:schemeClr val="bg1"/>
                </a:solidFill>
              </a:rPr>
              <a:t> 1 </a:t>
            </a:r>
            <a:r>
              <a:rPr lang="en-US" altLang="nb-NO" sz="3200" dirty="0">
                <a:solidFill>
                  <a:schemeClr val="bg1"/>
                </a:solidFill>
              </a:rPr>
              <a:t>November 1998</a:t>
            </a:r>
          </a:p>
          <a:p>
            <a:pPr lvl="1" eaLnBrk="1" hangingPunct="1">
              <a:lnSpc>
                <a:spcPct val="90000"/>
              </a:lnSpc>
            </a:pPr>
            <a:r>
              <a:rPr lang="en-US" altLang="nb-NO" sz="2000" dirty="0">
                <a:solidFill>
                  <a:schemeClr val="bg1"/>
                </a:solidFill>
              </a:rPr>
              <a:t>A sidestep:</a:t>
            </a:r>
          </a:p>
          <a:p>
            <a:pPr lvl="2" eaLnBrk="1" hangingPunct="1">
              <a:lnSpc>
                <a:spcPct val="90000"/>
              </a:lnSpc>
            </a:pPr>
            <a:r>
              <a:rPr lang="en-US" altLang="nb-NO" sz="2000" i="1" dirty="0">
                <a:solidFill>
                  <a:schemeClr val="bg1"/>
                </a:solidFill>
              </a:rPr>
              <a:t>Additional </a:t>
            </a:r>
            <a:r>
              <a:rPr lang="en-US" altLang="nb-NO" sz="2000" dirty="0">
                <a:solidFill>
                  <a:schemeClr val="bg1"/>
                </a:solidFill>
              </a:rPr>
              <a:t>protocols: Do not amend the original text, but introduces additional rights. Do not require consensus; become binding for States that ratify</a:t>
            </a:r>
          </a:p>
          <a:p>
            <a:pPr lvl="2" eaLnBrk="1" hangingPunct="1">
              <a:lnSpc>
                <a:spcPct val="90000"/>
              </a:lnSpc>
            </a:pPr>
            <a:r>
              <a:rPr lang="en-US" altLang="nb-NO" sz="2000" i="1" dirty="0">
                <a:solidFill>
                  <a:schemeClr val="bg1"/>
                </a:solidFill>
              </a:rPr>
              <a:t>Amending</a:t>
            </a:r>
            <a:r>
              <a:rPr lang="en-US" altLang="nb-NO" sz="2000" dirty="0">
                <a:solidFill>
                  <a:schemeClr val="bg1"/>
                </a:solidFill>
              </a:rPr>
              <a:t> protocols: Amend the original text (“Since its entry into force on 1 November 1998, this Protocol forms an integral part of the Convention”). Require consensus, do not enter into force until all Contracting States have consented </a:t>
            </a:r>
          </a:p>
          <a:p>
            <a:pPr lvl="2" eaLnBrk="1" hangingPunct="1">
              <a:lnSpc>
                <a:spcPct val="90000"/>
              </a:lnSpc>
            </a:pPr>
            <a:endParaRPr lang="en-US" altLang="nb-NO" sz="2000" i="1" dirty="0"/>
          </a:p>
          <a:p>
            <a:pPr eaLnBrk="1" hangingPunct="1">
              <a:lnSpc>
                <a:spcPct val="90000"/>
              </a:lnSpc>
            </a:pPr>
            <a:endParaRPr lang="en-US" altLang="nb-NO" sz="3200" dirty="0"/>
          </a:p>
        </p:txBody>
      </p:sp>
    </p:spTree>
    <p:extLst>
      <p:ext uri="{BB962C8B-B14F-4D97-AF65-F5344CB8AC3E}">
        <p14:creationId xmlns:p14="http://schemas.microsoft.com/office/powerpoint/2010/main" val="14786921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990600" y="188913"/>
            <a:ext cx="7696200" cy="1143000"/>
          </a:xfrm>
        </p:spPr>
        <p:txBody>
          <a:bodyPr/>
          <a:lstStyle/>
          <a:p>
            <a:pPr eaLnBrk="1" fontAlgn="auto" hangingPunct="1">
              <a:spcAft>
                <a:spcPts val="0"/>
              </a:spcAft>
              <a:defRPr/>
            </a:pPr>
            <a:r>
              <a:rPr lang="nb-NO" smtClean="0"/>
              <a:t>Protocol no. 11</a:t>
            </a:r>
            <a:endParaRPr lang="en-US" smtClean="0"/>
          </a:p>
        </p:txBody>
      </p:sp>
      <p:cxnSp>
        <p:nvCxnSpPr>
          <p:cNvPr id="3" name="Straight Arrow Connector 2"/>
          <p:cNvCxnSpPr>
            <a:cxnSpLocks noChangeShapeType="1"/>
            <a:endCxn id="6" idx="0"/>
          </p:cNvCxnSpPr>
          <p:nvPr/>
        </p:nvCxnSpPr>
        <p:spPr bwMode="auto">
          <a:xfrm flipH="1">
            <a:off x="1800225" y="2349500"/>
            <a:ext cx="2771775" cy="503238"/>
          </a:xfrm>
          <a:prstGeom prst="straightConnector1">
            <a:avLst/>
          </a:prstGeom>
          <a:noFill/>
          <a:ln w="28575">
            <a:solidFill>
              <a:srgbClr val="C00000"/>
            </a:solidFill>
            <a:round/>
            <a:headEnd/>
            <a:tailEnd type="arrow" w="med" len="med"/>
          </a:ln>
          <a:extLst>
            <a:ext uri="{909E8E84-426E-40DD-AFC4-6F175D3DCCD1}">
              <a14:hiddenFill xmlns:a14="http://schemas.microsoft.com/office/drawing/2010/main">
                <a:noFill/>
              </a14:hiddenFill>
            </a:ext>
          </a:extLst>
        </p:spPr>
      </p:cxnSp>
      <p:cxnSp>
        <p:nvCxnSpPr>
          <p:cNvPr id="4" name="Straight Arrow Connector 3"/>
          <p:cNvCxnSpPr>
            <a:cxnSpLocks noChangeShapeType="1"/>
            <a:endCxn id="7" idx="0"/>
          </p:cNvCxnSpPr>
          <p:nvPr/>
        </p:nvCxnSpPr>
        <p:spPr bwMode="auto">
          <a:xfrm>
            <a:off x="4576763" y="2349500"/>
            <a:ext cx="0" cy="503238"/>
          </a:xfrm>
          <a:prstGeom prst="straightConnector1">
            <a:avLst/>
          </a:prstGeom>
          <a:noFill/>
          <a:ln w="28575">
            <a:solidFill>
              <a:srgbClr val="00B050"/>
            </a:solidFill>
            <a:round/>
            <a:headEnd/>
            <a:tailEnd type="arrow" w="med" len="med"/>
          </a:ln>
          <a:extLst>
            <a:ext uri="{909E8E84-426E-40DD-AFC4-6F175D3DCCD1}">
              <a14:hiddenFill xmlns:a14="http://schemas.microsoft.com/office/drawing/2010/main">
                <a:noFill/>
              </a14:hiddenFill>
            </a:ext>
          </a:extLst>
        </p:spPr>
      </p:cxnSp>
      <p:cxnSp>
        <p:nvCxnSpPr>
          <p:cNvPr id="5" name="Straight Arrow Connector 4"/>
          <p:cNvCxnSpPr>
            <a:cxnSpLocks noChangeShapeType="1"/>
            <a:stCxn id="9" idx="2"/>
            <a:endCxn id="8" idx="0"/>
          </p:cNvCxnSpPr>
          <p:nvPr/>
        </p:nvCxnSpPr>
        <p:spPr bwMode="auto">
          <a:xfrm>
            <a:off x="4572000" y="2349500"/>
            <a:ext cx="2773363" cy="503238"/>
          </a:xfrm>
          <a:prstGeom prst="straightConnector1">
            <a:avLst/>
          </a:prstGeom>
          <a:noFill/>
          <a:ln w="28575">
            <a:solidFill>
              <a:srgbClr val="002060"/>
            </a:solidFill>
            <a:round/>
            <a:headEnd/>
            <a:tailEnd type="arrow" w="med" len="med"/>
          </a:ln>
          <a:extLst>
            <a:ext uri="{909E8E84-426E-40DD-AFC4-6F175D3DCCD1}">
              <a14:hiddenFill xmlns:a14="http://schemas.microsoft.com/office/drawing/2010/main">
                <a:noFill/>
              </a14:hiddenFill>
            </a:ext>
          </a:extLst>
        </p:spPr>
      </p:cxnSp>
      <p:sp>
        <p:nvSpPr>
          <p:cNvPr id="6" name="Rounded Rectangle 5"/>
          <p:cNvSpPr>
            <a:spLocks noChangeArrowheads="1"/>
          </p:cNvSpPr>
          <p:nvPr/>
        </p:nvSpPr>
        <p:spPr bwMode="auto">
          <a:xfrm>
            <a:off x="611188" y="2852738"/>
            <a:ext cx="2376487" cy="1152525"/>
          </a:xfrm>
          <a:prstGeom prst="roundRect">
            <a:avLst>
              <a:gd name="adj" fmla="val 16667"/>
            </a:avLst>
          </a:prstGeom>
          <a:noFill/>
          <a:ln w="28575">
            <a:solidFill>
              <a:srgbClr val="C0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lgn="ctr">
              <a:spcBef>
                <a:spcPct val="0"/>
              </a:spcBef>
              <a:buFontTx/>
              <a:buNone/>
            </a:pPr>
            <a:r>
              <a:rPr lang="nb-NO" altLang="nb-NO" sz="2000" dirty="0">
                <a:solidFill>
                  <a:schemeClr val="tx1"/>
                </a:solidFill>
                <a:latin typeface="Arial" charset="0"/>
              </a:rPr>
              <a:t>The European Commission </a:t>
            </a:r>
            <a:r>
              <a:rPr lang="nb-NO" altLang="nb-NO" sz="2000" dirty="0" err="1">
                <a:solidFill>
                  <a:schemeClr val="tx1"/>
                </a:solidFill>
                <a:latin typeface="Arial" charset="0"/>
              </a:rPr>
              <a:t>on</a:t>
            </a:r>
            <a:r>
              <a:rPr lang="nb-NO" altLang="nb-NO" sz="2000" dirty="0">
                <a:solidFill>
                  <a:schemeClr val="tx1"/>
                </a:solidFill>
                <a:latin typeface="Arial" charset="0"/>
              </a:rPr>
              <a:t> Human Rights</a:t>
            </a:r>
            <a:endParaRPr lang="en-US" altLang="nb-NO" sz="2000" dirty="0">
              <a:solidFill>
                <a:schemeClr val="tx1"/>
              </a:solidFill>
              <a:latin typeface="Arial" charset="0"/>
            </a:endParaRPr>
          </a:p>
        </p:txBody>
      </p:sp>
      <p:sp>
        <p:nvSpPr>
          <p:cNvPr id="7" name="Rounded Rectangle 6"/>
          <p:cNvSpPr>
            <a:spLocks noChangeArrowheads="1"/>
          </p:cNvSpPr>
          <p:nvPr/>
        </p:nvSpPr>
        <p:spPr bwMode="auto">
          <a:xfrm>
            <a:off x="3389313" y="2852738"/>
            <a:ext cx="2374900" cy="1152525"/>
          </a:xfrm>
          <a:prstGeom prst="roundRect">
            <a:avLst>
              <a:gd name="adj" fmla="val 16667"/>
            </a:avLst>
          </a:prstGeom>
          <a:noFill/>
          <a:ln w="28575">
            <a:solidFill>
              <a:srgbClr val="00B05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lgn="ctr">
              <a:spcBef>
                <a:spcPct val="0"/>
              </a:spcBef>
              <a:buFontTx/>
              <a:buNone/>
            </a:pPr>
            <a:r>
              <a:rPr lang="nb-NO" altLang="nb-NO" sz="2000" dirty="0">
                <a:solidFill>
                  <a:schemeClr val="bg1"/>
                </a:solidFill>
                <a:latin typeface="Arial" charset="0"/>
              </a:rPr>
              <a:t>The European Court </a:t>
            </a:r>
            <a:r>
              <a:rPr lang="nb-NO" altLang="nb-NO" sz="2000" dirty="0" err="1">
                <a:solidFill>
                  <a:schemeClr val="bg1"/>
                </a:solidFill>
                <a:latin typeface="Arial" charset="0"/>
              </a:rPr>
              <a:t>of</a:t>
            </a:r>
            <a:r>
              <a:rPr lang="nb-NO" altLang="nb-NO" sz="2000" dirty="0">
                <a:solidFill>
                  <a:schemeClr val="bg1"/>
                </a:solidFill>
                <a:latin typeface="Arial" charset="0"/>
              </a:rPr>
              <a:t> </a:t>
            </a:r>
            <a:br>
              <a:rPr lang="nb-NO" altLang="nb-NO" sz="2000" dirty="0">
                <a:solidFill>
                  <a:schemeClr val="bg1"/>
                </a:solidFill>
                <a:latin typeface="Arial" charset="0"/>
              </a:rPr>
            </a:br>
            <a:r>
              <a:rPr lang="nb-NO" altLang="nb-NO" sz="2000" dirty="0">
                <a:solidFill>
                  <a:schemeClr val="bg1"/>
                </a:solidFill>
                <a:latin typeface="Arial" charset="0"/>
              </a:rPr>
              <a:t>Human Rights</a:t>
            </a:r>
            <a:endParaRPr lang="en-US" altLang="nb-NO" sz="2000" dirty="0">
              <a:solidFill>
                <a:schemeClr val="bg1"/>
              </a:solidFill>
              <a:latin typeface="Arial" charset="0"/>
            </a:endParaRPr>
          </a:p>
        </p:txBody>
      </p:sp>
      <p:sp>
        <p:nvSpPr>
          <p:cNvPr id="8" name="Rounded Rectangle 7"/>
          <p:cNvSpPr>
            <a:spLocks noChangeArrowheads="1"/>
          </p:cNvSpPr>
          <p:nvPr/>
        </p:nvSpPr>
        <p:spPr bwMode="auto">
          <a:xfrm>
            <a:off x="6156325" y="2852738"/>
            <a:ext cx="2376488" cy="1152525"/>
          </a:xfrm>
          <a:prstGeom prst="roundRect">
            <a:avLst>
              <a:gd name="adj" fmla="val 16667"/>
            </a:avLst>
          </a:prstGeom>
          <a:noFill/>
          <a:ln w="28575">
            <a:solidFill>
              <a:srgbClr val="00206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lgn="ctr">
              <a:spcBef>
                <a:spcPct val="0"/>
              </a:spcBef>
              <a:buFontTx/>
              <a:buNone/>
            </a:pPr>
            <a:r>
              <a:rPr lang="nb-NO" altLang="nb-NO" sz="2000">
                <a:solidFill>
                  <a:schemeClr val="tx1"/>
                </a:solidFill>
                <a:latin typeface="Arial" charset="0"/>
              </a:rPr>
              <a:t>The Committee </a:t>
            </a:r>
            <a:br>
              <a:rPr lang="nb-NO" altLang="nb-NO" sz="2000">
                <a:solidFill>
                  <a:schemeClr val="tx1"/>
                </a:solidFill>
                <a:latin typeface="Arial" charset="0"/>
              </a:rPr>
            </a:br>
            <a:r>
              <a:rPr lang="nb-NO" altLang="nb-NO" sz="2000">
                <a:solidFill>
                  <a:schemeClr val="tx1"/>
                </a:solidFill>
                <a:latin typeface="Arial" charset="0"/>
              </a:rPr>
              <a:t>of Ministers</a:t>
            </a:r>
            <a:endParaRPr lang="en-US" altLang="nb-NO" sz="2000">
              <a:solidFill>
                <a:schemeClr val="tx1"/>
              </a:solidFill>
              <a:latin typeface="Arial" charset="0"/>
            </a:endParaRPr>
          </a:p>
        </p:txBody>
      </p:sp>
      <p:sp>
        <p:nvSpPr>
          <p:cNvPr id="9" name="Rectangle 3"/>
          <p:cNvSpPr>
            <a:spLocks noChangeArrowheads="1"/>
          </p:cNvSpPr>
          <p:nvPr/>
        </p:nvSpPr>
        <p:spPr bwMode="auto">
          <a:xfrm>
            <a:off x="3095625" y="1628775"/>
            <a:ext cx="295275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lgn="ctr">
              <a:spcBef>
                <a:spcPct val="0"/>
              </a:spcBef>
              <a:buFontTx/>
              <a:buNone/>
            </a:pPr>
            <a:r>
              <a:rPr lang="nb-NO" altLang="nb-NO" dirty="0">
                <a:solidFill>
                  <a:schemeClr val="bg1"/>
                </a:solidFill>
                <a:latin typeface="Arial" charset="0"/>
              </a:rPr>
              <a:t>A </a:t>
            </a:r>
            <a:r>
              <a:rPr lang="nb-NO" altLang="nb-NO" dirty="0" err="1">
                <a:solidFill>
                  <a:schemeClr val="bg1"/>
                </a:solidFill>
                <a:latin typeface="Arial" charset="0"/>
              </a:rPr>
              <a:t>tripartite</a:t>
            </a:r>
            <a:r>
              <a:rPr lang="nb-NO" altLang="nb-NO" dirty="0">
                <a:solidFill>
                  <a:schemeClr val="bg1"/>
                </a:solidFill>
                <a:latin typeface="Arial" charset="0"/>
              </a:rPr>
              <a:t> system</a:t>
            </a:r>
            <a:endParaRPr lang="en-US" altLang="nb-NO" dirty="0">
              <a:solidFill>
                <a:schemeClr val="bg1"/>
              </a:solidFill>
              <a:latin typeface="Arial" charset="0"/>
            </a:endParaRPr>
          </a:p>
        </p:txBody>
      </p:sp>
      <p:sp>
        <p:nvSpPr>
          <p:cNvPr id="10" name="&quot;No&quot; Symbol 9"/>
          <p:cNvSpPr/>
          <p:nvPr/>
        </p:nvSpPr>
        <p:spPr bwMode="auto">
          <a:xfrm>
            <a:off x="1331913" y="2997200"/>
            <a:ext cx="914400" cy="914400"/>
          </a:xfrm>
          <a:prstGeom prst="noSmoking">
            <a:avLst/>
          </a:prstGeom>
          <a:solidFill>
            <a:srgbClr val="FF0000"/>
          </a:solidFill>
          <a:ln w="9525" cap="flat" cmpd="sng" algn="ctr">
            <a:solidFill>
              <a:schemeClr val="bg1"/>
            </a:solidFill>
            <a:prstDash val="solid"/>
            <a:round/>
            <a:headEnd type="none" w="med" len="med"/>
            <a:tailEnd type="none" w="med" len="med"/>
          </a:ln>
          <a:effectLst/>
        </p:spPr>
        <p:txBody>
          <a:bodyPr/>
          <a:lstStyle/>
          <a:p>
            <a:pPr eaLnBrk="0" hangingPunct="0">
              <a:defRPr/>
            </a:pPr>
            <a:endParaRPr lang="en-US"/>
          </a:p>
        </p:txBody>
      </p:sp>
      <p:sp>
        <p:nvSpPr>
          <p:cNvPr id="11" name="Rectangle 10"/>
          <p:cNvSpPr>
            <a:spLocks noChangeArrowheads="1"/>
          </p:cNvSpPr>
          <p:nvPr/>
        </p:nvSpPr>
        <p:spPr bwMode="auto">
          <a:xfrm>
            <a:off x="684213" y="2852738"/>
            <a:ext cx="309562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p>
            <a:pPr marL="361950" indent="-361950" eaLnBrk="0" hangingPunct="0">
              <a:buFont typeface="Arial" pitchFamily="34" charset="0"/>
              <a:buChar char="•"/>
              <a:defRPr/>
            </a:pPr>
            <a:r>
              <a:rPr lang="nb-NO" dirty="0" err="1">
                <a:solidFill>
                  <a:schemeClr val="bg1"/>
                </a:solidFill>
                <a:latin typeface="Arial" pitchFamily="34" charset="0"/>
                <a:ea typeface="ヒラギノ角ゴ Pro W3"/>
                <a:cs typeface="ヒラギノ角ゴ Pro W3"/>
              </a:rPr>
              <a:t>Now</a:t>
            </a:r>
            <a:r>
              <a:rPr lang="nb-NO" dirty="0">
                <a:solidFill>
                  <a:schemeClr val="bg1"/>
                </a:solidFill>
                <a:latin typeface="Arial" pitchFamily="34" charset="0"/>
                <a:ea typeface="ヒラギノ角ゴ Pro W3"/>
                <a:cs typeface="ヒラギノ角ゴ Pro W3"/>
              </a:rPr>
              <a:t> </a:t>
            </a:r>
            <a:r>
              <a:rPr lang="nb-NO" dirty="0" err="1">
                <a:solidFill>
                  <a:schemeClr val="bg1"/>
                </a:solidFill>
                <a:latin typeface="Arial" pitchFamily="34" charset="0"/>
                <a:ea typeface="ヒラギノ角ゴ Pro W3"/>
                <a:cs typeface="ヒラギノ角ゴ Pro W3"/>
              </a:rPr>
              <a:t>established</a:t>
            </a:r>
            <a:r>
              <a:rPr lang="nb-NO" dirty="0">
                <a:solidFill>
                  <a:schemeClr val="bg1"/>
                </a:solidFill>
                <a:latin typeface="Arial" pitchFamily="34" charset="0"/>
                <a:ea typeface="ヒラギノ角ゴ Pro W3"/>
                <a:cs typeface="ヒラギノ角ゴ Pro W3"/>
              </a:rPr>
              <a:t> as a permanent body</a:t>
            </a:r>
            <a:endParaRPr lang="en-US" dirty="0">
              <a:solidFill>
                <a:schemeClr val="bg1"/>
              </a:solidFill>
              <a:latin typeface="Arial" pitchFamily="34" charset="0"/>
              <a:ea typeface="ヒラギノ角ゴ Pro W3"/>
              <a:cs typeface="ヒラギノ角ゴ Pro W3"/>
            </a:endParaRPr>
          </a:p>
        </p:txBody>
      </p:sp>
      <p:sp>
        <p:nvSpPr>
          <p:cNvPr id="12" name="Rectangle 11"/>
          <p:cNvSpPr>
            <a:spLocks noChangeArrowheads="1"/>
          </p:cNvSpPr>
          <p:nvPr/>
        </p:nvSpPr>
        <p:spPr bwMode="auto">
          <a:xfrm>
            <a:off x="684213" y="3573463"/>
            <a:ext cx="3095625"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p>
            <a:pPr marL="361950" indent="-361950" eaLnBrk="0" hangingPunct="0">
              <a:buFont typeface="Arial" pitchFamily="34" charset="0"/>
              <a:buChar char="•"/>
              <a:defRPr/>
            </a:pPr>
            <a:r>
              <a:rPr lang="nb-NO" dirty="0" err="1">
                <a:solidFill>
                  <a:schemeClr val="bg1"/>
                </a:solidFill>
                <a:latin typeface="Arial" pitchFamily="34" charset="0"/>
                <a:ea typeface="ヒラギノ角ゴ Pro W3"/>
                <a:cs typeface="ヒラギノ角ゴ Pro W3"/>
              </a:rPr>
              <a:t>Assumed</a:t>
            </a:r>
            <a:r>
              <a:rPr lang="nb-NO" dirty="0">
                <a:solidFill>
                  <a:schemeClr val="bg1"/>
                </a:solidFill>
                <a:latin typeface="Arial" pitchFamily="34" charset="0"/>
                <a:ea typeface="ヒラギノ角ゴ Pro W3"/>
                <a:cs typeface="ヒラギノ角ゴ Pro W3"/>
              </a:rPr>
              <a:t> (most </a:t>
            </a:r>
            <a:r>
              <a:rPr lang="nb-NO" dirty="0" err="1">
                <a:solidFill>
                  <a:schemeClr val="bg1"/>
                </a:solidFill>
                <a:latin typeface="Arial" pitchFamily="34" charset="0"/>
                <a:ea typeface="ヒラギノ角ゴ Pro W3"/>
                <a:cs typeface="ヒラギノ角ゴ Pro W3"/>
              </a:rPr>
              <a:t>of</a:t>
            </a:r>
            <a:r>
              <a:rPr lang="nb-NO" dirty="0">
                <a:solidFill>
                  <a:schemeClr val="bg1"/>
                </a:solidFill>
                <a:latin typeface="Arial" pitchFamily="34" charset="0"/>
                <a:ea typeface="ヒラギノ角ゴ Pro W3"/>
                <a:cs typeface="ヒラギノ角ゴ Pro W3"/>
              </a:rPr>
              <a:t>) </a:t>
            </a:r>
            <a:r>
              <a:rPr lang="nb-NO" dirty="0" err="1">
                <a:solidFill>
                  <a:schemeClr val="bg1"/>
                </a:solidFill>
                <a:latin typeface="Arial" pitchFamily="34" charset="0"/>
                <a:ea typeface="ヒラギノ角ゴ Pro W3"/>
                <a:cs typeface="ヒラギノ角ゴ Pro W3"/>
              </a:rPr>
              <a:t>the</a:t>
            </a:r>
            <a:r>
              <a:rPr lang="nb-NO" dirty="0">
                <a:solidFill>
                  <a:schemeClr val="bg1"/>
                </a:solidFill>
                <a:latin typeface="Arial" pitchFamily="34" charset="0"/>
                <a:ea typeface="ヒラギノ角ゴ Pro W3"/>
                <a:cs typeface="ヒラギノ角ゴ Pro W3"/>
              </a:rPr>
              <a:t> </a:t>
            </a:r>
            <a:r>
              <a:rPr lang="nb-NO" dirty="0" err="1">
                <a:solidFill>
                  <a:schemeClr val="bg1"/>
                </a:solidFill>
                <a:latin typeface="Arial" pitchFamily="34" charset="0"/>
                <a:ea typeface="ヒラギノ角ゴ Pro W3"/>
                <a:cs typeface="ヒラギノ角ゴ Pro W3"/>
              </a:rPr>
              <a:t>responsibilities</a:t>
            </a:r>
            <a:r>
              <a:rPr lang="nb-NO" dirty="0">
                <a:solidFill>
                  <a:schemeClr val="bg1"/>
                </a:solidFill>
                <a:latin typeface="Arial" pitchFamily="34" charset="0"/>
                <a:ea typeface="ヒラギノ角ゴ Pro W3"/>
                <a:cs typeface="ヒラギノ角ゴ Pro W3"/>
              </a:rPr>
              <a:t> </a:t>
            </a:r>
            <a:r>
              <a:rPr lang="nb-NO" dirty="0" err="1">
                <a:solidFill>
                  <a:schemeClr val="bg1"/>
                </a:solidFill>
                <a:latin typeface="Arial" pitchFamily="34" charset="0"/>
                <a:ea typeface="ヒラギノ角ゴ Pro W3"/>
                <a:cs typeface="ヒラギノ角ゴ Pro W3"/>
              </a:rPr>
              <a:t>of</a:t>
            </a:r>
            <a:r>
              <a:rPr lang="nb-NO" dirty="0">
                <a:solidFill>
                  <a:schemeClr val="bg1"/>
                </a:solidFill>
                <a:latin typeface="Arial" pitchFamily="34" charset="0"/>
                <a:ea typeface="ヒラギノ角ゴ Pro W3"/>
                <a:cs typeface="ヒラギノ角ゴ Pro W3"/>
              </a:rPr>
              <a:t> </a:t>
            </a:r>
            <a:r>
              <a:rPr lang="nb-NO" dirty="0" err="1">
                <a:solidFill>
                  <a:schemeClr val="bg1"/>
                </a:solidFill>
                <a:latin typeface="Arial" pitchFamily="34" charset="0"/>
                <a:ea typeface="ヒラギノ角ゴ Pro W3"/>
                <a:cs typeface="ヒラギノ角ゴ Pro W3"/>
              </a:rPr>
              <a:t>the</a:t>
            </a:r>
            <a:r>
              <a:rPr lang="nb-NO" dirty="0">
                <a:solidFill>
                  <a:schemeClr val="bg1"/>
                </a:solidFill>
                <a:latin typeface="Arial" pitchFamily="34" charset="0"/>
                <a:ea typeface="ヒラギノ角ゴ Pro W3"/>
                <a:cs typeface="ヒラギノ角ゴ Pro W3"/>
              </a:rPr>
              <a:t> Commission</a:t>
            </a:r>
            <a:endParaRPr lang="en-US" dirty="0">
              <a:solidFill>
                <a:schemeClr val="bg1"/>
              </a:solidFill>
              <a:latin typeface="Arial" pitchFamily="34" charset="0"/>
              <a:ea typeface="ヒラギノ角ゴ Pro W3"/>
              <a:cs typeface="ヒラギノ角ゴ Pro W3"/>
            </a:endParaRPr>
          </a:p>
        </p:txBody>
      </p:sp>
      <p:sp>
        <p:nvSpPr>
          <p:cNvPr id="13" name="Rectangle 12"/>
          <p:cNvSpPr>
            <a:spLocks noChangeArrowheads="1"/>
          </p:cNvSpPr>
          <p:nvPr/>
        </p:nvSpPr>
        <p:spPr bwMode="auto">
          <a:xfrm>
            <a:off x="684213" y="4581525"/>
            <a:ext cx="3095625"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p>
            <a:pPr marL="361950" indent="-361950" eaLnBrk="0" hangingPunct="0">
              <a:buFont typeface="Arial" pitchFamily="34" charset="0"/>
              <a:buChar char="•"/>
              <a:defRPr/>
            </a:pPr>
            <a:r>
              <a:rPr lang="nb-NO" dirty="0">
                <a:solidFill>
                  <a:schemeClr val="bg1"/>
                </a:solidFill>
                <a:latin typeface="Arial" pitchFamily="34" charset="0"/>
                <a:ea typeface="ヒラギノ角ゴ Pro W3"/>
                <a:cs typeface="ヒラギノ角ゴ Pro W3"/>
              </a:rPr>
              <a:t>The </a:t>
            </a:r>
            <a:r>
              <a:rPr lang="nb-NO" dirty="0" err="1">
                <a:solidFill>
                  <a:schemeClr val="bg1"/>
                </a:solidFill>
                <a:latin typeface="Arial" pitchFamily="34" charset="0"/>
                <a:ea typeface="ヒラギノ角ゴ Pro W3"/>
                <a:cs typeface="ヒラギノ角ゴ Pro W3"/>
              </a:rPr>
              <a:t>competence</a:t>
            </a:r>
            <a:r>
              <a:rPr lang="nb-NO" dirty="0">
                <a:solidFill>
                  <a:schemeClr val="bg1"/>
                </a:solidFill>
                <a:latin typeface="Arial" pitchFamily="34" charset="0"/>
                <a:ea typeface="ヒラギノ角ゴ Pro W3"/>
                <a:cs typeface="ヒラギノ角ゴ Pro W3"/>
              </a:rPr>
              <a:t> </a:t>
            </a:r>
            <a:r>
              <a:rPr lang="nb-NO" dirty="0" err="1">
                <a:solidFill>
                  <a:schemeClr val="bg1"/>
                </a:solidFill>
                <a:latin typeface="Arial" pitchFamily="34" charset="0"/>
                <a:ea typeface="ヒラギノ角ゴ Pro W3"/>
                <a:cs typeface="ヒラギノ角ゴ Pro W3"/>
              </a:rPr>
              <a:t>of</a:t>
            </a:r>
            <a:r>
              <a:rPr lang="nb-NO" dirty="0">
                <a:solidFill>
                  <a:schemeClr val="bg1"/>
                </a:solidFill>
                <a:latin typeface="Arial" pitchFamily="34" charset="0"/>
                <a:ea typeface="ヒラギノ角ゴ Pro W3"/>
                <a:cs typeface="ヒラギノ角ゴ Pro W3"/>
              </a:rPr>
              <a:t> </a:t>
            </a:r>
            <a:r>
              <a:rPr lang="nb-NO" dirty="0" err="1">
                <a:solidFill>
                  <a:schemeClr val="bg1"/>
                </a:solidFill>
                <a:latin typeface="Arial" pitchFamily="34" charset="0"/>
                <a:ea typeface="ヒラギノ角ゴ Pro W3"/>
                <a:cs typeface="ヒラギノ角ゴ Pro W3"/>
              </a:rPr>
              <a:t>the</a:t>
            </a:r>
            <a:r>
              <a:rPr lang="nb-NO" dirty="0">
                <a:solidFill>
                  <a:schemeClr val="bg1"/>
                </a:solidFill>
                <a:latin typeface="Arial" pitchFamily="34" charset="0"/>
                <a:ea typeface="ヒラギノ角ゴ Pro W3"/>
                <a:cs typeface="ヒラギノ角ゴ Pro W3"/>
              </a:rPr>
              <a:t> Court </a:t>
            </a:r>
            <a:r>
              <a:rPr lang="nb-NO" dirty="0" err="1">
                <a:solidFill>
                  <a:schemeClr val="bg1"/>
                </a:solidFill>
                <a:latin typeface="Arial" pitchFamily="34" charset="0"/>
                <a:ea typeface="ヒラギノ角ゴ Pro W3"/>
                <a:cs typeface="ヒラギノ角ゴ Pro W3"/>
              </a:rPr>
              <a:t>became</a:t>
            </a:r>
            <a:r>
              <a:rPr lang="nb-NO" dirty="0">
                <a:solidFill>
                  <a:schemeClr val="bg1"/>
                </a:solidFill>
                <a:latin typeface="Arial" pitchFamily="34" charset="0"/>
                <a:ea typeface="ヒラギノ角ゴ Pro W3"/>
                <a:cs typeface="ヒラギノ角ゴ Pro W3"/>
              </a:rPr>
              <a:t> </a:t>
            </a:r>
            <a:r>
              <a:rPr lang="nb-NO" dirty="0" err="1">
                <a:solidFill>
                  <a:schemeClr val="bg1"/>
                </a:solidFill>
                <a:latin typeface="Arial" pitchFamily="34" charset="0"/>
                <a:ea typeface="ヒラギノ角ゴ Pro W3"/>
                <a:cs typeface="ヒラギノ角ゴ Pro W3"/>
              </a:rPr>
              <a:t>compulsory</a:t>
            </a:r>
            <a:endParaRPr lang="en-US" dirty="0">
              <a:solidFill>
                <a:schemeClr val="bg1"/>
              </a:solidFill>
              <a:latin typeface="Arial" pitchFamily="34" charset="0"/>
              <a:ea typeface="ヒラギノ角ゴ Pro W3"/>
              <a:cs typeface="ヒラギノ角ゴ Pro W3"/>
            </a:endParaRPr>
          </a:p>
        </p:txBody>
      </p:sp>
      <p:sp>
        <p:nvSpPr>
          <p:cNvPr id="14" name="Rectangle 13"/>
          <p:cNvSpPr>
            <a:spLocks noChangeArrowheads="1"/>
          </p:cNvSpPr>
          <p:nvPr/>
        </p:nvSpPr>
        <p:spPr bwMode="auto">
          <a:xfrm>
            <a:off x="5678488" y="2852738"/>
            <a:ext cx="3097212"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marL="361950" indent="-361950"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spcBef>
                <a:spcPct val="0"/>
              </a:spcBef>
            </a:pPr>
            <a:r>
              <a:rPr lang="nb-NO" altLang="nb-NO" sz="2000" dirty="0">
                <a:solidFill>
                  <a:schemeClr val="bg1"/>
                </a:solidFill>
                <a:latin typeface="Arial" charset="0"/>
              </a:rPr>
              <a:t>New, </a:t>
            </a:r>
            <a:r>
              <a:rPr lang="nb-NO" altLang="nb-NO" sz="2000" dirty="0" err="1">
                <a:solidFill>
                  <a:schemeClr val="bg1"/>
                </a:solidFill>
                <a:latin typeface="Arial" charset="0"/>
              </a:rPr>
              <a:t>reduced</a:t>
            </a:r>
            <a:r>
              <a:rPr lang="nb-NO" altLang="nb-NO" sz="2000" dirty="0">
                <a:solidFill>
                  <a:schemeClr val="bg1"/>
                </a:solidFill>
                <a:latin typeface="Arial" charset="0"/>
              </a:rPr>
              <a:t> </a:t>
            </a:r>
            <a:r>
              <a:rPr lang="nb-NO" altLang="nb-NO" sz="2000" dirty="0" err="1">
                <a:solidFill>
                  <a:schemeClr val="bg1"/>
                </a:solidFill>
                <a:latin typeface="Arial" charset="0"/>
              </a:rPr>
              <a:t>role</a:t>
            </a:r>
            <a:r>
              <a:rPr lang="nb-NO" altLang="nb-NO" sz="2000" dirty="0">
                <a:solidFill>
                  <a:schemeClr val="bg1"/>
                </a:solidFill>
                <a:latin typeface="Arial" charset="0"/>
              </a:rPr>
              <a:t>: </a:t>
            </a:r>
            <a:br>
              <a:rPr lang="nb-NO" altLang="nb-NO" sz="2000" dirty="0">
                <a:solidFill>
                  <a:schemeClr val="bg1"/>
                </a:solidFill>
                <a:latin typeface="Arial" charset="0"/>
              </a:rPr>
            </a:br>
            <a:r>
              <a:rPr lang="nb-NO" altLang="nb-NO" sz="2000" dirty="0">
                <a:solidFill>
                  <a:schemeClr val="bg1"/>
                </a:solidFill>
                <a:latin typeface="Arial" charset="0"/>
              </a:rPr>
              <a:t>To  supervise </a:t>
            </a:r>
            <a:r>
              <a:rPr lang="nb-NO" altLang="nb-NO" sz="2000" dirty="0" err="1">
                <a:solidFill>
                  <a:schemeClr val="bg1"/>
                </a:solidFill>
                <a:latin typeface="Arial" charset="0"/>
              </a:rPr>
              <a:t>compliance</a:t>
            </a:r>
            <a:r>
              <a:rPr lang="nb-NO" altLang="nb-NO" sz="2000" dirty="0">
                <a:solidFill>
                  <a:schemeClr val="bg1"/>
                </a:solidFill>
                <a:latin typeface="Arial" charset="0"/>
              </a:rPr>
              <a:t> </a:t>
            </a:r>
            <a:r>
              <a:rPr lang="nb-NO" altLang="nb-NO" sz="2000" dirty="0" err="1">
                <a:solidFill>
                  <a:schemeClr val="bg1"/>
                </a:solidFill>
                <a:latin typeface="Arial" charset="0"/>
              </a:rPr>
              <a:t>with</a:t>
            </a:r>
            <a:r>
              <a:rPr lang="nb-NO" altLang="nb-NO" sz="2000" dirty="0">
                <a:solidFill>
                  <a:schemeClr val="bg1"/>
                </a:solidFill>
                <a:latin typeface="Arial" charset="0"/>
              </a:rPr>
              <a:t> </a:t>
            </a:r>
            <a:r>
              <a:rPr lang="nb-NO" altLang="nb-NO" sz="2000" dirty="0" err="1">
                <a:solidFill>
                  <a:schemeClr val="bg1"/>
                </a:solidFill>
                <a:latin typeface="Arial" charset="0"/>
              </a:rPr>
              <a:t>decisions</a:t>
            </a:r>
            <a:r>
              <a:rPr lang="nb-NO" altLang="nb-NO" sz="2000" dirty="0">
                <a:solidFill>
                  <a:schemeClr val="bg1"/>
                </a:solidFill>
                <a:latin typeface="Arial" charset="0"/>
              </a:rPr>
              <a:t> by </a:t>
            </a:r>
            <a:r>
              <a:rPr lang="nb-NO" altLang="nb-NO" sz="2000" dirty="0" err="1">
                <a:solidFill>
                  <a:schemeClr val="bg1"/>
                </a:solidFill>
                <a:latin typeface="Arial" charset="0"/>
              </a:rPr>
              <a:t>the</a:t>
            </a:r>
            <a:r>
              <a:rPr lang="nb-NO" altLang="nb-NO" sz="2000" dirty="0">
                <a:solidFill>
                  <a:schemeClr val="bg1"/>
                </a:solidFill>
                <a:latin typeface="Arial" charset="0"/>
              </a:rPr>
              <a:t> Court</a:t>
            </a:r>
            <a:endParaRPr lang="en-US" altLang="nb-NO" sz="2000" dirty="0">
              <a:solidFill>
                <a:schemeClr val="bg1"/>
              </a:solidFill>
              <a:latin typeface="Arial" charset="0"/>
            </a:endParaRPr>
          </a:p>
        </p:txBody>
      </p:sp>
    </p:spTree>
    <p:extLst>
      <p:ext uri="{BB962C8B-B14F-4D97-AF65-F5344CB8AC3E}">
        <p14:creationId xmlns:p14="http://schemas.microsoft.com/office/powerpoint/2010/main" val="1054285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Scale>
                                      <p:cBhvr>
                                        <p:cTn id="7"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0"/>
                                        </p:tgtEl>
                                        <p:attrNameLst>
                                          <p:attrName>ppt_x</p:attrName>
                                          <p:attrName>ppt_y</p:attrName>
                                        </p:attrNameLst>
                                      </p:cBhvr>
                                    </p:animMotion>
                                    <p:animEffect transition="in" filter="fade">
                                      <p:cBhvr>
                                        <p:cTn id="9" dur="1000"/>
                                        <p:tgtEl>
                                          <p:spTgt spid="10"/>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3" presetClass="exit" presetSubtype="32" fill="hold" grpId="0" nodeType="clickEffect">
                                  <p:stCondLst>
                                    <p:cond delay="0"/>
                                  </p:stCondLst>
                                  <p:childTnLst>
                                    <p:anim calcmode="lin" valueType="num">
                                      <p:cBhvr>
                                        <p:cTn id="13" dur="500"/>
                                        <p:tgtEl>
                                          <p:spTgt spid="9"/>
                                        </p:tgtEl>
                                        <p:attrNameLst>
                                          <p:attrName>ppt_w</p:attrName>
                                        </p:attrNameLst>
                                      </p:cBhvr>
                                      <p:tavLst>
                                        <p:tav tm="0">
                                          <p:val>
                                            <p:strVal val="ppt_w"/>
                                          </p:val>
                                        </p:tav>
                                        <p:tav tm="100000">
                                          <p:val>
                                            <p:fltVal val="0"/>
                                          </p:val>
                                        </p:tav>
                                      </p:tavLst>
                                    </p:anim>
                                    <p:anim calcmode="lin" valueType="num">
                                      <p:cBhvr>
                                        <p:cTn id="14" dur="500"/>
                                        <p:tgtEl>
                                          <p:spTgt spid="9"/>
                                        </p:tgtEl>
                                        <p:attrNameLst>
                                          <p:attrName>ppt_h</p:attrName>
                                        </p:attrNameLst>
                                      </p:cBhvr>
                                      <p:tavLst>
                                        <p:tav tm="0">
                                          <p:val>
                                            <p:strVal val="ppt_h"/>
                                          </p:val>
                                        </p:tav>
                                        <p:tav tm="100000">
                                          <p:val>
                                            <p:fltVal val="0"/>
                                          </p:val>
                                        </p:tav>
                                      </p:tavLst>
                                    </p:anim>
                                    <p:set>
                                      <p:cBhvr>
                                        <p:cTn id="15" dur="1" fill="hold">
                                          <p:stCondLst>
                                            <p:cond delay="499"/>
                                          </p:stCondLst>
                                        </p:cTn>
                                        <p:tgtEl>
                                          <p:spTgt spid="9"/>
                                        </p:tgtEl>
                                        <p:attrNameLst>
                                          <p:attrName>style.visibility</p:attrName>
                                        </p:attrNameLst>
                                      </p:cBhvr>
                                      <p:to>
                                        <p:strVal val="hidden"/>
                                      </p:to>
                                    </p:set>
                                  </p:childTnLst>
                                </p:cTn>
                              </p:par>
                              <p:par>
                                <p:cTn id="16" presetID="23" presetClass="exit" presetSubtype="32" fill="hold" nodeType="withEffect">
                                  <p:stCondLst>
                                    <p:cond delay="0"/>
                                  </p:stCondLst>
                                  <p:childTnLst>
                                    <p:anim calcmode="lin" valueType="num">
                                      <p:cBhvr>
                                        <p:cTn id="17" dur="500"/>
                                        <p:tgtEl>
                                          <p:spTgt spid="5"/>
                                        </p:tgtEl>
                                        <p:attrNameLst>
                                          <p:attrName>ppt_w</p:attrName>
                                        </p:attrNameLst>
                                      </p:cBhvr>
                                      <p:tavLst>
                                        <p:tav tm="0">
                                          <p:val>
                                            <p:strVal val="ppt_w"/>
                                          </p:val>
                                        </p:tav>
                                        <p:tav tm="100000">
                                          <p:val>
                                            <p:fltVal val="0"/>
                                          </p:val>
                                        </p:tav>
                                      </p:tavLst>
                                    </p:anim>
                                    <p:anim calcmode="lin" valueType="num">
                                      <p:cBhvr>
                                        <p:cTn id="18" dur="500"/>
                                        <p:tgtEl>
                                          <p:spTgt spid="5"/>
                                        </p:tgtEl>
                                        <p:attrNameLst>
                                          <p:attrName>ppt_h</p:attrName>
                                        </p:attrNameLst>
                                      </p:cBhvr>
                                      <p:tavLst>
                                        <p:tav tm="0">
                                          <p:val>
                                            <p:strVal val="ppt_h"/>
                                          </p:val>
                                        </p:tav>
                                        <p:tav tm="100000">
                                          <p:val>
                                            <p:fltVal val="0"/>
                                          </p:val>
                                        </p:tav>
                                      </p:tavLst>
                                    </p:anim>
                                    <p:set>
                                      <p:cBhvr>
                                        <p:cTn id="19" dur="1" fill="hold">
                                          <p:stCondLst>
                                            <p:cond delay="499"/>
                                          </p:stCondLst>
                                        </p:cTn>
                                        <p:tgtEl>
                                          <p:spTgt spid="5"/>
                                        </p:tgtEl>
                                        <p:attrNameLst>
                                          <p:attrName>style.visibility</p:attrName>
                                        </p:attrNameLst>
                                      </p:cBhvr>
                                      <p:to>
                                        <p:strVal val="hidden"/>
                                      </p:to>
                                    </p:set>
                                  </p:childTnLst>
                                </p:cTn>
                              </p:par>
                              <p:par>
                                <p:cTn id="20" presetID="23" presetClass="exit" presetSubtype="32" fill="hold" nodeType="withEffect">
                                  <p:stCondLst>
                                    <p:cond delay="0"/>
                                  </p:stCondLst>
                                  <p:childTnLst>
                                    <p:anim calcmode="lin" valueType="num">
                                      <p:cBhvr>
                                        <p:cTn id="21" dur="500"/>
                                        <p:tgtEl>
                                          <p:spTgt spid="4"/>
                                        </p:tgtEl>
                                        <p:attrNameLst>
                                          <p:attrName>ppt_w</p:attrName>
                                        </p:attrNameLst>
                                      </p:cBhvr>
                                      <p:tavLst>
                                        <p:tav tm="0">
                                          <p:val>
                                            <p:strVal val="ppt_w"/>
                                          </p:val>
                                        </p:tav>
                                        <p:tav tm="100000">
                                          <p:val>
                                            <p:fltVal val="0"/>
                                          </p:val>
                                        </p:tav>
                                      </p:tavLst>
                                    </p:anim>
                                    <p:anim calcmode="lin" valueType="num">
                                      <p:cBhvr>
                                        <p:cTn id="22" dur="500"/>
                                        <p:tgtEl>
                                          <p:spTgt spid="4"/>
                                        </p:tgtEl>
                                        <p:attrNameLst>
                                          <p:attrName>ppt_h</p:attrName>
                                        </p:attrNameLst>
                                      </p:cBhvr>
                                      <p:tavLst>
                                        <p:tav tm="0">
                                          <p:val>
                                            <p:strVal val="ppt_h"/>
                                          </p:val>
                                        </p:tav>
                                        <p:tav tm="100000">
                                          <p:val>
                                            <p:fltVal val="0"/>
                                          </p:val>
                                        </p:tav>
                                      </p:tavLst>
                                    </p:anim>
                                    <p:set>
                                      <p:cBhvr>
                                        <p:cTn id="23" dur="1" fill="hold">
                                          <p:stCondLst>
                                            <p:cond delay="499"/>
                                          </p:stCondLst>
                                        </p:cTn>
                                        <p:tgtEl>
                                          <p:spTgt spid="4"/>
                                        </p:tgtEl>
                                        <p:attrNameLst>
                                          <p:attrName>style.visibility</p:attrName>
                                        </p:attrNameLst>
                                      </p:cBhvr>
                                      <p:to>
                                        <p:strVal val="hidden"/>
                                      </p:to>
                                    </p:set>
                                  </p:childTnLst>
                                </p:cTn>
                              </p:par>
                              <p:par>
                                <p:cTn id="24" presetID="23" presetClass="exit" presetSubtype="32" fill="hold" nodeType="withEffect">
                                  <p:stCondLst>
                                    <p:cond delay="0"/>
                                  </p:stCondLst>
                                  <p:childTnLst>
                                    <p:anim calcmode="lin" valueType="num">
                                      <p:cBhvr>
                                        <p:cTn id="25" dur="500"/>
                                        <p:tgtEl>
                                          <p:spTgt spid="3"/>
                                        </p:tgtEl>
                                        <p:attrNameLst>
                                          <p:attrName>ppt_w</p:attrName>
                                        </p:attrNameLst>
                                      </p:cBhvr>
                                      <p:tavLst>
                                        <p:tav tm="0">
                                          <p:val>
                                            <p:strVal val="ppt_w"/>
                                          </p:val>
                                        </p:tav>
                                        <p:tav tm="100000">
                                          <p:val>
                                            <p:fltVal val="0"/>
                                          </p:val>
                                        </p:tav>
                                      </p:tavLst>
                                    </p:anim>
                                    <p:anim calcmode="lin" valueType="num">
                                      <p:cBhvr>
                                        <p:cTn id="26" dur="500"/>
                                        <p:tgtEl>
                                          <p:spTgt spid="3"/>
                                        </p:tgtEl>
                                        <p:attrNameLst>
                                          <p:attrName>ppt_h</p:attrName>
                                        </p:attrNameLst>
                                      </p:cBhvr>
                                      <p:tavLst>
                                        <p:tav tm="0">
                                          <p:val>
                                            <p:strVal val="ppt_h"/>
                                          </p:val>
                                        </p:tav>
                                        <p:tav tm="100000">
                                          <p:val>
                                            <p:fltVal val="0"/>
                                          </p:val>
                                        </p:tav>
                                      </p:tavLst>
                                    </p:anim>
                                    <p:set>
                                      <p:cBhvr>
                                        <p:cTn id="27" dur="1" fill="hold">
                                          <p:stCondLst>
                                            <p:cond delay="499"/>
                                          </p:stCondLst>
                                        </p:cTn>
                                        <p:tgtEl>
                                          <p:spTgt spid="3"/>
                                        </p:tgtEl>
                                        <p:attrNameLst>
                                          <p:attrName>style.visibility</p:attrName>
                                        </p:attrNameLst>
                                      </p:cBhvr>
                                      <p:to>
                                        <p:strVal val="hidden"/>
                                      </p:to>
                                    </p:set>
                                  </p:childTnLst>
                                </p:cTn>
                              </p:par>
                              <p:par>
                                <p:cTn id="28" presetID="23" presetClass="exit" presetSubtype="32" fill="hold" grpId="0" nodeType="withEffect">
                                  <p:stCondLst>
                                    <p:cond delay="0"/>
                                  </p:stCondLst>
                                  <p:childTnLst>
                                    <p:anim calcmode="lin" valueType="num">
                                      <p:cBhvr>
                                        <p:cTn id="29" dur="500"/>
                                        <p:tgtEl>
                                          <p:spTgt spid="6"/>
                                        </p:tgtEl>
                                        <p:attrNameLst>
                                          <p:attrName>ppt_w</p:attrName>
                                        </p:attrNameLst>
                                      </p:cBhvr>
                                      <p:tavLst>
                                        <p:tav tm="0">
                                          <p:val>
                                            <p:strVal val="ppt_w"/>
                                          </p:val>
                                        </p:tav>
                                        <p:tav tm="100000">
                                          <p:val>
                                            <p:fltVal val="0"/>
                                          </p:val>
                                        </p:tav>
                                      </p:tavLst>
                                    </p:anim>
                                    <p:anim calcmode="lin" valueType="num">
                                      <p:cBhvr>
                                        <p:cTn id="30" dur="500"/>
                                        <p:tgtEl>
                                          <p:spTgt spid="6"/>
                                        </p:tgtEl>
                                        <p:attrNameLst>
                                          <p:attrName>ppt_h</p:attrName>
                                        </p:attrNameLst>
                                      </p:cBhvr>
                                      <p:tavLst>
                                        <p:tav tm="0">
                                          <p:val>
                                            <p:strVal val="ppt_h"/>
                                          </p:val>
                                        </p:tav>
                                        <p:tav tm="100000">
                                          <p:val>
                                            <p:fltVal val="0"/>
                                          </p:val>
                                        </p:tav>
                                      </p:tavLst>
                                    </p:anim>
                                    <p:set>
                                      <p:cBhvr>
                                        <p:cTn id="31" dur="1" fill="hold">
                                          <p:stCondLst>
                                            <p:cond delay="499"/>
                                          </p:stCondLst>
                                        </p:cTn>
                                        <p:tgtEl>
                                          <p:spTgt spid="6"/>
                                        </p:tgtEl>
                                        <p:attrNameLst>
                                          <p:attrName>style.visibility</p:attrName>
                                        </p:attrNameLst>
                                      </p:cBhvr>
                                      <p:to>
                                        <p:strVal val="hidden"/>
                                      </p:to>
                                    </p:set>
                                  </p:childTnLst>
                                </p:cTn>
                              </p:par>
                              <p:par>
                                <p:cTn id="32" presetID="23" presetClass="exit" presetSubtype="32" fill="hold" nodeType="withEffect">
                                  <p:stCondLst>
                                    <p:cond delay="0"/>
                                  </p:stCondLst>
                                  <p:childTnLst>
                                    <p:anim calcmode="lin" valueType="num">
                                      <p:cBhvr>
                                        <p:cTn id="33" dur="500"/>
                                        <p:tgtEl>
                                          <p:spTgt spid="10"/>
                                        </p:tgtEl>
                                        <p:attrNameLst>
                                          <p:attrName>ppt_w</p:attrName>
                                        </p:attrNameLst>
                                      </p:cBhvr>
                                      <p:tavLst>
                                        <p:tav tm="0">
                                          <p:val>
                                            <p:strVal val="ppt_w"/>
                                          </p:val>
                                        </p:tav>
                                        <p:tav tm="100000">
                                          <p:val>
                                            <p:fltVal val="0"/>
                                          </p:val>
                                        </p:tav>
                                      </p:tavLst>
                                    </p:anim>
                                    <p:anim calcmode="lin" valueType="num">
                                      <p:cBhvr>
                                        <p:cTn id="34" dur="500"/>
                                        <p:tgtEl>
                                          <p:spTgt spid="10"/>
                                        </p:tgtEl>
                                        <p:attrNameLst>
                                          <p:attrName>ppt_h</p:attrName>
                                        </p:attrNameLst>
                                      </p:cBhvr>
                                      <p:tavLst>
                                        <p:tav tm="0">
                                          <p:val>
                                            <p:strVal val="ppt_h"/>
                                          </p:val>
                                        </p:tav>
                                        <p:tav tm="100000">
                                          <p:val>
                                            <p:fltVal val="0"/>
                                          </p:val>
                                        </p:tav>
                                      </p:tavLst>
                                    </p:anim>
                                    <p:set>
                                      <p:cBhvr>
                                        <p:cTn id="35" dur="1" fill="hold">
                                          <p:stCondLst>
                                            <p:cond delay="499"/>
                                          </p:stCondLst>
                                        </p:cTn>
                                        <p:tgtEl>
                                          <p:spTgt spid="10"/>
                                        </p:tgtEl>
                                        <p:attrNameLst>
                                          <p:attrName>style.visibility</p:attrName>
                                        </p:attrNameLst>
                                      </p:cBhvr>
                                      <p:to>
                                        <p:strVal val="hidden"/>
                                      </p:to>
                                    </p:set>
                                  </p:childTnLst>
                                </p:cTn>
                              </p:par>
                              <p:par>
                                <p:cTn id="36" presetID="64" presetClass="path" presetSubtype="0" accel="50000" decel="50000" fill="hold" grpId="0" nodeType="withEffect">
                                  <p:stCondLst>
                                    <p:cond delay="0"/>
                                  </p:stCondLst>
                                  <p:childTnLst>
                                    <p:animMotion origin="layout" path="M 0 -1.12549E-6 L -0.27569 -0.22024 " pathEditMode="relative" rAng="0" ptsTypes="AA">
                                      <p:cBhvr>
                                        <p:cTn id="37" dur="2000" fill="hold"/>
                                        <p:tgtEl>
                                          <p:spTgt spid="7"/>
                                        </p:tgtEl>
                                        <p:attrNameLst>
                                          <p:attrName>ppt_x</p:attrName>
                                          <p:attrName>ppt_y</p:attrName>
                                        </p:attrNameLst>
                                      </p:cBhvr>
                                      <p:rCtr x="-13785" y="-11024"/>
                                    </p:animMotion>
                                  </p:childTnLst>
                                </p:cTn>
                              </p:par>
                              <p:par>
                                <p:cTn id="38" presetID="64" presetClass="path" presetSubtype="0" accel="50000" decel="50000" fill="hold" grpId="0" nodeType="withEffect">
                                  <p:stCondLst>
                                    <p:cond delay="0"/>
                                  </p:stCondLst>
                                  <p:childTnLst>
                                    <p:animMotion origin="layout" path="M 5E-6 -1.12549E-6 L -0.03541 -0.22024 " pathEditMode="relative" rAng="0" ptsTypes="AA">
                                      <p:cBhvr>
                                        <p:cTn id="39" dur="2000" fill="hold"/>
                                        <p:tgtEl>
                                          <p:spTgt spid="8"/>
                                        </p:tgtEl>
                                        <p:attrNameLst>
                                          <p:attrName>ppt_x</p:attrName>
                                          <p:attrName>ppt_y</p:attrName>
                                        </p:attrNameLst>
                                      </p:cBhvr>
                                      <p:rCtr x="-1771" y="-11024"/>
                                    </p:animMotion>
                                  </p:childTnLst>
                                </p:cTn>
                              </p:par>
                            </p:childTnLst>
                          </p:cTn>
                        </p:par>
                      </p:childTnLst>
                    </p:cTn>
                  </p:par>
                  <p:par>
                    <p:cTn id="40" fill="hold" nodeType="clickPar">
                      <p:stCondLst>
                        <p:cond delay="indefinite"/>
                      </p:stCondLst>
                      <p:childTnLst>
                        <p:par>
                          <p:cTn id="41" fill="hold" nodeType="withGroup">
                            <p:stCondLst>
                              <p:cond delay="0"/>
                            </p:stCondLst>
                            <p:childTnLst>
                              <p:par>
                                <p:cTn id="42" presetID="2" presetClass="entr" presetSubtype="8" fill="hold" grpId="0" nodeType="click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additive="base">
                                        <p:cTn id="44" dur="500" fill="hold"/>
                                        <p:tgtEl>
                                          <p:spTgt spid="11"/>
                                        </p:tgtEl>
                                        <p:attrNameLst>
                                          <p:attrName>ppt_x</p:attrName>
                                        </p:attrNameLst>
                                      </p:cBhvr>
                                      <p:tavLst>
                                        <p:tav tm="0">
                                          <p:val>
                                            <p:strVal val="0-#ppt_w/2"/>
                                          </p:val>
                                        </p:tav>
                                        <p:tav tm="100000">
                                          <p:val>
                                            <p:strVal val="#ppt_x"/>
                                          </p:val>
                                        </p:tav>
                                      </p:tavLst>
                                    </p:anim>
                                    <p:anim calcmode="lin" valueType="num">
                                      <p:cBhvr additive="base">
                                        <p:cTn id="45"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46" fill="hold" nodeType="clickPar">
                      <p:stCondLst>
                        <p:cond delay="indefinite"/>
                      </p:stCondLst>
                      <p:childTnLst>
                        <p:par>
                          <p:cTn id="47" fill="hold" nodeType="withGroup">
                            <p:stCondLst>
                              <p:cond delay="0"/>
                            </p:stCondLst>
                            <p:childTnLst>
                              <p:par>
                                <p:cTn id="48" presetID="2" presetClass="entr" presetSubtype="8" fill="hold" grpId="0" nodeType="click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additive="base">
                                        <p:cTn id="50" dur="500" fill="hold"/>
                                        <p:tgtEl>
                                          <p:spTgt spid="12"/>
                                        </p:tgtEl>
                                        <p:attrNameLst>
                                          <p:attrName>ppt_x</p:attrName>
                                        </p:attrNameLst>
                                      </p:cBhvr>
                                      <p:tavLst>
                                        <p:tav tm="0">
                                          <p:val>
                                            <p:strVal val="0-#ppt_w/2"/>
                                          </p:val>
                                        </p:tav>
                                        <p:tav tm="100000">
                                          <p:val>
                                            <p:strVal val="#ppt_x"/>
                                          </p:val>
                                        </p:tav>
                                      </p:tavLst>
                                    </p:anim>
                                    <p:anim calcmode="lin" valueType="num">
                                      <p:cBhvr additive="base">
                                        <p:cTn id="51"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2" presetClass="entr" presetSubtype="8" fill="hold" grpId="0" nodeType="click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additive="base">
                                        <p:cTn id="56" dur="500" fill="hold"/>
                                        <p:tgtEl>
                                          <p:spTgt spid="13"/>
                                        </p:tgtEl>
                                        <p:attrNameLst>
                                          <p:attrName>ppt_x</p:attrName>
                                        </p:attrNameLst>
                                      </p:cBhvr>
                                      <p:tavLst>
                                        <p:tav tm="0">
                                          <p:val>
                                            <p:strVal val="0-#ppt_w/2"/>
                                          </p:val>
                                        </p:tav>
                                        <p:tav tm="100000">
                                          <p:val>
                                            <p:strVal val="#ppt_x"/>
                                          </p:val>
                                        </p:tav>
                                      </p:tavLst>
                                    </p:anim>
                                    <p:anim calcmode="lin" valueType="num">
                                      <p:cBhvr additive="base">
                                        <p:cTn id="57"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58" fill="hold" nodeType="clickPar">
                      <p:stCondLst>
                        <p:cond delay="indefinite"/>
                      </p:stCondLst>
                      <p:childTnLst>
                        <p:par>
                          <p:cTn id="59" fill="hold" nodeType="withGroup">
                            <p:stCondLst>
                              <p:cond delay="0"/>
                            </p:stCondLst>
                            <p:childTnLst>
                              <p:par>
                                <p:cTn id="60" presetID="2" presetClass="entr" presetSubtype="2" fill="hold" grpId="0" nodeType="click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additive="base">
                                        <p:cTn id="62" dur="500" fill="hold"/>
                                        <p:tgtEl>
                                          <p:spTgt spid="14"/>
                                        </p:tgtEl>
                                        <p:attrNameLst>
                                          <p:attrName>ppt_x</p:attrName>
                                        </p:attrNameLst>
                                      </p:cBhvr>
                                      <p:tavLst>
                                        <p:tav tm="0">
                                          <p:val>
                                            <p:strVal val="1+#ppt_w/2"/>
                                          </p:val>
                                        </p:tav>
                                        <p:tav tm="100000">
                                          <p:val>
                                            <p:strVal val="#ppt_x"/>
                                          </p:val>
                                        </p:tav>
                                      </p:tavLst>
                                    </p:anim>
                                    <p:anim calcmode="lin" valueType="num">
                                      <p:cBhvr additive="base">
                                        <p:cTn id="63"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p:bldP spid="11" grpId="0"/>
      <p:bldP spid="12" grpId="0"/>
      <p:bldP spid="13"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p:cNvSpPr/>
          <p:nvPr/>
        </p:nvSpPr>
        <p:spPr bwMode="auto">
          <a:xfrm>
            <a:off x="614363" y="2095500"/>
            <a:ext cx="7989887" cy="3709988"/>
          </a:xfrm>
          <a:prstGeom prst="rect">
            <a:avLst/>
          </a:prstGeom>
          <a:noFill/>
          <a:ln w="9525" cap="flat" cmpd="sng" algn="ctr">
            <a:solidFill>
              <a:srgbClr val="FF0000"/>
            </a:solidFill>
            <a:prstDash val="solid"/>
            <a:round/>
            <a:headEnd type="none" w="med" len="med"/>
            <a:tailEnd type="none" w="med" len="med"/>
          </a:ln>
          <a:effectLst/>
        </p:spPr>
        <p:txBody>
          <a:bodyPr/>
          <a:lstStyle/>
          <a:p>
            <a:pPr>
              <a:defRPr/>
            </a:pPr>
            <a:r>
              <a:rPr lang="nb-NO" sz="2400" dirty="0" err="1">
                <a:solidFill>
                  <a:schemeClr val="bg1"/>
                </a:solidFill>
                <a:latin typeface="Arial" pitchFamily="34" charset="0"/>
                <a:ea typeface="ヒラギノ角ゴ Pro W3"/>
                <a:cs typeface="ヒラギノ角ゴ Pro W3"/>
              </a:rPr>
              <a:t>Attempt</a:t>
            </a:r>
            <a:r>
              <a:rPr lang="nb-NO" sz="2400" dirty="0">
                <a:solidFill>
                  <a:schemeClr val="bg1"/>
                </a:solidFill>
                <a:latin typeface="Arial" pitchFamily="34" charset="0"/>
                <a:ea typeface="ヒラギノ角ゴ Pro W3"/>
                <a:cs typeface="ヒラギノ角ゴ Pro W3"/>
              </a:rPr>
              <a:t> at </a:t>
            </a:r>
            <a:r>
              <a:rPr lang="nb-NO" sz="2400" dirty="0" err="1">
                <a:solidFill>
                  <a:schemeClr val="bg1"/>
                </a:solidFill>
                <a:latin typeface="Arial" pitchFamily="34" charset="0"/>
                <a:ea typeface="ヒラギノ角ゴ Pro W3"/>
                <a:cs typeface="ヒラギノ角ゴ Pro W3"/>
              </a:rPr>
              <a:t>improvement</a:t>
            </a:r>
            <a:r>
              <a:rPr lang="nb-NO" sz="2400" dirty="0">
                <a:solidFill>
                  <a:schemeClr val="bg1"/>
                </a:solidFill>
                <a:latin typeface="Arial" pitchFamily="34" charset="0"/>
                <a:ea typeface="ヒラギノ角ゴ Pro W3"/>
                <a:cs typeface="ヒラギノ角ゴ Pro W3"/>
              </a:rPr>
              <a:t>: </a:t>
            </a:r>
            <a:r>
              <a:rPr lang="en-US" sz="2400" dirty="0">
                <a:solidFill>
                  <a:schemeClr val="bg1"/>
                </a:solidFill>
                <a:latin typeface="Arial" pitchFamily="34" charset="0"/>
                <a:ea typeface="ヒラギノ角ゴ Pro W3"/>
                <a:cs typeface="ヒラギノ角ゴ Pro W3"/>
              </a:rPr>
              <a:t>Protocol No. 14, entry into force 1 June 2010. Aims to guarantee the long-term efficiency of the Court by </a:t>
            </a:r>
            <a:r>
              <a:rPr lang="en-US" sz="2400" dirty="0" err="1">
                <a:solidFill>
                  <a:schemeClr val="bg1"/>
                </a:solidFill>
                <a:latin typeface="Arial" pitchFamily="34" charset="0"/>
                <a:ea typeface="ヒラギノ角ゴ Pro W3"/>
                <a:cs typeface="ヒラギノ角ゴ Pro W3"/>
              </a:rPr>
              <a:t>optimising</a:t>
            </a:r>
            <a:r>
              <a:rPr lang="en-US" sz="2400" dirty="0">
                <a:solidFill>
                  <a:schemeClr val="bg1"/>
                </a:solidFill>
                <a:latin typeface="Arial" pitchFamily="34" charset="0"/>
                <a:ea typeface="ヒラギノ角ゴ Pro W3"/>
                <a:cs typeface="ヒラギノ角ゴ Pro W3"/>
              </a:rPr>
              <a:t> the filtering and processing of applications</a:t>
            </a:r>
          </a:p>
          <a:p>
            <a:pPr marL="342900" indent="-342900">
              <a:buFont typeface="Arial" pitchFamily="34" charset="0"/>
              <a:buChar char="•"/>
              <a:defRPr/>
            </a:pPr>
            <a:r>
              <a:rPr lang="en-US" sz="2400" dirty="0">
                <a:solidFill>
                  <a:schemeClr val="bg1"/>
                </a:solidFill>
                <a:latin typeface="Arial" pitchFamily="34" charset="0"/>
                <a:ea typeface="ヒラギノ角ゴ Pro W3"/>
                <a:cs typeface="ヒラギノ角ゴ Pro W3"/>
              </a:rPr>
              <a:t>New judicial formations to deal with the simplest cases</a:t>
            </a:r>
          </a:p>
          <a:p>
            <a:pPr marL="342900" indent="-342900">
              <a:buFont typeface="Arial" pitchFamily="34" charset="0"/>
              <a:buChar char="•"/>
              <a:defRPr/>
            </a:pPr>
            <a:r>
              <a:rPr lang="en-US" sz="2400" dirty="0">
                <a:solidFill>
                  <a:schemeClr val="bg1"/>
                </a:solidFill>
                <a:latin typeface="Arial" pitchFamily="34" charset="0"/>
                <a:ea typeface="ヒラギノ角ゴ Pro W3"/>
                <a:cs typeface="ヒラギノ角ゴ Pro W3"/>
              </a:rPr>
              <a:t>A new admissibility criterion (“significant disadvantage”) </a:t>
            </a:r>
          </a:p>
          <a:p>
            <a:pPr marL="342900" indent="-342900">
              <a:buFont typeface="Arial" pitchFamily="34" charset="0"/>
              <a:buChar char="•"/>
              <a:defRPr/>
            </a:pPr>
            <a:r>
              <a:rPr lang="en-US" sz="2400" dirty="0">
                <a:solidFill>
                  <a:schemeClr val="bg1"/>
                </a:solidFill>
                <a:latin typeface="Arial" pitchFamily="34" charset="0"/>
                <a:ea typeface="ヒラギノ角ゴ Pro W3"/>
                <a:cs typeface="ヒラギノ角ゴ Pro W3"/>
              </a:rPr>
              <a:t>Judges’ terms of office to be extended to nine years without the possibility of re-election. </a:t>
            </a:r>
          </a:p>
        </p:txBody>
      </p:sp>
      <p:sp>
        <p:nvSpPr>
          <p:cNvPr id="2" name="Rectangle 1"/>
          <p:cNvSpPr>
            <a:spLocks noChangeArrowheads="1"/>
          </p:cNvSpPr>
          <p:nvPr/>
        </p:nvSpPr>
        <p:spPr bwMode="auto">
          <a:xfrm>
            <a:off x="3203575" y="765175"/>
            <a:ext cx="2773363"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lgn="ctr">
              <a:spcBef>
                <a:spcPct val="0"/>
              </a:spcBef>
              <a:buFontTx/>
              <a:buNone/>
            </a:pPr>
            <a:r>
              <a:rPr lang="nb-NO" altLang="nb-NO">
                <a:solidFill>
                  <a:schemeClr val="tx1"/>
                </a:solidFill>
                <a:latin typeface="Arial" charset="0"/>
              </a:rPr>
              <a:t>A dramatic increase in cases</a:t>
            </a:r>
            <a:endParaRPr lang="en-US" altLang="nb-NO">
              <a:solidFill>
                <a:schemeClr val="tx1"/>
              </a:solidFill>
              <a:latin typeface="Arial" charset="0"/>
            </a:endParaRPr>
          </a:p>
        </p:txBody>
      </p:sp>
      <p:sp>
        <p:nvSpPr>
          <p:cNvPr id="3" name="Rectangle 2"/>
          <p:cNvSpPr>
            <a:spLocks noChangeArrowheads="1"/>
          </p:cNvSpPr>
          <p:nvPr/>
        </p:nvSpPr>
        <p:spPr bwMode="auto">
          <a:xfrm>
            <a:off x="3311525" y="917575"/>
            <a:ext cx="252095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lgn="ctr">
              <a:spcBef>
                <a:spcPct val="0"/>
              </a:spcBef>
              <a:buFontTx/>
              <a:buNone/>
            </a:pPr>
            <a:r>
              <a:rPr lang="nb-NO" altLang="nb-NO" dirty="0">
                <a:solidFill>
                  <a:schemeClr val="bg1"/>
                </a:solidFill>
                <a:latin typeface="Arial" charset="0"/>
              </a:rPr>
              <a:t>A </a:t>
            </a:r>
            <a:r>
              <a:rPr lang="nb-NO" altLang="nb-NO" dirty="0" err="1">
                <a:solidFill>
                  <a:schemeClr val="bg1"/>
                </a:solidFill>
                <a:latin typeface="Arial" charset="0"/>
              </a:rPr>
              <a:t>victim</a:t>
            </a:r>
            <a:r>
              <a:rPr lang="nb-NO" altLang="nb-NO" dirty="0">
                <a:solidFill>
                  <a:schemeClr val="bg1"/>
                </a:solidFill>
                <a:latin typeface="Arial" charset="0"/>
              </a:rPr>
              <a:t> </a:t>
            </a:r>
            <a:r>
              <a:rPr lang="nb-NO" altLang="nb-NO" dirty="0" err="1">
                <a:solidFill>
                  <a:schemeClr val="bg1"/>
                </a:solidFill>
                <a:latin typeface="Arial" charset="0"/>
              </a:rPr>
              <a:t>of</a:t>
            </a:r>
            <a:r>
              <a:rPr lang="nb-NO" altLang="nb-NO" dirty="0">
                <a:solidFill>
                  <a:schemeClr val="bg1"/>
                </a:solidFill>
                <a:latin typeface="Arial" charset="0"/>
              </a:rPr>
              <a:t> </a:t>
            </a:r>
            <a:r>
              <a:rPr lang="nb-NO" altLang="nb-NO" dirty="0" err="1">
                <a:solidFill>
                  <a:schemeClr val="bg1"/>
                </a:solidFill>
                <a:latin typeface="Arial" charset="0"/>
              </a:rPr>
              <a:t>its</a:t>
            </a:r>
            <a:r>
              <a:rPr lang="nb-NO" altLang="nb-NO" dirty="0">
                <a:solidFill>
                  <a:schemeClr val="bg1"/>
                </a:solidFill>
                <a:latin typeface="Arial" charset="0"/>
              </a:rPr>
              <a:t> </a:t>
            </a:r>
            <a:r>
              <a:rPr lang="nb-NO" altLang="nb-NO" dirty="0" err="1">
                <a:solidFill>
                  <a:schemeClr val="bg1"/>
                </a:solidFill>
                <a:latin typeface="Arial" charset="0"/>
              </a:rPr>
              <a:t>own</a:t>
            </a:r>
            <a:r>
              <a:rPr lang="nb-NO" altLang="nb-NO" dirty="0">
                <a:solidFill>
                  <a:schemeClr val="bg1"/>
                </a:solidFill>
                <a:latin typeface="Arial" charset="0"/>
              </a:rPr>
              <a:t> </a:t>
            </a:r>
            <a:r>
              <a:rPr lang="nb-NO" altLang="nb-NO" dirty="0" err="1">
                <a:solidFill>
                  <a:schemeClr val="bg1"/>
                </a:solidFill>
                <a:latin typeface="Arial" charset="0"/>
              </a:rPr>
              <a:t>success</a:t>
            </a:r>
            <a:r>
              <a:rPr lang="nb-NO" altLang="nb-NO" dirty="0">
                <a:solidFill>
                  <a:schemeClr val="bg1"/>
                </a:solidFill>
                <a:latin typeface="Arial" charset="0"/>
              </a:rPr>
              <a:t>?</a:t>
            </a:r>
            <a:endParaRPr lang="en-US" altLang="nb-NO" dirty="0">
              <a:solidFill>
                <a:schemeClr val="bg1"/>
              </a:solidFill>
              <a:latin typeface="Arial" charset="0"/>
            </a:endParaRPr>
          </a:p>
        </p:txBody>
      </p:sp>
      <p:sp>
        <p:nvSpPr>
          <p:cNvPr id="20484" name="Rounded Rectangle 3"/>
          <p:cNvSpPr>
            <a:spLocks noChangeArrowheads="1"/>
          </p:cNvSpPr>
          <p:nvPr/>
        </p:nvSpPr>
        <p:spPr bwMode="auto">
          <a:xfrm>
            <a:off x="3925888" y="2062163"/>
            <a:ext cx="936625" cy="503237"/>
          </a:xfrm>
          <a:prstGeom prst="roundRect">
            <a:avLst>
              <a:gd name="adj" fmla="val 16667"/>
            </a:avLst>
          </a:prstGeom>
          <a:noFill/>
          <a:ln w="28575">
            <a:solidFill>
              <a:srgbClr val="92D05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lgn="ctr">
              <a:spcBef>
                <a:spcPct val="0"/>
              </a:spcBef>
              <a:buFontTx/>
              <a:buNone/>
            </a:pPr>
            <a:r>
              <a:rPr lang="nb-NO" altLang="nb-NO" sz="2000">
                <a:solidFill>
                  <a:srgbClr val="92D050"/>
                </a:solidFill>
                <a:latin typeface="Arial" charset="0"/>
              </a:rPr>
              <a:t>2010</a:t>
            </a:r>
          </a:p>
        </p:txBody>
      </p:sp>
      <p:sp>
        <p:nvSpPr>
          <p:cNvPr id="5" name="Rounded Rectangle 3"/>
          <p:cNvSpPr>
            <a:spLocks noChangeArrowheads="1"/>
          </p:cNvSpPr>
          <p:nvPr/>
        </p:nvSpPr>
        <p:spPr bwMode="auto">
          <a:xfrm>
            <a:off x="5580063" y="2062163"/>
            <a:ext cx="936625" cy="503237"/>
          </a:xfrm>
          <a:prstGeom prst="roundRect">
            <a:avLst>
              <a:gd name="adj" fmla="val 16667"/>
            </a:avLst>
          </a:prstGeom>
          <a:ln>
            <a:solidFill>
              <a:srgbClr val="C00000"/>
            </a:solidFill>
            <a:headEnd/>
            <a:tailEnd/>
          </a:ln>
        </p:spPr>
        <p:style>
          <a:lnRef idx="2">
            <a:schemeClr val="accent2"/>
          </a:lnRef>
          <a:fillRef idx="1">
            <a:schemeClr val="lt1"/>
          </a:fillRef>
          <a:effectRef idx="0">
            <a:schemeClr val="accent2"/>
          </a:effectRef>
          <a:fontRef idx="minor">
            <a:schemeClr val="dk1"/>
          </a:fontRef>
        </p:style>
        <p:txBody>
          <a:bodyPr anchor="ctr"/>
          <a:lstStyle>
            <a:lvl1pPr eaLnBrk="0" hangingPunct="0">
              <a:spcBef>
                <a:spcPct val="20000"/>
              </a:spcBef>
              <a:buFont typeface="Arial" pitchFamily="34" charset="0"/>
              <a:buChar char="•"/>
              <a:defRPr sz="2400">
                <a:solidFill>
                  <a:srgbClr val="7F7F7F"/>
                </a:solidFill>
                <a:latin typeface="Century Gothic" pitchFamily="34" charset="0"/>
              </a:defRPr>
            </a:lvl1pPr>
            <a:lvl2pPr marL="742950" indent="-285750" eaLnBrk="0" hangingPunct="0">
              <a:spcBef>
                <a:spcPct val="20000"/>
              </a:spcBef>
              <a:buFont typeface="Courier New" pitchFamily="49" charset="0"/>
              <a:buChar char="o"/>
              <a:defRPr sz="1600">
                <a:solidFill>
                  <a:srgbClr val="7F7F7F"/>
                </a:solidFill>
                <a:latin typeface="Century Gothic" pitchFamily="34" charset="0"/>
              </a:defRPr>
            </a:lvl2pPr>
            <a:lvl3pPr marL="1143000" indent="-228600" eaLnBrk="0" hangingPunct="0">
              <a:spcBef>
                <a:spcPct val="20000"/>
              </a:spcBef>
              <a:buFont typeface="Arial" pitchFamily="34" charset="0"/>
              <a:buChar char="•"/>
              <a:defRPr sz="1600">
                <a:solidFill>
                  <a:srgbClr val="7F7F7F"/>
                </a:solidFill>
                <a:latin typeface="Century Gothic" pitchFamily="34" charset="0"/>
              </a:defRPr>
            </a:lvl3pPr>
            <a:lvl4pPr marL="1600200" indent="-228600" eaLnBrk="0" hangingPunct="0">
              <a:spcBef>
                <a:spcPct val="20000"/>
              </a:spcBef>
              <a:buFont typeface="Courier New" pitchFamily="49" charset="0"/>
              <a:buChar char="o"/>
              <a:defRPr sz="1600">
                <a:solidFill>
                  <a:srgbClr val="7F7F7F"/>
                </a:solidFill>
                <a:latin typeface="Century Gothic" pitchFamily="34" charset="0"/>
              </a:defRPr>
            </a:lvl4pPr>
            <a:lvl5pPr marL="2057400" indent="-228600" eaLnBrk="0" hangingPunct="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defRPr/>
            </a:pPr>
            <a:r>
              <a:rPr lang="nb-NO" altLang="nb-NO" sz="2000" smtClean="0">
                <a:solidFill>
                  <a:srgbClr val="C00000"/>
                </a:solidFill>
                <a:latin typeface="Arial" pitchFamily="34" charset="0"/>
              </a:rPr>
              <a:t>2011</a:t>
            </a:r>
          </a:p>
        </p:txBody>
      </p:sp>
      <p:sp>
        <p:nvSpPr>
          <p:cNvPr id="4" name="Rectangle 3"/>
          <p:cNvSpPr>
            <a:spLocks noChangeArrowheads="1"/>
          </p:cNvSpPr>
          <p:nvPr/>
        </p:nvSpPr>
        <p:spPr bwMode="auto">
          <a:xfrm>
            <a:off x="250825" y="2924175"/>
            <a:ext cx="2665413"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spcBef>
                <a:spcPct val="0"/>
              </a:spcBef>
              <a:buFontTx/>
              <a:buNone/>
            </a:pPr>
            <a:r>
              <a:rPr lang="nb-NO" altLang="nb-NO" sz="2000">
                <a:solidFill>
                  <a:schemeClr val="tx1"/>
                </a:solidFill>
                <a:latin typeface="Arial" charset="0"/>
              </a:rPr>
              <a:t>Applications received</a:t>
            </a:r>
          </a:p>
        </p:txBody>
      </p:sp>
      <p:sp>
        <p:nvSpPr>
          <p:cNvPr id="7" name="Rectangle 6"/>
          <p:cNvSpPr>
            <a:spLocks noChangeArrowheads="1"/>
          </p:cNvSpPr>
          <p:nvPr/>
        </p:nvSpPr>
        <p:spPr bwMode="auto">
          <a:xfrm>
            <a:off x="250825" y="3357563"/>
            <a:ext cx="30892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spcBef>
                <a:spcPct val="0"/>
              </a:spcBef>
              <a:buFontTx/>
              <a:buNone/>
            </a:pPr>
            <a:r>
              <a:rPr lang="nb-NO" altLang="nb-NO" sz="2000" dirty="0">
                <a:solidFill>
                  <a:schemeClr val="tx1"/>
                </a:solidFill>
                <a:latin typeface="Arial" charset="0"/>
              </a:rPr>
              <a:t>Applications </a:t>
            </a:r>
            <a:r>
              <a:rPr lang="nb-NO" altLang="nb-NO" sz="2000" dirty="0" err="1">
                <a:solidFill>
                  <a:schemeClr val="tx1"/>
                </a:solidFill>
                <a:latin typeface="Arial" charset="0"/>
              </a:rPr>
              <a:t>disposed</a:t>
            </a:r>
            <a:r>
              <a:rPr lang="nb-NO" altLang="nb-NO" sz="2000" dirty="0">
                <a:solidFill>
                  <a:schemeClr val="tx1"/>
                </a:solidFill>
                <a:latin typeface="Arial" charset="0"/>
              </a:rPr>
              <a:t> </a:t>
            </a:r>
            <a:r>
              <a:rPr lang="nb-NO" altLang="nb-NO" sz="2000" dirty="0" err="1">
                <a:solidFill>
                  <a:schemeClr val="tx1"/>
                </a:solidFill>
                <a:latin typeface="Arial" charset="0"/>
              </a:rPr>
              <a:t>of</a:t>
            </a:r>
            <a:endParaRPr lang="nb-NO" altLang="nb-NO" sz="2000" dirty="0">
              <a:solidFill>
                <a:schemeClr val="tx1"/>
              </a:solidFill>
              <a:latin typeface="Arial" charset="0"/>
            </a:endParaRPr>
          </a:p>
        </p:txBody>
      </p:sp>
      <p:sp>
        <p:nvSpPr>
          <p:cNvPr id="8" name="Rectangle 7"/>
          <p:cNvSpPr>
            <a:spLocks noChangeArrowheads="1"/>
          </p:cNvSpPr>
          <p:nvPr/>
        </p:nvSpPr>
        <p:spPr bwMode="auto">
          <a:xfrm>
            <a:off x="250825" y="3789363"/>
            <a:ext cx="30892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spcBef>
                <a:spcPct val="0"/>
              </a:spcBef>
              <a:buFontTx/>
              <a:buNone/>
            </a:pPr>
            <a:r>
              <a:rPr lang="nb-NO" altLang="nb-NO" sz="2000">
                <a:solidFill>
                  <a:schemeClr val="tx1"/>
                </a:solidFill>
                <a:latin typeface="Arial" charset="0"/>
              </a:rPr>
              <a:t>Annual deficit</a:t>
            </a:r>
          </a:p>
        </p:txBody>
      </p:sp>
      <p:sp>
        <p:nvSpPr>
          <p:cNvPr id="9" name="Rectangle 8"/>
          <p:cNvSpPr>
            <a:spLocks noChangeArrowheads="1"/>
          </p:cNvSpPr>
          <p:nvPr/>
        </p:nvSpPr>
        <p:spPr bwMode="auto">
          <a:xfrm>
            <a:off x="250825" y="4221163"/>
            <a:ext cx="30892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spcBef>
                <a:spcPct val="0"/>
              </a:spcBef>
              <a:buFontTx/>
              <a:buNone/>
            </a:pPr>
            <a:r>
              <a:rPr lang="nb-NO" altLang="nb-NO" sz="2000">
                <a:solidFill>
                  <a:schemeClr val="tx1"/>
                </a:solidFill>
                <a:latin typeface="Arial" charset="0"/>
              </a:rPr>
              <a:t>Backlog 31 December</a:t>
            </a:r>
          </a:p>
        </p:txBody>
      </p:sp>
      <p:sp>
        <p:nvSpPr>
          <p:cNvPr id="10" name="Rectangle 9"/>
          <p:cNvSpPr>
            <a:spLocks noChangeArrowheads="1"/>
          </p:cNvSpPr>
          <p:nvPr/>
        </p:nvSpPr>
        <p:spPr bwMode="auto">
          <a:xfrm>
            <a:off x="3836988" y="2924175"/>
            <a:ext cx="1114425"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lgn="ctr">
              <a:spcBef>
                <a:spcPct val="0"/>
              </a:spcBef>
              <a:buFontTx/>
              <a:buNone/>
            </a:pPr>
            <a:r>
              <a:rPr lang="nb-NO" altLang="nb-NO" sz="2000">
                <a:solidFill>
                  <a:srgbClr val="92D050"/>
                </a:solidFill>
                <a:latin typeface="Arial" charset="0"/>
              </a:rPr>
              <a:t>61,300</a:t>
            </a:r>
          </a:p>
        </p:txBody>
      </p:sp>
      <p:sp>
        <p:nvSpPr>
          <p:cNvPr id="11" name="Rectangle 10"/>
          <p:cNvSpPr>
            <a:spLocks noChangeArrowheads="1"/>
          </p:cNvSpPr>
          <p:nvPr/>
        </p:nvSpPr>
        <p:spPr bwMode="auto">
          <a:xfrm>
            <a:off x="5489575" y="2924175"/>
            <a:ext cx="1117600"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lgn="ctr">
              <a:spcBef>
                <a:spcPct val="0"/>
              </a:spcBef>
              <a:buFontTx/>
              <a:buNone/>
            </a:pPr>
            <a:r>
              <a:rPr lang="nb-NO" altLang="nb-NO" sz="2000">
                <a:solidFill>
                  <a:srgbClr val="C00000"/>
                </a:solidFill>
                <a:latin typeface="Arial" charset="0"/>
              </a:rPr>
              <a:t>64,500</a:t>
            </a:r>
          </a:p>
        </p:txBody>
      </p:sp>
      <p:sp>
        <p:nvSpPr>
          <p:cNvPr id="12" name="Rectangle 11"/>
          <p:cNvSpPr>
            <a:spLocks noChangeArrowheads="1"/>
          </p:cNvSpPr>
          <p:nvPr/>
        </p:nvSpPr>
        <p:spPr bwMode="auto">
          <a:xfrm>
            <a:off x="3836988" y="3357563"/>
            <a:ext cx="11144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lgn="ctr">
              <a:spcBef>
                <a:spcPct val="0"/>
              </a:spcBef>
              <a:buFontTx/>
              <a:buNone/>
            </a:pPr>
            <a:r>
              <a:rPr lang="nb-NO" altLang="nb-NO" sz="2000">
                <a:solidFill>
                  <a:srgbClr val="92D050"/>
                </a:solidFill>
                <a:latin typeface="Arial" charset="0"/>
              </a:rPr>
              <a:t>41,183</a:t>
            </a:r>
          </a:p>
        </p:txBody>
      </p:sp>
      <p:sp>
        <p:nvSpPr>
          <p:cNvPr id="13" name="Rectangle 12"/>
          <p:cNvSpPr>
            <a:spLocks noChangeArrowheads="1"/>
          </p:cNvSpPr>
          <p:nvPr/>
        </p:nvSpPr>
        <p:spPr bwMode="auto">
          <a:xfrm>
            <a:off x="5489575" y="3357563"/>
            <a:ext cx="11176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lgn="ctr">
              <a:spcBef>
                <a:spcPct val="0"/>
              </a:spcBef>
              <a:buFontTx/>
              <a:buNone/>
            </a:pPr>
            <a:r>
              <a:rPr lang="nb-NO" altLang="nb-NO" sz="2000">
                <a:solidFill>
                  <a:srgbClr val="C00000"/>
                </a:solidFill>
                <a:latin typeface="Arial" charset="0"/>
              </a:rPr>
              <a:t>52,188</a:t>
            </a:r>
          </a:p>
        </p:txBody>
      </p:sp>
      <p:sp>
        <p:nvSpPr>
          <p:cNvPr id="14" name="Rectangle 13"/>
          <p:cNvSpPr>
            <a:spLocks noChangeArrowheads="1"/>
          </p:cNvSpPr>
          <p:nvPr/>
        </p:nvSpPr>
        <p:spPr bwMode="auto">
          <a:xfrm>
            <a:off x="3836988" y="3781425"/>
            <a:ext cx="11144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lgn="ctr">
              <a:spcBef>
                <a:spcPct val="0"/>
              </a:spcBef>
              <a:buFontTx/>
              <a:buNone/>
            </a:pPr>
            <a:r>
              <a:rPr lang="nb-NO" altLang="nb-NO" sz="2000">
                <a:solidFill>
                  <a:srgbClr val="92D050"/>
                </a:solidFill>
                <a:latin typeface="Arial" charset="0"/>
              </a:rPr>
              <a:t>20,100</a:t>
            </a:r>
          </a:p>
        </p:txBody>
      </p:sp>
      <p:sp>
        <p:nvSpPr>
          <p:cNvPr id="15" name="Rectangle 14"/>
          <p:cNvSpPr>
            <a:spLocks noChangeArrowheads="1"/>
          </p:cNvSpPr>
          <p:nvPr/>
        </p:nvSpPr>
        <p:spPr bwMode="auto">
          <a:xfrm>
            <a:off x="5489575" y="3781425"/>
            <a:ext cx="11176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lgn="ctr">
              <a:spcBef>
                <a:spcPct val="0"/>
              </a:spcBef>
              <a:buFontTx/>
              <a:buNone/>
            </a:pPr>
            <a:r>
              <a:rPr lang="nb-NO" altLang="nb-NO" sz="2000">
                <a:solidFill>
                  <a:srgbClr val="C00000"/>
                </a:solidFill>
                <a:latin typeface="Arial" charset="0"/>
              </a:rPr>
              <a:t>12,300</a:t>
            </a:r>
          </a:p>
        </p:txBody>
      </p:sp>
      <p:sp>
        <p:nvSpPr>
          <p:cNvPr id="16" name="Rectangle 15"/>
          <p:cNvSpPr>
            <a:spLocks noChangeArrowheads="1"/>
          </p:cNvSpPr>
          <p:nvPr/>
        </p:nvSpPr>
        <p:spPr bwMode="auto">
          <a:xfrm>
            <a:off x="3836988" y="4221163"/>
            <a:ext cx="1114425"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lgn="ctr">
              <a:spcBef>
                <a:spcPct val="0"/>
              </a:spcBef>
              <a:buFontTx/>
              <a:buNone/>
            </a:pPr>
            <a:r>
              <a:rPr lang="nb-NO" altLang="nb-NO" sz="2000">
                <a:solidFill>
                  <a:srgbClr val="92D050"/>
                </a:solidFill>
                <a:latin typeface="Arial" charset="0"/>
              </a:rPr>
              <a:t>139,650</a:t>
            </a:r>
          </a:p>
        </p:txBody>
      </p:sp>
      <p:sp>
        <p:nvSpPr>
          <p:cNvPr id="17" name="Rectangle 16"/>
          <p:cNvSpPr>
            <a:spLocks noChangeArrowheads="1"/>
          </p:cNvSpPr>
          <p:nvPr/>
        </p:nvSpPr>
        <p:spPr bwMode="auto">
          <a:xfrm>
            <a:off x="5489575" y="4205288"/>
            <a:ext cx="1117600"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round/>
                <a:headEnd/>
                <a:tailEnd/>
              </a14:hiddenLine>
            </a:ext>
          </a:extLst>
        </p:spPr>
        <p:txBody>
          <a:bodyP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lgn="ctr">
              <a:spcBef>
                <a:spcPct val="0"/>
              </a:spcBef>
              <a:buFontTx/>
              <a:buNone/>
            </a:pPr>
            <a:r>
              <a:rPr lang="nb-NO" altLang="nb-NO" sz="2000">
                <a:solidFill>
                  <a:srgbClr val="C00000"/>
                </a:solidFill>
                <a:latin typeface="Arial" charset="0"/>
              </a:rPr>
              <a:t>151,600</a:t>
            </a:r>
          </a:p>
        </p:txBody>
      </p:sp>
      <p:sp>
        <p:nvSpPr>
          <p:cNvPr id="6" name="Oval 5"/>
          <p:cNvSpPr>
            <a:spLocks noChangeArrowheads="1"/>
          </p:cNvSpPr>
          <p:nvPr/>
        </p:nvSpPr>
        <p:spPr bwMode="auto">
          <a:xfrm>
            <a:off x="1403350" y="5084763"/>
            <a:ext cx="3744913" cy="1439862"/>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lgn="ctr">
              <a:spcBef>
                <a:spcPct val="0"/>
              </a:spcBef>
              <a:buFontTx/>
              <a:buNone/>
            </a:pPr>
            <a:r>
              <a:rPr lang="nb-NO" altLang="nb-NO" sz="2000">
                <a:solidFill>
                  <a:schemeClr val="tx1"/>
                </a:solidFill>
                <a:latin typeface="Arial" charset="0"/>
              </a:rPr>
              <a:t>More than 90 % of cases are declared inadmissible</a:t>
            </a:r>
          </a:p>
        </p:txBody>
      </p:sp>
      <p:cxnSp>
        <p:nvCxnSpPr>
          <p:cNvPr id="19" name="Straight Arrow Connector 18"/>
          <p:cNvCxnSpPr>
            <a:cxnSpLocks noChangeShapeType="1"/>
            <a:stCxn id="6" idx="7"/>
            <a:endCxn id="21" idx="1"/>
          </p:cNvCxnSpPr>
          <p:nvPr/>
        </p:nvCxnSpPr>
        <p:spPr bwMode="auto">
          <a:xfrm flipV="1">
            <a:off x="4600575" y="5267325"/>
            <a:ext cx="995363" cy="28575"/>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sp>
        <p:nvSpPr>
          <p:cNvPr id="21" name="Rectangle 20"/>
          <p:cNvSpPr>
            <a:spLocks noChangeArrowheads="1"/>
          </p:cNvSpPr>
          <p:nvPr/>
        </p:nvSpPr>
        <p:spPr bwMode="auto">
          <a:xfrm>
            <a:off x="5595938" y="5018088"/>
            <a:ext cx="1928812"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spcBef>
                <a:spcPct val="0"/>
              </a:spcBef>
              <a:buFontTx/>
              <a:buNone/>
            </a:pPr>
            <a:r>
              <a:rPr lang="nb-NO" altLang="nb-NO" sz="2000">
                <a:solidFill>
                  <a:srgbClr val="92D050"/>
                </a:solidFill>
                <a:latin typeface="Arial" charset="0"/>
              </a:rPr>
              <a:t>2010: 38,576</a:t>
            </a:r>
          </a:p>
        </p:txBody>
      </p:sp>
      <p:cxnSp>
        <p:nvCxnSpPr>
          <p:cNvPr id="24" name="Straight Arrow Connector 23"/>
          <p:cNvCxnSpPr>
            <a:cxnSpLocks noChangeShapeType="1"/>
            <a:stCxn id="6" idx="5"/>
            <a:endCxn id="27" idx="1"/>
          </p:cNvCxnSpPr>
          <p:nvPr/>
        </p:nvCxnSpPr>
        <p:spPr bwMode="auto">
          <a:xfrm>
            <a:off x="4600575" y="6315075"/>
            <a:ext cx="995363" cy="26988"/>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sp>
        <p:nvSpPr>
          <p:cNvPr id="27" name="Rectangle 26"/>
          <p:cNvSpPr>
            <a:spLocks noChangeArrowheads="1"/>
          </p:cNvSpPr>
          <p:nvPr/>
        </p:nvSpPr>
        <p:spPr bwMode="auto">
          <a:xfrm>
            <a:off x="5595938" y="6092825"/>
            <a:ext cx="1928812"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spcBef>
                <a:spcPct val="0"/>
              </a:spcBef>
              <a:buFontTx/>
              <a:buNone/>
            </a:pPr>
            <a:r>
              <a:rPr lang="nb-NO" altLang="nb-NO" sz="2000">
                <a:solidFill>
                  <a:srgbClr val="C00000"/>
                </a:solidFill>
                <a:latin typeface="Arial" charset="0"/>
              </a:rPr>
              <a:t>2011: 50,677</a:t>
            </a:r>
          </a:p>
        </p:txBody>
      </p:sp>
    </p:spTree>
    <p:extLst>
      <p:ext uri="{BB962C8B-B14F-4D97-AF65-F5344CB8AC3E}">
        <p14:creationId xmlns:p14="http://schemas.microsoft.com/office/powerpoint/2010/main" val="10413459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par>
                                <p:cTn id="15" presetID="2" presetClass="exit" presetSubtype="2" fill="hold" grpId="1" nodeType="withEffect">
                                  <p:stCondLst>
                                    <p:cond delay="0"/>
                                  </p:stCondLst>
                                  <p:childTnLst>
                                    <p:anim calcmode="lin" valueType="num">
                                      <p:cBhvr additive="base">
                                        <p:cTn id="16" dur="500"/>
                                        <p:tgtEl>
                                          <p:spTgt spid="3"/>
                                        </p:tgtEl>
                                        <p:attrNameLst>
                                          <p:attrName>ppt_x</p:attrName>
                                        </p:attrNameLst>
                                      </p:cBhvr>
                                      <p:tavLst>
                                        <p:tav tm="0">
                                          <p:val>
                                            <p:strVal val="ppt_x"/>
                                          </p:val>
                                        </p:tav>
                                        <p:tav tm="100000">
                                          <p:val>
                                            <p:strVal val="1+ppt_w/2"/>
                                          </p:val>
                                        </p:tav>
                                      </p:tavLst>
                                    </p:anim>
                                    <p:anim calcmode="lin" valueType="num">
                                      <p:cBhvr additive="base">
                                        <p:cTn id="17" dur="500"/>
                                        <p:tgtEl>
                                          <p:spTgt spid="3"/>
                                        </p:tgtEl>
                                        <p:attrNameLst>
                                          <p:attrName>ppt_y</p:attrName>
                                        </p:attrNameLst>
                                      </p:cBhvr>
                                      <p:tavLst>
                                        <p:tav tm="0">
                                          <p:val>
                                            <p:strVal val="ppt_y"/>
                                          </p:val>
                                        </p:tav>
                                        <p:tav tm="100000">
                                          <p:val>
                                            <p:strVal val="ppt_y"/>
                                          </p:val>
                                        </p:tav>
                                      </p:tavLst>
                                    </p:anim>
                                    <p:set>
                                      <p:cBhvr>
                                        <p:cTn id="18" dur="1" fill="hold">
                                          <p:stCondLst>
                                            <p:cond delay="499"/>
                                          </p:stCondLst>
                                        </p:cTn>
                                        <p:tgtEl>
                                          <p:spTgt spid="3"/>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484"/>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fill="hold"/>
                                        <p:tgtEl>
                                          <p:spTgt spid="4"/>
                                        </p:tgtEl>
                                        <p:attrNameLst>
                                          <p:attrName>ppt_w</p:attrName>
                                        </p:attrNameLst>
                                      </p:cBhvr>
                                      <p:tavLst>
                                        <p:tav tm="0">
                                          <p:val>
                                            <p:fltVal val="0"/>
                                          </p:val>
                                        </p:tav>
                                        <p:tav tm="100000">
                                          <p:val>
                                            <p:strVal val="#ppt_w"/>
                                          </p:val>
                                        </p:tav>
                                      </p:tavLst>
                                    </p:anim>
                                    <p:anim calcmode="lin" valueType="num">
                                      <p:cBhvr>
                                        <p:cTn id="30" dur="500" fill="hold"/>
                                        <p:tgtEl>
                                          <p:spTgt spid="4"/>
                                        </p:tgtEl>
                                        <p:attrNameLst>
                                          <p:attrName>ppt_h</p:attrName>
                                        </p:attrNameLst>
                                      </p:cBhvr>
                                      <p:tavLst>
                                        <p:tav tm="0">
                                          <p:val>
                                            <p:fltVal val="0"/>
                                          </p:val>
                                        </p:tav>
                                        <p:tav tm="100000">
                                          <p:val>
                                            <p:strVal val="#ppt_h"/>
                                          </p:val>
                                        </p:tav>
                                      </p:tavLst>
                                    </p:anim>
                                    <p:animEffect transition="in" filter="fade">
                                      <p:cBhvr>
                                        <p:cTn id="31" dur="500"/>
                                        <p:tgtEl>
                                          <p:spTgt spid="4"/>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500" fill="hold"/>
                                        <p:tgtEl>
                                          <p:spTgt spid="10"/>
                                        </p:tgtEl>
                                        <p:attrNameLst>
                                          <p:attrName>ppt_w</p:attrName>
                                        </p:attrNameLst>
                                      </p:cBhvr>
                                      <p:tavLst>
                                        <p:tav tm="0">
                                          <p:val>
                                            <p:fltVal val="0"/>
                                          </p:val>
                                        </p:tav>
                                        <p:tav tm="100000">
                                          <p:val>
                                            <p:strVal val="#ppt_w"/>
                                          </p:val>
                                        </p:tav>
                                      </p:tavLst>
                                    </p:anim>
                                    <p:anim calcmode="lin" valueType="num">
                                      <p:cBhvr>
                                        <p:cTn id="37" dur="500" fill="hold"/>
                                        <p:tgtEl>
                                          <p:spTgt spid="10"/>
                                        </p:tgtEl>
                                        <p:attrNameLst>
                                          <p:attrName>ppt_h</p:attrName>
                                        </p:attrNameLst>
                                      </p:cBhvr>
                                      <p:tavLst>
                                        <p:tav tm="0">
                                          <p:val>
                                            <p:fltVal val="0"/>
                                          </p:val>
                                        </p:tav>
                                        <p:tav tm="100000">
                                          <p:val>
                                            <p:strVal val="#ppt_h"/>
                                          </p:val>
                                        </p:tav>
                                      </p:tavLst>
                                    </p:anim>
                                    <p:animEffect transition="in" filter="fade">
                                      <p:cBhvr>
                                        <p:cTn id="38" dur="500"/>
                                        <p:tgtEl>
                                          <p:spTgt spid="10"/>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53" presetClass="entr" presetSubtype="16"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p:cTn id="43" dur="500" fill="hold"/>
                                        <p:tgtEl>
                                          <p:spTgt spid="11"/>
                                        </p:tgtEl>
                                        <p:attrNameLst>
                                          <p:attrName>ppt_w</p:attrName>
                                        </p:attrNameLst>
                                      </p:cBhvr>
                                      <p:tavLst>
                                        <p:tav tm="0">
                                          <p:val>
                                            <p:fltVal val="0"/>
                                          </p:val>
                                        </p:tav>
                                        <p:tav tm="100000">
                                          <p:val>
                                            <p:strVal val="#ppt_w"/>
                                          </p:val>
                                        </p:tav>
                                      </p:tavLst>
                                    </p:anim>
                                    <p:anim calcmode="lin" valueType="num">
                                      <p:cBhvr>
                                        <p:cTn id="44" dur="500" fill="hold"/>
                                        <p:tgtEl>
                                          <p:spTgt spid="11"/>
                                        </p:tgtEl>
                                        <p:attrNameLst>
                                          <p:attrName>ppt_h</p:attrName>
                                        </p:attrNameLst>
                                      </p:cBhvr>
                                      <p:tavLst>
                                        <p:tav tm="0">
                                          <p:val>
                                            <p:fltVal val="0"/>
                                          </p:val>
                                        </p:tav>
                                        <p:tav tm="100000">
                                          <p:val>
                                            <p:strVal val="#ppt_h"/>
                                          </p:val>
                                        </p:tav>
                                      </p:tavLst>
                                    </p:anim>
                                    <p:animEffect transition="in" filter="fade">
                                      <p:cBhvr>
                                        <p:cTn id="45" dur="500"/>
                                        <p:tgtEl>
                                          <p:spTgt spid="11"/>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53" presetClass="entr" presetSubtype="16" fill="hold" grpId="0" nodeType="click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p:cTn id="50" dur="500" fill="hold"/>
                                        <p:tgtEl>
                                          <p:spTgt spid="7"/>
                                        </p:tgtEl>
                                        <p:attrNameLst>
                                          <p:attrName>ppt_w</p:attrName>
                                        </p:attrNameLst>
                                      </p:cBhvr>
                                      <p:tavLst>
                                        <p:tav tm="0">
                                          <p:val>
                                            <p:fltVal val="0"/>
                                          </p:val>
                                        </p:tav>
                                        <p:tav tm="100000">
                                          <p:val>
                                            <p:strVal val="#ppt_w"/>
                                          </p:val>
                                        </p:tav>
                                      </p:tavLst>
                                    </p:anim>
                                    <p:anim calcmode="lin" valueType="num">
                                      <p:cBhvr>
                                        <p:cTn id="51" dur="500" fill="hold"/>
                                        <p:tgtEl>
                                          <p:spTgt spid="7"/>
                                        </p:tgtEl>
                                        <p:attrNameLst>
                                          <p:attrName>ppt_h</p:attrName>
                                        </p:attrNameLst>
                                      </p:cBhvr>
                                      <p:tavLst>
                                        <p:tav tm="0">
                                          <p:val>
                                            <p:fltVal val="0"/>
                                          </p:val>
                                        </p:tav>
                                        <p:tav tm="100000">
                                          <p:val>
                                            <p:strVal val="#ppt_h"/>
                                          </p:val>
                                        </p:tav>
                                      </p:tavLst>
                                    </p:anim>
                                    <p:animEffect transition="in" filter="fade">
                                      <p:cBhvr>
                                        <p:cTn id="52" dur="500"/>
                                        <p:tgtEl>
                                          <p:spTgt spid="7"/>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53" presetClass="entr" presetSubtype="16" fill="hold" grpId="0" nodeType="click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500" fill="hold"/>
                                        <p:tgtEl>
                                          <p:spTgt spid="12"/>
                                        </p:tgtEl>
                                        <p:attrNameLst>
                                          <p:attrName>ppt_w</p:attrName>
                                        </p:attrNameLst>
                                      </p:cBhvr>
                                      <p:tavLst>
                                        <p:tav tm="0">
                                          <p:val>
                                            <p:fltVal val="0"/>
                                          </p:val>
                                        </p:tav>
                                        <p:tav tm="100000">
                                          <p:val>
                                            <p:strVal val="#ppt_w"/>
                                          </p:val>
                                        </p:tav>
                                      </p:tavLst>
                                    </p:anim>
                                    <p:anim calcmode="lin" valueType="num">
                                      <p:cBhvr>
                                        <p:cTn id="58" dur="500" fill="hold"/>
                                        <p:tgtEl>
                                          <p:spTgt spid="12"/>
                                        </p:tgtEl>
                                        <p:attrNameLst>
                                          <p:attrName>ppt_h</p:attrName>
                                        </p:attrNameLst>
                                      </p:cBhvr>
                                      <p:tavLst>
                                        <p:tav tm="0">
                                          <p:val>
                                            <p:fltVal val="0"/>
                                          </p:val>
                                        </p:tav>
                                        <p:tav tm="100000">
                                          <p:val>
                                            <p:strVal val="#ppt_h"/>
                                          </p:val>
                                        </p:tav>
                                      </p:tavLst>
                                    </p:anim>
                                    <p:animEffect transition="in" filter="fade">
                                      <p:cBhvr>
                                        <p:cTn id="59" dur="500"/>
                                        <p:tgtEl>
                                          <p:spTgt spid="12"/>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53" presetClass="entr" presetSubtype="16" fill="hold" grpId="0" nodeType="clickEffect">
                                  <p:stCondLst>
                                    <p:cond delay="0"/>
                                  </p:stCondLst>
                                  <p:childTnLst>
                                    <p:set>
                                      <p:cBhvr>
                                        <p:cTn id="63" dur="1" fill="hold">
                                          <p:stCondLst>
                                            <p:cond delay="0"/>
                                          </p:stCondLst>
                                        </p:cTn>
                                        <p:tgtEl>
                                          <p:spTgt spid="13"/>
                                        </p:tgtEl>
                                        <p:attrNameLst>
                                          <p:attrName>style.visibility</p:attrName>
                                        </p:attrNameLst>
                                      </p:cBhvr>
                                      <p:to>
                                        <p:strVal val="visible"/>
                                      </p:to>
                                    </p:set>
                                    <p:anim calcmode="lin" valueType="num">
                                      <p:cBhvr>
                                        <p:cTn id="64" dur="500" fill="hold"/>
                                        <p:tgtEl>
                                          <p:spTgt spid="13"/>
                                        </p:tgtEl>
                                        <p:attrNameLst>
                                          <p:attrName>ppt_w</p:attrName>
                                        </p:attrNameLst>
                                      </p:cBhvr>
                                      <p:tavLst>
                                        <p:tav tm="0">
                                          <p:val>
                                            <p:fltVal val="0"/>
                                          </p:val>
                                        </p:tav>
                                        <p:tav tm="100000">
                                          <p:val>
                                            <p:strVal val="#ppt_w"/>
                                          </p:val>
                                        </p:tav>
                                      </p:tavLst>
                                    </p:anim>
                                    <p:anim calcmode="lin" valueType="num">
                                      <p:cBhvr>
                                        <p:cTn id="65" dur="500" fill="hold"/>
                                        <p:tgtEl>
                                          <p:spTgt spid="13"/>
                                        </p:tgtEl>
                                        <p:attrNameLst>
                                          <p:attrName>ppt_h</p:attrName>
                                        </p:attrNameLst>
                                      </p:cBhvr>
                                      <p:tavLst>
                                        <p:tav tm="0">
                                          <p:val>
                                            <p:fltVal val="0"/>
                                          </p:val>
                                        </p:tav>
                                        <p:tav tm="100000">
                                          <p:val>
                                            <p:strVal val="#ppt_h"/>
                                          </p:val>
                                        </p:tav>
                                      </p:tavLst>
                                    </p:anim>
                                    <p:animEffect transition="in" filter="fade">
                                      <p:cBhvr>
                                        <p:cTn id="66" dur="500"/>
                                        <p:tgtEl>
                                          <p:spTgt spid="13"/>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53" presetClass="entr" presetSubtype="16" fill="hold" grpId="0" nodeType="clickEffect">
                                  <p:stCondLst>
                                    <p:cond delay="0"/>
                                  </p:stCondLst>
                                  <p:childTnLst>
                                    <p:set>
                                      <p:cBhvr>
                                        <p:cTn id="70" dur="1" fill="hold">
                                          <p:stCondLst>
                                            <p:cond delay="0"/>
                                          </p:stCondLst>
                                        </p:cTn>
                                        <p:tgtEl>
                                          <p:spTgt spid="8"/>
                                        </p:tgtEl>
                                        <p:attrNameLst>
                                          <p:attrName>style.visibility</p:attrName>
                                        </p:attrNameLst>
                                      </p:cBhvr>
                                      <p:to>
                                        <p:strVal val="visible"/>
                                      </p:to>
                                    </p:set>
                                    <p:anim calcmode="lin" valueType="num">
                                      <p:cBhvr>
                                        <p:cTn id="71" dur="500" fill="hold"/>
                                        <p:tgtEl>
                                          <p:spTgt spid="8"/>
                                        </p:tgtEl>
                                        <p:attrNameLst>
                                          <p:attrName>ppt_w</p:attrName>
                                        </p:attrNameLst>
                                      </p:cBhvr>
                                      <p:tavLst>
                                        <p:tav tm="0">
                                          <p:val>
                                            <p:fltVal val="0"/>
                                          </p:val>
                                        </p:tav>
                                        <p:tav tm="100000">
                                          <p:val>
                                            <p:strVal val="#ppt_w"/>
                                          </p:val>
                                        </p:tav>
                                      </p:tavLst>
                                    </p:anim>
                                    <p:anim calcmode="lin" valueType="num">
                                      <p:cBhvr>
                                        <p:cTn id="72" dur="500" fill="hold"/>
                                        <p:tgtEl>
                                          <p:spTgt spid="8"/>
                                        </p:tgtEl>
                                        <p:attrNameLst>
                                          <p:attrName>ppt_h</p:attrName>
                                        </p:attrNameLst>
                                      </p:cBhvr>
                                      <p:tavLst>
                                        <p:tav tm="0">
                                          <p:val>
                                            <p:fltVal val="0"/>
                                          </p:val>
                                        </p:tav>
                                        <p:tav tm="100000">
                                          <p:val>
                                            <p:strVal val="#ppt_h"/>
                                          </p:val>
                                        </p:tav>
                                      </p:tavLst>
                                    </p:anim>
                                    <p:animEffect transition="in" filter="fade">
                                      <p:cBhvr>
                                        <p:cTn id="73" dur="500"/>
                                        <p:tgtEl>
                                          <p:spTgt spid="8"/>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53" presetClass="entr" presetSubtype="16" fill="hold" grpId="0" nodeType="clickEffect">
                                  <p:stCondLst>
                                    <p:cond delay="0"/>
                                  </p:stCondLst>
                                  <p:childTnLst>
                                    <p:set>
                                      <p:cBhvr>
                                        <p:cTn id="77" dur="1" fill="hold">
                                          <p:stCondLst>
                                            <p:cond delay="0"/>
                                          </p:stCondLst>
                                        </p:cTn>
                                        <p:tgtEl>
                                          <p:spTgt spid="14"/>
                                        </p:tgtEl>
                                        <p:attrNameLst>
                                          <p:attrName>style.visibility</p:attrName>
                                        </p:attrNameLst>
                                      </p:cBhvr>
                                      <p:to>
                                        <p:strVal val="visible"/>
                                      </p:to>
                                    </p:set>
                                    <p:anim calcmode="lin" valueType="num">
                                      <p:cBhvr>
                                        <p:cTn id="78" dur="500" fill="hold"/>
                                        <p:tgtEl>
                                          <p:spTgt spid="14"/>
                                        </p:tgtEl>
                                        <p:attrNameLst>
                                          <p:attrName>ppt_w</p:attrName>
                                        </p:attrNameLst>
                                      </p:cBhvr>
                                      <p:tavLst>
                                        <p:tav tm="0">
                                          <p:val>
                                            <p:fltVal val="0"/>
                                          </p:val>
                                        </p:tav>
                                        <p:tav tm="100000">
                                          <p:val>
                                            <p:strVal val="#ppt_w"/>
                                          </p:val>
                                        </p:tav>
                                      </p:tavLst>
                                    </p:anim>
                                    <p:anim calcmode="lin" valueType="num">
                                      <p:cBhvr>
                                        <p:cTn id="79" dur="500" fill="hold"/>
                                        <p:tgtEl>
                                          <p:spTgt spid="14"/>
                                        </p:tgtEl>
                                        <p:attrNameLst>
                                          <p:attrName>ppt_h</p:attrName>
                                        </p:attrNameLst>
                                      </p:cBhvr>
                                      <p:tavLst>
                                        <p:tav tm="0">
                                          <p:val>
                                            <p:fltVal val="0"/>
                                          </p:val>
                                        </p:tav>
                                        <p:tav tm="100000">
                                          <p:val>
                                            <p:strVal val="#ppt_h"/>
                                          </p:val>
                                        </p:tav>
                                      </p:tavLst>
                                    </p:anim>
                                    <p:animEffect transition="in" filter="fade">
                                      <p:cBhvr>
                                        <p:cTn id="80" dur="500"/>
                                        <p:tgtEl>
                                          <p:spTgt spid="14"/>
                                        </p:tgtEl>
                                      </p:cBhvr>
                                    </p:animEffect>
                                  </p:childTnLst>
                                </p:cTn>
                              </p:par>
                            </p:childTnLst>
                          </p:cTn>
                        </p:par>
                      </p:childTnLst>
                    </p:cTn>
                  </p:par>
                  <p:par>
                    <p:cTn id="81" fill="hold" nodeType="clickPar">
                      <p:stCondLst>
                        <p:cond delay="indefinite"/>
                      </p:stCondLst>
                      <p:childTnLst>
                        <p:par>
                          <p:cTn id="82" fill="hold" nodeType="withGroup">
                            <p:stCondLst>
                              <p:cond delay="0"/>
                            </p:stCondLst>
                            <p:childTnLst>
                              <p:par>
                                <p:cTn id="83" presetID="53" presetClass="entr" presetSubtype="16" fill="hold" grpId="0" nodeType="clickEffect">
                                  <p:stCondLst>
                                    <p:cond delay="0"/>
                                  </p:stCondLst>
                                  <p:childTnLst>
                                    <p:set>
                                      <p:cBhvr>
                                        <p:cTn id="84" dur="1" fill="hold">
                                          <p:stCondLst>
                                            <p:cond delay="0"/>
                                          </p:stCondLst>
                                        </p:cTn>
                                        <p:tgtEl>
                                          <p:spTgt spid="15"/>
                                        </p:tgtEl>
                                        <p:attrNameLst>
                                          <p:attrName>style.visibility</p:attrName>
                                        </p:attrNameLst>
                                      </p:cBhvr>
                                      <p:to>
                                        <p:strVal val="visible"/>
                                      </p:to>
                                    </p:set>
                                    <p:anim calcmode="lin" valueType="num">
                                      <p:cBhvr>
                                        <p:cTn id="85" dur="500" fill="hold"/>
                                        <p:tgtEl>
                                          <p:spTgt spid="15"/>
                                        </p:tgtEl>
                                        <p:attrNameLst>
                                          <p:attrName>ppt_w</p:attrName>
                                        </p:attrNameLst>
                                      </p:cBhvr>
                                      <p:tavLst>
                                        <p:tav tm="0">
                                          <p:val>
                                            <p:fltVal val="0"/>
                                          </p:val>
                                        </p:tav>
                                        <p:tav tm="100000">
                                          <p:val>
                                            <p:strVal val="#ppt_w"/>
                                          </p:val>
                                        </p:tav>
                                      </p:tavLst>
                                    </p:anim>
                                    <p:anim calcmode="lin" valueType="num">
                                      <p:cBhvr>
                                        <p:cTn id="86" dur="500" fill="hold"/>
                                        <p:tgtEl>
                                          <p:spTgt spid="15"/>
                                        </p:tgtEl>
                                        <p:attrNameLst>
                                          <p:attrName>ppt_h</p:attrName>
                                        </p:attrNameLst>
                                      </p:cBhvr>
                                      <p:tavLst>
                                        <p:tav tm="0">
                                          <p:val>
                                            <p:fltVal val="0"/>
                                          </p:val>
                                        </p:tav>
                                        <p:tav tm="100000">
                                          <p:val>
                                            <p:strVal val="#ppt_h"/>
                                          </p:val>
                                        </p:tav>
                                      </p:tavLst>
                                    </p:anim>
                                    <p:animEffect transition="in" filter="fade">
                                      <p:cBhvr>
                                        <p:cTn id="87" dur="500"/>
                                        <p:tgtEl>
                                          <p:spTgt spid="15"/>
                                        </p:tgtEl>
                                      </p:cBhvr>
                                    </p:animEffect>
                                  </p:childTnLst>
                                </p:cTn>
                              </p:par>
                            </p:childTnLst>
                          </p:cTn>
                        </p:par>
                      </p:childTnLst>
                    </p:cTn>
                  </p:par>
                  <p:par>
                    <p:cTn id="88" fill="hold" nodeType="clickPar">
                      <p:stCondLst>
                        <p:cond delay="indefinite"/>
                      </p:stCondLst>
                      <p:childTnLst>
                        <p:par>
                          <p:cTn id="89" fill="hold" nodeType="withGroup">
                            <p:stCondLst>
                              <p:cond delay="0"/>
                            </p:stCondLst>
                            <p:childTnLst>
                              <p:par>
                                <p:cTn id="90" presetID="53" presetClass="entr" presetSubtype="16" fill="hold" grpId="0" nodeType="clickEffect">
                                  <p:stCondLst>
                                    <p:cond delay="0"/>
                                  </p:stCondLst>
                                  <p:childTnLst>
                                    <p:set>
                                      <p:cBhvr>
                                        <p:cTn id="91" dur="1" fill="hold">
                                          <p:stCondLst>
                                            <p:cond delay="0"/>
                                          </p:stCondLst>
                                        </p:cTn>
                                        <p:tgtEl>
                                          <p:spTgt spid="9"/>
                                        </p:tgtEl>
                                        <p:attrNameLst>
                                          <p:attrName>style.visibility</p:attrName>
                                        </p:attrNameLst>
                                      </p:cBhvr>
                                      <p:to>
                                        <p:strVal val="visible"/>
                                      </p:to>
                                    </p:set>
                                    <p:anim calcmode="lin" valueType="num">
                                      <p:cBhvr>
                                        <p:cTn id="92" dur="500" fill="hold"/>
                                        <p:tgtEl>
                                          <p:spTgt spid="9"/>
                                        </p:tgtEl>
                                        <p:attrNameLst>
                                          <p:attrName>ppt_w</p:attrName>
                                        </p:attrNameLst>
                                      </p:cBhvr>
                                      <p:tavLst>
                                        <p:tav tm="0">
                                          <p:val>
                                            <p:fltVal val="0"/>
                                          </p:val>
                                        </p:tav>
                                        <p:tav tm="100000">
                                          <p:val>
                                            <p:strVal val="#ppt_w"/>
                                          </p:val>
                                        </p:tav>
                                      </p:tavLst>
                                    </p:anim>
                                    <p:anim calcmode="lin" valueType="num">
                                      <p:cBhvr>
                                        <p:cTn id="93" dur="500" fill="hold"/>
                                        <p:tgtEl>
                                          <p:spTgt spid="9"/>
                                        </p:tgtEl>
                                        <p:attrNameLst>
                                          <p:attrName>ppt_h</p:attrName>
                                        </p:attrNameLst>
                                      </p:cBhvr>
                                      <p:tavLst>
                                        <p:tav tm="0">
                                          <p:val>
                                            <p:fltVal val="0"/>
                                          </p:val>
                                        </p:tav>
                                        <p:tav tm="100000">
                                          <p:val>
                                            <p:strVal val="#ppt_h"/>
                                          </p:val>
                                        </p:tav>
                                      </p:tavLst>
                                    </p:anim>
                                    <p:animEffect transition="in" filter="fade">
                                      <p:cBhvr>
                                        <p:cTn id="94" dur="500"/>
                                        <p:tgtEl>
                                          <p:spTgt spid="9"/>
                                        </p:tgtEl>
                                      </p:cBhvr>
                                    </p:animEffect>
                                  </p:childTnLst>
                                </p:cTn>
                              </p:par>
                            </p:childTnLst>
                          </p:cTn>
                        </p:par>
                      </p:childTnLst>
                    </p:cTn>
                  </p:par>
                  <p:par>
                    <p:cTn id="95" fill="hold" nodeType="clickPar">
                      <p:stCondLst>
                        <p:cond delay="indefinite"/>
                      </p:stCondLst>
                      <p:childTnLst>
                        <p:par>
                          <p:cTn id="96" fill="hold" nodeType="withGroup">
                            <p:stCondLst>
                              <p:cond delay="0"/>
                            </p:stCondLst>
                            <p:childTnLst>
                              <p:par>
                                <p:cTn id="97" presetID="53" presetClass="entr" presetSubtype="16" fill="hold" grpId="0" nodeType="clickEffect">
                                  <p:stCondLst>
                                    <p:cond delay="0"/>
                                  </p:stCondLst>
                                  <p:childTnLst>
                                    <p:set>
                                      <p:cBhvr>
                                        <p:cTn id="98" dur="1" fill="hold">
                                          <p:stCondLst>
                                            <p:cond delay="0"/>
                                          </p:stCondLst>
                                        </p:cTn>
                                        <p:tgtEl>
                                          <p:spTgt spid="16"/>
                                        </p:tgtEl>
                                        <p:attrNameLst>
                                          <p:attrName>style.visibility</p:attrName>
                                        </p:attrNameLst>
                                      </p:cBhvr>
                                      <p:to>
                                        <p:strVal val="visible"/>
                                      </p:to>
                                    </p:set>
                                    <p:anim calcmode="lin" valueType="num">
                                      <p:cBhvr>
                                        <p:cTn id="99" dur="500" fill="hold"/>
                                        <p:tgtEl>
                                          <p:spTgt spid="16"/>
                                        </p:tgtEl>
                                        <p:attrNameLst>
                                          <p:attrName>ppt_w</p:attrName>
                                        </p:attrNameLst>
                                      </p:cBhvr>
                                      <p:tavLst>
                                        <p:tav tm="0">
                                          <p:val>
                                            <p:fltVal val="0"/>
                                          </p:val>
                                        </p:tav>
                                        <p:tav tm="100000">
                                          <p:val>
                                            <p:strVal val="#ppt_w"/>
                                          </p:val>
                                        </p:tav>
                                      </p:tavLst>
                                    </p:anim>
                                    <p:anim calcmode="lin" valueType="num">
                                      <p:cBhvr>
                                        <p:cTn id="100" dur="500" fill="hold"/>
                                        <p:tgtEl>
                                          <p:spTgt spid="16"/>
                                        </p:tgtEl>
                                        <p:attrNameLst>
                                          <p:attrName>ppt_h</p:attrName>
                                        </p:attrNameLst>
                                      </p:cBhvr>
                                      <p:tavLst>
                                        <p:tav tm="0">
                                          <p:val>
                                            <p:fltVal val="0"/>
                                          </p:val>
                                        </p:tav>
                                        <p:tav tm="100000">
                                          <p:val>
                                            <p:strVal val="#ppt_h"/>
                                          </p:val>
                                        </p:tav>
                                      </p:tavLst>
                                    </p:anim>
                                    <p:animEffect transition="in" filter="fade">
                                      <p:cBhvr>
                                        <p:cTn id="101" dur="500"/>
                                        <p:tgtEl>
                                          <p:spTgt spid="16"/>
                                        </p:tgtEl>
                                      </p:cBhvr>
                                    </p:animEffect>
                                  </p:childTnLst>
                                </p:cTn>
                              </p:par>
                            </p:childTnLst>
                          </p:cTn>
                        </p:par>
                      </p:childTnLst>
                    </p:cTn>
                  </p:par>
                  <p:par>
                    <p:cTn id="102" fill="hold" nodeType="clickPar">
                      <p:stCondLst>
                        <p:cond delay="indefinite"/>
                      </p:stCondLst>
                      <p:childTnLst>
                        <p:par>
                          <p:cTn id="103" fill="hold" nodeType="withGroup">
                            <p:stCondLst>
                              <p:cond delay="0"/>
                            </p:stCondLst>
                            <p:childTnLst>
                              <p:par>
                                <p:cTn id="104" presetID="53" presetClass="entr" presetSubtype="16" fill="hold" grpId="0" nodeType="clickEffect">
                                  <p:stCondLst>
                                    <p:cond delay="0"/>
                                  </p:stCondLst>
                                  <p:childTnLst>
                                    <p:set>
                                      <p:cBhvr>
                                        <p:cTn id="105" dur="1" fill="hold">
                                          <p:stCondLst>
                                            <p:cond delay="0"/>
                                          </p:stCondLst>
                                        </p:cTn>
                                        <p:tgtEl>
                                          <p:spTgt spid="17"/>
                                        </p:tgtEl>
                                        <p:attrNameLst>
                                          <p:attrName>style.visibility</p:attrName>
                                        </p:attrNameLst>
                                      </p:cBhvr>
                                      <p:to>
                                        <p:strVal val="visible"/>
                                      </p:to>
                                    </p:set>
                                    <p:anim calcmode="lin" valueType="num">
                                      <p:cBhvr>
                                        <p:cTn id="106" dur="500" fill="hold"/>
                                        <p:tgtEl>
                                          <p:spTgt spid="17"/>
                                        </p:tgtEl>
                                        <p:attrNameLst>
                                          <p:attrName>ppt_w</p:attrName>
                                        </p:attrNameLst>
                                      </p:cBhvr>
                                      <p:tavLst>
                                        <p:tav tm="0">
                                          <p:val>
                                            <p:fltVal val="0"/>
                                          </p:val>
                                        </p:tav>
                                        <p:tav tm="100000">
                                          <p:val>
                                            <p:strVal val="#ppt_w"/>
                                          </p:val>
                                        </p:tav>
                                      </p:tavLst>
                                    </p:anim>
                                    <p:anim calcmode="lin" valueType="num">
                                      <p:cBhvr>
                                        <p:cTn id="107" dur="500" fill="hold"/>
                                        <p:tgtEl>
                                          <p:spTgt spid="17"/>
                                        </p:tgtEl>
                                        <p:attrNameLst>
                                          <p:attrName>ppt_h</p:attrName>
                                        </p:attrNameLst>
                                      </p:cBhvr>
                                      <p:tavLst>
                                        <p:tav tm="0">
                                          <p:val>
                                            <p:fltVal val="0"/>
                                          </p:val>
                                        </p:tav>
                                        <p:tav tm="100000">
                                          <p:val>
                                            <p:strVal val="#ppt_h"/>
                                          </p:val>
                                        </p:tav>
                                      </p:tavLst>
                                    </p:anim>
                                    <p:animEffect transition="in" filter="fade">
                                      <p:cBhvr>
                                        <p:cTn id="108" dur="500"/>
                                        <p:tgtEl>
                                          <p:spTgt spid="17"/>
                                        </p:tgtEl>
                                      </p:cBhvr>
                                    </p:animEffect>
                                  </p:childTnLst>
                                </p:cTn>
                              </p:par>
                            </p:childTnLst>
                          </p:cTn>
                        </p:par>
                      </p:childTnLst>
                    </p:cTn>
                  </p:par>
                  <p:par>
                    <p:cTn id="109" fill="hold" nodeType="clickPar">
                      <p:stCondLst>
                        <p:cond delay="indefinite"/>
                      </p:stCondLst>
                      <p:childTnLst>
                        <p:par>
                          <p:cTn id="110" fill="hold" nodeType="withGroup">
                            <p:stCondLst>
                              <p:cond delay="0"/>
                            </p:stCondLst>
                            <p:childTnLst>
                              <p:par>
                                <p:cTn id="111" presetID="31" presetClass="entr" presetSubtype="0" fill="hold" grpId="0" nodeType="clickEffect">
                                  <p:stCondLst>
                                    <p:cond delay="0"/>
                                  </p:stCondLst>
                                  <p:childTnLst>
                                    <p:set>
                                      <p:cBhvr>
                                        <p:cTn id="112" dur="1" fill="hold">
                                          <p:stCondLst>
                                            <p:cond delay="0"/>
                                          </p:stCondLst>
                                        </p:cTn>
                                        <p:tgtEl>
                                          <p:spTgt spid="6"/>
                                        </p:tgtEl>
                                        <p:attrNameLst>
                                          <p:attrName>style.visibility</p:attrName>
                                        </p:attrNameLst>
                                      </p:cBhvr>
                                      <p:to>
                                        <p:strVal val="visible"/>
                                      </p:to>
                                    </p:set>
                                    <p:anim calcmode="lin" valueType="num">
                                      <p:cBhvr>
                                        <p:cTn id="113" dur="1000" fill="hold"/>
                                        <p:tgtEl>
                                          <p:spTgt spid="6"/>
                                        </p:tgtEl>
                                        <p:attrNameLst>
                                          <p:attrName>ppt_w</p:attrName>
                                        </p:attrNameLst>
                                      </p:cBhvr>
                                      <p:tavLst>
                                        <p:tav tm="0">
                                          <p:val>
                                            <p:fltVal val="0"/>
                                          </p:val>
                                        </p:tav>
                                        <p:tav tm="100000">
                                          <p:val>
                                            <p:strVal val="#ppt_w"/>
                                          </p:val>
                                        </p:tav>
                                      </p:tavLst>
                                    </p:anim>
                                    <p:anim calcmode="lin" valueType="num">
                                      <p:cBhvr>
                                        <p:cTn id="114" dur="1000" fill="hold"/>
                                        <p:tgtEl>
                                          <p:spTgt spid="6"/>
                                        </p:tgtEl>
                                        <p:attrNameLst>
                                          <p:attrName>ppt_h</p:attrName>
                                        </p:attrNameLst>
                                      </p:cBhvr>
                                      <p:tavLst>
                                        <p:tav tm="0">
                                          <p:val>
                                            <p:fltVal val="0"/>
                                          </p:val>
                                        </p:tav>
                                        <p:tav tm="100000">
                                          <p:val>
                                            <p:strVal val="#ppt_h"/>
                                          </p:val>
                                        </p:tav>
                                      </p:tavLst>
                                    </p:anim>
                                    <p:anim calcmode="lin" valueType="num">
                                      <p:cBhvr>
                                        <p:cTn id="115" dur="1000" fill="hold"/>
                                        <p:tgtEl>
                                          <p:spTgt spid="6"/>
                                        </p:tgtEl>
                                        <p:attrNameLst>
                                          <p:attrName>style.rotation</p:attrName>
                                        </p:attrNameLst>
                                      </p:cBhvr>
                                      <p:tavLst>
                                        <p:tav tm="0">
                                          <p:val>
                                            <p:fltVal val="90"/>
                                          </p:val>
                                        </p:tav>
                                        <p:tav tm="100000">
                                          <p:val>
                                            <p:fltVal val="0"/>
                                          </p:val>
                                        </p:tav>
                                      </p:tavLst>
                                    </p:anim>
                                    <p:animEffect transition="in" filter="fade">
                                      <p:cBhvr>
                                        <p:cTn id="116" dur="1000"/>
                                        <p:tgtEl>
                                          <p:spTgt spid="6"/>
                                        </p:tgtEl>
                                      </p:cBhvr>
                                    </p:animEffect>
                                  </p:childTnLst>
                                </p:cTn>
                              </p:par>
                            </p:childTnLst>
                          </p:cTn>
                        </p:par>
                      </p:childTnLst>
                    </p:cTn>
                  </p:par>
                  <p:par>
                    <p:cTn id="117" fill="hold" nodeType="clickPar">
                      <p:stCondLst>
                        <p:cond delay="indefinite"/>
                      </p:stCondLst>
                      <p:childTnLst>
                        <p:par>
                          <p:cTn id="118" fill="hold" nodeType="withGroup">
                            <p:stCondLst>
                              <p:cond delay="0"/>
                            </p:stCondLst>
                            <p:childTnLst>
                              <p:par>
                                <p:cTn id="119" presetID="16" presetClass="entr" presetSubtype="21" fill="hold" nodeType="clickEffect">
                                  <p:stCondLst>
                                    <p:cond delay="0"/>
                                  </p:stCondLst>
                                  <p:childTnLst>
                                    <p:set>
                                      <p:cBhvr>
                                        <p:cTn id="120" dur="1" fill="hold">
                                          <p:stCondLst>
                                            <p:cond delay="0"/>
                                          </p:stCondLst>
                                        </p:cTn>
                                        <p:tgtEl>
                                          <p:spTgt spid="19"/>
                                        </p:tgtEl>
                                        <p:attrNameLst>
                                          <p:attrName>style.visibility</p:attrName>
                                        </p:attrNameLst>
                                      </p:cBhvr>
                                      <p:to>
                                        <p:strVal val="visible"/>
                                      </p:to>
                                    </p:set>
                                    <p:animEffect transition="in" filter="barn(inVertical)">
                                      <p:cBhvr>
                                        <p:cTn id="121" dur="500"/>
                                        <p:tgtEl>
                                          <p:spTgt spid="19"/>
                                        </p:tgtEl>
                                      </p:cBhvr>
                                    </p:animEffect>
                                  </p:childTnLst>
                                </p:cTn>
                              </p:par>
                              <p:par>
                                <p:cTn id="122" presetID="16" presetClass="entr" presetSubtype="21" fill="hold" grpId="0" nodeType="withEffect">
                                  <p:stCondLst>
                                    <p:cond delay="0"/>
                                  </p:stCondLst>
                                  <p:childTnLst>
                                    <p:set>
                                      <p:cBhvr>
                                        <p:cTn id="123" dur="1" fill="hold">
                                          <p:stCondLst>
                                            <p:cond delay="0"/>
                                          </p:stCondLst>
                                        </p:cTn>
                                        <p:tgtEl>
                                          <p:spTgt spid="21"/>
                                        </p:tgtEl>
                                        <p:attrNameLst>
                                          <p:attrName>style.visibility</p:attrName>
                                        </p:attrNameLst>
                                      </p:cBhvr>
                                      <p:to>
                                        <p:strVal val="visible"/>
                                      </p:to>
                                    </p:set>
                                    <p:animEffect transition="in" filter="barn(inVertical)">
                                      <p:cBhvr>
                                        <p:cTn id="124" dur="500"/>
                                        <p:tgtEl>
                                          <p:spTgt spid="21"/>
                                        </p:tgtEl>
                                      </p:cBhvr>
                                    </p:animEffect>
                                  </p:childTnLst>
                                </p:cTn>
                              </p:par>
                            </p:childTnLst>
                          </p:cTn>
                        </p:par>
                      </p:childTnLst>
                    </p:cTn>
                  </p:par>
                  <p:par>
                    <p:cTn id="125" fill="hold" nodeType="clickPar">
                      <p:stCondLst>
                        <p:cond delay="indefinite"/>
                      </p:stCondLst>
                      <p:childTnLst>
                        <p:par>
                          <p:cTn id="126" fill="hold" nodeType="withGroup">
                            <p:stCondLst>
                              <p:cond delay="0"/>
                            </p:stCondLst>
                            <p:childTnLst>
                              <p:par>
                                <p:cTn id="127" presetID="16" presetClass="entr" presetSubtype="21" fill="hold" nodeType="clickEffect">
                                  <p:stCondLst>
                                    <p:cond delay="0"/>
                                  </p:stCondLst>
                                  <p:childTnLst>
                                    <p:set>
                                      <p:cBhvr>
                                        <p:cTn id="128" dur="1" fill="hold">
                                          <p:stCondLst>
                                            <p:cond delay="0"/>
                                          </p:stCondLst>
                                        </p:cTn>
                                        <p:tgtEl>
                                          <p:spTgt spid="24"/>
                                        </p:tgtEl>
                                        <p:attrNameLst>
                                          <p:attrName>style.visibility</p:attrName>
                                        </p:attrNameLst>
                                      </p:cBhvr>
                                      <p:to>
                                        <p:strVal val="visible"/>
                                      </p:to>
                                    </p:set>
                                    <p:animEffect transition="in" filter="barn(inVertical)">
                                      <p:cBhvr>
                                        <p:cTn id="129" dur="500"/>
                                        <p:tgtEl>
                                          <p:spTgt spid="24"/>
                                        </p:tgtEl>
                                      </p:cBhvr>
                                    </p:animEffect>
                                  </p:childTnLst>
                                </p:cTn>
                              </p:par>
                              <p:par>
                                <p:cTn id="130" presetID="16" presetClass="entr" presetSubtype="21" fill="hold" grpId="0" nodeType="withEffect">
                                  <p:stCondLst>
                                    <p:cond delay="0"/>
                                  </p:stCondLst>
                                  <p:childTnLst>
                                    <p:set>
                                      <p:cBhvr>
                                        <p:cTn id="131" dur="1" fill="hold">
                                          <p:stCondLst>
                                            <p:cond delay="0"/>
                                          </p:stCondLst>
                                        </p:cTn>
                                        <p:tgtEl>
                                          <p:spTgt spid="27"/>
                                        </p:tgtEl>
                                        <p:attrNameLst>
                                          <p:attrName>style.visibility</p:attrName>
                                        </p:attrNameLst>
                                      </p:cBhvr>
                                      <p:to>
                                        <p:strVal val="visible"/>
                                      </p:to>
                                    </p:set>
                                    <p:animEffect transition="in" filter="barn(inVertical)">
                                      <p:cBhvr>
                                        <p:cTn id="132" dur="500"/>
                                        <p:tgtEl>
                                          <p:spTgt spid="27"/>
                                        </p:tgtEl>
                                      </p:cBhvr>
                                    </p:animEffect>
                                  </p:childTnLst>
                                </p:cTn>
                              </p:par>
                            </p:childTnLst>
                          </p:cTn>
                        </p:par>
                      </p:childTnLst>
                    </p:cTn>
                  </p:par>
                  <p:par>
                    <p:cTn id="133" fill="hold" nodeType="clickPar">
                      <p:stCondLst>
                        <p:cond delay="indefinite"/>
                      </p:stCondLst>
                      <p:childTnLst>
                        <p:par>
                          <p:cTn id="134" fill="hold" nodeType="withGroup">
                            <p:stCondLst>
                              <p:cond delay="0"/>
                            </p:stCondLst>
                            <p:childTnLst>
                              <p:par>
                                <p:cTn id="135" presetID="7" presetClass="emph" presetSubtype="2" fill="hold" nodeType="clickEffect">
                                  <p:stCondLst>
                                    <p:cond delay="0"/>
                                  </p:stCondLst>
                                  <p:childTnLst>
                                    <p:animClr clrSpc="rgb" dir="cw">
                                      <p:cBhvr>
                                        <p:cTn id="136" dur="2000" fill="hold"/>
                                        <p:tgtEl>
                                          <p:spTgt spid="17"/>
                                        </p:tgtEl>
                                        <p:attrNameLst>
                                          <p:attrName>stroke.color</p:attrName>
                                        </p:attrNameLst>
                                      </p:cBhvr>
                                      <p:to>
                                        <a:srgbClr val="CC2504"/>
                                      </p:to>
                                    </p:animClr>
                                    <p:set>
                                      <p:cBhvr>
                                        <p:cTn id="137" dur="2000" fill="hold"/>
                                        <p:tgtEl>
                                          <p:spTgt spid="17"/>
                                        </p:tgtEl>
                                        <p:attrNameLst>
                                          <p:attrName>stroke.on</p:attrName>
                                        </p:attrNameLst>
                                      </p:cBhvr>
                                      <p:to>
                                        <p:strVal val="true"/>
                                      </p:to>
                                    </p:set>
                                  </p:childTnLst>
                                </p:cTn>
                              </p:par>
                            </p:childTnLst>
                          </p:cTn>
                        </p:par>
                      </p:childTnLst>
                    </p:cTn>
                  </p:par>
                  <p:par>
                    <p:cTn id="138" fill="hold" nodeType="clickPar">
                      <p:stCondLst>
                        <p:cond delay="indefinite"/>
                      </p:stCondLst>
                      <p:childTnLst>
                        <p:par>
                          <p:cTn id="139" fill="hold" nodeType="withGroup">
                            <p:stCondLst>
                              <p:cond delay="0"/>
                            </p:stCondLst>
                            <p:childTnLst>
                              <p:par>
                                <p:cTn id="140" presetID="31" presetClass="exit" presetSubtype="0" fill="hold" grpId="1" nodeType="clickEffect">
                                  <p:stCondLst>
                                    <p:cond delay="0"/>
                                  </p:stCondLst>
                                  <p:childTnLst>
                                    <p:anim calcmode="lin" valueType="num">
                                      <p:cBhvr>
                                        <p:cTn id="141" dur="1000"/>
                                        <p:tgtEl>
                                          <p:spTgt spid="2"/>
                                        </p:tgtEl>
                                        <p:attrNameLst>
                                          <p:attrName>ppt_w</p:attrName>
                                        </p:attrNameLst>
                                      </p:cBhvr>
                                      <p:tavLst>
                                        <p:tav tm="0">
                                          <p:val>
                                            <p:strVal val="ppt_w"/>
                                          </p:val>
                                        </p:tav>
                                        <p:tav tm="100000">
                                          <p:val>
                                            <p:fltVal val="0"/>
                                          </p:val>
                                        </p:tav>
                                      </p:tavLst>
                                    </p:anim>
                                    <p:anim calcmode="lin" valueType="num">
                                      <p:cBhvr>
                                        <p:cTn id="142" dur="1000"/>
                                        <p:tgtEl>
                                          <p:spTgt spid="2"/>
                                        </p:tgtEl>
                                        <p:attrNameLst>
                                          <p:attrName>ppt_h</p:attrName>
                                        </p:attrNameLst>
                                      </p:cBhvr>
                                      <p:tavLst>
                                        <p:tav tm="0">
                                          <p:val>
                                            <p:strVal val="ppt_h"/>
                                          </p:val>
                                        </p:tav>
                                        <p:tav tm="100000">
                                          <p:val>
                                            <p:fltVal val="0"/>
                                          </p:val>
                                        </p:tav>
                                      </p:tavLst>
                                    </p:anim>
                                    <p:anim calcmode="lin" valueType="num">
                                      <p:cBhvr>
                                        <p:cTn id="143" dur="1000"/>
                                        <p:tgtEl>
                                          <p:spTgt spid="2"/>
                                        </p:tgtEl>
                                        <p:attrNameLst>
                                          <p:attrName>style.rotation</p:attrName>
                                        </p:attrNameLst>
                                      </p:cBhvr>
                                      <p:tavLst>
                                        <p:tav tm="0">
                                          <p:val>
                                            <p:fltVal val="0"/>
                                          </p:val>
                                        </p:tav>
                                        <p:tav tm="100000">
                                          <p:val>
                                            <p:fltVal val="90"/>
                                          </p:val>
                                        </p:tav>
                                      </p:tavLst>
                                    </p:anim>
                                    <p:animEffect transition="out" filter="fade">
                                      <p:cBhvr>
                                        <p:cTn id="144" dur="1000"/>
                                        <p:tgtEl>
                                          <p:spTgt spid="2"/>
                                        </p:tgtEl>
                                      </p:cBhvr>
                                    </p:animEffect>
                                    <p:set>
                                      <p:cBhvr>
                                        <p:cTn id="145" dur="1" fill="hold">
                                          <p:stCondLst>
                                            <p:cond delay="999"/>
                                          </p:stCondLst>
                                        </p:cTn>
                                        <p:tgtEl>
                                          <p:spTgt spid="2"/>
                                        </p:tgtEl>
                                        <p:attrNameLst>
                                          <p:attrName>style.visibility</p:attrName>
                                        </p:attrNameLst>
                                      </p:cBhvr>
                                      <p:to>
                                        <p:strVal val="hidden"/>
                                      </p:to>
                                    </p:set>
                                  </p:childTnLst>
                                </p:cTn>
                              </p:par>
                              <p:par>
                                <p:cTn id="146" presetID="31" presetClass="exit" presetSubtype="0" fill="hold" grpId="1" nodeType="withEffect">
                                  <p:stCondLst>
                                    <p:cond delay="0"/>
                                  </p:stCondLst>
                                  <p:childTnLst>
                                    <p:anim calcmode="lin" valueType="num">
                                      <p:cBhvr>
                                        <p:cTn id="147" dur="1000"/>
                                        <p:tgtEl>
                                          <p:spTgt spid="5"/>
                                        </p:tgtEl>
                                        <p:attrNameLst>
                                          <p:attrName>ppt_w</p:attrName>
                                        </p:attrNameLst>
                                      </p:cBhvr>
                                      <p:tavLst>
                                        <p:tav tm="0">
                                          <p:val>
                                            <p:strVal val="ppt_w"/>
                                          </p:val>
                                        </p:tav>
                                        <p:tav tm="100000">
                                          <p:val>
                                            <p:fltVal val="0"/>
                                          </p:val>
                                        </p:tav>
                                      </p:tavLst>
                                    </p:anim>
                                    <p:anim calcmode="lin" valueType="num">
                                      <p:cBhvr>
                                        <p:cTn id="148" dur="1000"/>
                                        <p:tgtEl>
                                          <p:spTgt spid="5"/>
                                        </p:tgtEl>
                                        <p:attrNameLst>
                                          <p:attrName>ppt_h</p:attrName>
                                        </p:attrNameLst>
                                      </p:cBhvr>
                                      <p:tavLst>
                                        <p:tav tm="0">
                                          <p:val>
                                            <p:strVal val="ppt_h"/>
                                          </p:val>
                                        </p:tav>
                                        <p:tav tm="100000">
                                          <p:val>
                                            <p:fltVal val="0"/>
                                          </p:val>
                                        </p:tav>
                                      </p:tavLst>
                                    </p:anim>
                                    <p:anim calcmode="lin" valueType="num">
                                      <p:cBhvr>
                                        <p:cTn id="149" dur="1000"/>
                                        <p:tgtEl>
                                          <p:spTgt spid="5"/>
                                        </p:tgtEl>
                                        <p:attrNameLst>
                                          <p:attrName>style.rotation</p:attrName>
                                        </p:attrNameLst>
                                      </p:cBhvr>
                                      <p:tavLst>
                                        <p:tav tm="0">
                                          <p:val>
                                            <p:fltVal val="0"/>
                                          </p:val>
                                        </p:tav>
                                        <p:tav tm="100000">
                                          <p:val>
                                            <p:fltVal val="90"/>
                                          </p:val>
                                        </p:tav>
                                      </p:tavLst>
                                    </p:anim>
                                    <p:animEffect transition="out" filter="fade">
                                      <p:cBhvr>
                                        <p:cTn id="150" dur="1000"/>
                                        <p:tgtEl>
                                          <p:spTgt spid="5"/>
                                        </p:tgtEl>
                                      </p:cBhvr>
                                    </p:animEffect>
                                    <p:set>
                                      <p:cBhvr>
                                        <p:cTn id="151" dur="1" fill="hold">
                                          <p:stCondLst>
                                            <p:cond delay="999"/>
                                          </p:stCondLst>
                                        </p:cTn>
                                        <p:tgtEl>
                                          <p:spTgt spid="5"/>
                                        </p:tgtEl>
                                        <p:attrNameLst>
                                          <p:attrName>style.visibility</p:attrName>
                                        </p:attrNameLst>
                                      </p:cBhvr>
                                      <p:to>
                                        <p:strVal val="hidden"/>
                                      </p:to>
                                    </p:set>
                                  </p:childTnLst>
                                </p:cTn>
                              </p:par>
                              <p:par>
                                <p:cTn id="152" presetID="31" presetClass="exit" presetSubtype="0" fill="hold" grpId="1" nodeType="withEffect">
                                  <p:stCondLst>
                                    <p:cond delay="0"/>
                                  </p:stCondLst>
                                  <p:childTnLst>
                                    <p:anim calcmode="lin" valueType="num">
                                      <p:cBhvr>
                                        <p:cTn id="153" dur="1000"/>
                                        <p:tgtEl>
                                          <p:spTgt spid="20484"/>
                                        </p:tgtEl>
                                        <p:attrNameLst>
                                          <p:attrName>ppt_w</p:attrName>
                                        </p:attrNameLst>
                                      </p:cBhvr>
                                      <p:tavLst>
                                        <p:tav tm="0">
                                          <p:val>
                                            <p:strVal val="ppt_w"/>
                                          </p:val>
                                        </p:tav>
                                        <p:tav tm="100000">
                                          <p:val>
                                            <p:fltVal val="0"/>
                                          </p:val>
                                        </p:tav>
                                      </p:tavLst>
                                    </p:anim>
                                    <p:anim calcmode="lin" valueType="num">
                                      <p:cBhvr>
                                        <p:cTn id="154" dur="1000"/>
                                        <p:tgtEl>
                                          <p:spTgt spid="20484"/>
                                        </p:tgtEl>
                                        <p:attrNameLst>
                                          <p:attrName>ppt_h</p:attrName>
                                        </p:attrNameLst>
                                      </p:cBhvr>
                                      <p:tavLst>
                                        <p:tav tm="0">
                                          <p:val>
                                            <p:strVal val="ppt_h"/>
                                          </p:val>
                                        </p:tav>
                                        <p:tav tm="100000">
                                          <p:val>
                                            <p:fltVal val="0"/>
                                          </p:val>
                                        </p:tav>
                                      </p:tavLst>
                                    </p:anim>
                                    <p:anim calcmode="lin" valueType="num">
                                      <p:cBhvr>
                                        <p:cTn id="155" dur="1000"/>
                                        <p:tgtEl>
                                          <p:spTgt spid="20484"/>
                                        </p:tgtEl>
                                        <p:attrNameLst>
                                          <p:attrName>style.rotation</p:attrName>
                                        </p:attrNameLst>
                                      </p:cBhvr>
                                      <p:tavLst>
                                        <p:tav tm="0">
                                          <p:val>
                                            <p:fltVal val="0"/>
                                          </p:val>
                                        </p:tav>
                                        <p:tav tm="100000">
                                          <p:val>
                                            <p:fltVal val="90"/>
                                          </p:val>
                                        </p:tav>
                                      </p:tavLst>
                                    </p:anim>
                                    <p:animEffect transition="out" filter="fade">
                                      <p:cBhvr>
                                        <p:cTn id="156" dur="1000"/>
                                        <p:tgtEl>
                                          <p:spTgt spid="20484"/>
                                        </p:tgtEl>
                                      </p:cBhvr>
                                    </p:animEffect>
                                    <p:set>
                                      <p:cBhvr>
                                        <p:cTn id="157" dur="1" fill="hold">
                                          <p:stCondLst>
                                            <p:cond delay="999"/>
                                          </p:stCondLst>
                                        </p:cTn>
                                        <p:tgtEl>
                                          <p:spTgt spid="20484"/>
                                        </p:tgtEl>
                                        <p:attrNameLst>
                                          <p:attrName>style.visibility</p:attrName>
                                        </p:attrNameLst>
                                      </p:cBhvr>
                                      <p:to>
                                        <p:strVal val="hidden"/>
                                      </p:to>
                                    </p:set>
                                  </p:childTnLst>
                                </p:cTn>
                              </p:par>
                              <p:par>
                                <p:cTn id="158" presetID="31" presetClass="exit" presetSubtype="0" fill="hold" grpId="1" nodeType="withEffect">
                                  <p:stCondLst>
                                    <p:cond delay="0"/>
                                  </p:stCondLst>
                                  <p:childTnLst>
                                    <p:anim calcmode="lin" valueType="num">
                                      <p:cBhvr>
                                        <p:cTn id="159" dur="1000"/>
                                        <p:tgtEl>
                                          <p:spTgt spid="4"/>
                                        </p:tgtEl>
                                        <p:attrNameLst>
                                          <p:attrName>ppt_w</p:attrName>
                                        </p:attrNameLst>
                                      </p:cBhvr>
                                      <p:tavLst>
                                        <p:tav tm="0">
                                          <p:val>
                                            <p:strVal val="ppt_w"/>
                                          </p:val>
                                        </p:tav>
                                        <p:tav tm="100000">
                                          <p:val>
                                            <p:fltVal val="0"/>
                                          </p:val>
                                        </p:tav>
                                      </p:tavLst>
                                    </p:anim>
                                    <p:anim calcmode="lin" valueType="num">
                                      <p:cBhvr>
                                        <p:cTn id="160" dur="1000"/>
                                        <p:tgtEl>
                                          <p:spTgt spid="4"/>
                                        </p:tgtEl>
                                        <p:attrNameLst>
                                          <p:attrName>ppt_h</p:attrName>
                                        </p:attrNameLst>
                                      </p:cBhvr>
                                      <p:tavLst>
                                        <p:tav tm="0">
                                          <p:val>
                                            <p:strVal val="ppt_h"/>
                                          </p:val>
                                        </p:tav>
                                        <p:tav tm="100000">
                                          <p:val>
                                            <p:fltVal val="0"/>
                                          </p:val>
                                        </p:tav>
                                      </p:tavLst>
                                    </p:anim>
                                    <p:anim calcmode="lin" valueType="num">
                                      <p:cBhvr>
                                        <p:cTn id="161" dur="1000"/>
                                        <p:tgtEl>
                                          <p:spTgt spid="4"/>
                                        </p:tgtEl>
                                        <p:attrNameLst>
                                          <p:attrName>style.rotation</p:attrName>
                                        </p:attrNameLst>
                                      </p:cBhvr>
                                      <p:tavLst>
                                        <p:tav tm="0">
                                          <p:val>
                                            <p:fltVal val="0"/>
                                          </p:val>
                                        </p:tav>
                                        <p:tav tm="100000">
                                          <p:val>
                                            <p:fltVal val="90"/>
                                          </p:val>
                                        </p:tav>
                                      </p:tavLst>
                                    </p:anim>
                                    <p:animEffect transition="out" filter="fade">
                                      <p:cBhvr>
                                        <p:cTn id="162" dur="1000"/>
                                        <p:tgtEl>
                                          <p:spTgt spid="4"/>
                                        </p:tgtEl>
                                      </p:cBhvr>
                                    </p:animEffect>
                                    <p:set>
                                      <p:cBhvr>
                                        <p:cTn id="163" dur="1" fill="hold">
                                          <p:stCondLst>
                                            <p:cond delay="999"/>
                                          </p:stCondLst>
                                        </p:cTn>
                                        <p:tgtEl>
                                          <p:spTgt spid="4"/>
                                        </p:tgtEl>
                                        <p:attrNameLst>
                                          <p:attrName>style.visibility</p:attrName>
                                        </p:attrNameLst>
                                      </p:cBhvr>
                                      <p:to>
                                        <p:strVal val="hidden"/>
                                      </p:to>
                                    </p:set>
                                  </p:childTnLst>
                                </p:cTn>
                              </p:par>
                              <p:par>
                                <p:cTn id="164" presetID="31" presetClass="exit" presetSubtype="0" fill="hold" grpId="1" nodeType="withEffect">
                                  <p:stCondLst>
                                    <p:cond delay="0"/>
                                  </p:stCondLst>
                                  <p:childTnLst>
                                    <p:anim calcmode="lin" valueType="num">
                                      <p:cBhvr>
                                        <p:cTn id="165" dur="1000"/>
                                        <p:tgtEl>
                                          <p:spTgt spid="10"/>
                                        </p:tgtEl>
                                        <p:attrNameLst>
                                          <p:attrName>ppt_w</p:attrName>
                                        </p:attrNameLst>
                                      </p:cBhvr>
                                      <p:tavLst>
                                        <p:tav tm="0">
                                          <p:val>
                                            <p:strVal val="ppt_w"/>
                                          </p:val>
                                        </p:tav>
                                        <p:tav tm="100000">
                                          <p:val>
                                            <p:fltVal val="0"/>
                                          </p:val>
                                        </p:tav>
                                      </p:tavLst>
                                    </p:anim>
                                    <p:anim calcmode="lin" valueType="num">
                                      <p:cBhvr>
                                        <p:cTn id="166" dur="1000"/>
                                        <p:tgtEl>
                                          <p:spTgt spid="10"/>
                                        </p:tgtEl>
                                        <p:attrNameLst>
                                          <p:attrName>ppt_h</p:attrName>
                                        </p:attrNameLst>
                                      </p:cBhvr>
                                      <p:tavLst>
                                        <p:tav tm="0">
                                          <p:val>
                                            <p:strVal val="ppt_h"/>
                                          </p:val>
                                        </p:tav>
                                        <p:tav tm="100000">
                                          <p:val>
                                            <p:fltVal val="0"/>
                                          </p:val>
                                        </p:tav>
                                      </p:tavLst>
                                    </p:anim>
                                    <p:anim calcmode="lin" valueType="num">
                                      <p:cBhvr>
                                        <p:cTn id="167" dur="1000"/>
                                        <p:tgtEl>
                                          <p:spTgt spid="10"/>
                                        </p:tgtEl>
                                        <p:attrNameLst>
                                          <p:attrName>style.rotation</p:attrName>
                                        </p:attrNameLst>
                                      </p:cBhvr>
                                      <p:tavLst>
                                        <p:tav tm="0">
                                          <p:val>
                                            <p:fltVal val="0"/>
                                          </p:val>
                                        </p:tav>
                                        <p:tav tm="100000">
                                          <p:val>
                                            <p:fltVal val="90"/>
                                          </p:val>
                                        </p:tav>
                                      </p:tavLst>
                                    </p:anim>
                                    <p:animEffect transition="out" filter="fade">
                                      <p:cBhvr>
                                        <p:cTn id="168" dur="1000"/>
                                        <p:tgtEl>
                                          <p:spTgt spid="10"/>
                                        </p:tgtEl>
                                      </p:cBhvr>
                                    </p:animEffect>
                                    <p:set>
                                      <p:cBhvr>
                                        <p:cTn id="169" dur="1" fill="hold">
                                          <p:stCondLst>
                                            <p:cond delay="999"/>
                                          </p:stCondLst>
                                        </p:cTn>
                                        <p:tgtEl>
                                          <p:spTgt spid="10"/>
                                        </p:tgtEl>
                                        <p:attrNameLst>
                                          <p:attrName>style.visibility</p:attrName>
                                        </p:attrNameLst>
                                      </p:cBhvr>
                                      <p:to>
                                        <p:strVal val="hidden"/>
                                      </p:to>
                                    </p:set>
                                  </p:childTnLst>
                                </p:cTn>
                              </p:par>
                              <p:par>
                                <p:cTn id="170" presetID="31" presetClass="exit" presetSubtype="0" fill="hold" grpId="1" nodeType="withEffect">
                                  <p:stCondLst>
                                    <p:cond delay="0"/>
                                  </p:stCondLst>
                                  <p:childTnLst>
                                    <p:anim calcmode="lin" valueType="num">
                                      <p:cBhvr>
                                        <p:cTn id="171" dur="1000"/>
                                        <p:tgtEl>
                                          <p:spTgt spid="11"/>
                                        </p:tgtEl>
                                        <p:attrNameLst>
                                          <p:attrName>ppt_w</p:attrName>
                                        </p:attrNameLst>
                                      </p:cBhvr>
                                      <p:tavLst>
                                        <p:tav tm="0">
                                          <p:val>
                                            <p:strVal val="ppt_w"/>
                                          </p:val>
                                        </p:tav>
                                        <p:tav tm="100000">
                                          <p:val>
                                            <p:fltVal val="0"/>
                                          </p:val>
                                        </p:tav>
                                      </p:tavLst>
                                    </p:anim>
                                    <p:anim calcmode="lin" valueType="num">
                                      <p:cBhvr>
                                        <p:cTn id="172" dur="1000"/>
                                        <p:tgtEl>
                                          <p:spTgt spid="11"/>
                                        </p:tgtEl>
                                        <p:attrNameLst>
                                          <p:attrName>ppt_h</p:attrName>
                                        </p:attrNameLst>
                                      </p:cBhvr>
                                      <p:tavLst>
                                        <p:tav tm="0">
                                          <p:val>
                                            <p:strVal val="ppt_h"/>
                                          </p:val>
                                        </p:tav>
                                        <p:tav tm="100000">
                                          <p:val>
                                            <p:fltVal val="0"/>
                                          </p:val>
                                        </p:tav>
                                      </p:tavLst>
                                    </p:anim>
                                    <p:anim calcmode="lin" valueType="num">
                                      <p:cBhvr>
                                        <p:cTn id="173" dur="1000"/>
                                        <p:tgtEl>
                                          <p:spTgt spid="11"/>
                                        </p:tgtEl>
                                        <p:attrNameLst>
                                          <p:attrName>style.rotation</p:attrName>
                                        </p:attrNameLst>
                                      </p:cBhvr>
                                      <p:tavLst>
                                        <p:tav tm="0">
                                          <p:val>
                                            <p:fltVal val="0"/>
                                          </p:val>
                                        </p:tav>
                                        <p:tav tm="100000">
                                          <p:val>
                                            <p:fltVal val="90"/>
                                          </p:val>
                                        </p:tav>
                                      </p:tavLst>
                                    </p:anim>
                                    <p:animEffect transition="out" filter="fade">
                                      <p:cBhvr>
                                        <p:cTn id="174" dur="1000"/>
                                        <p:tgtEl>
                                          <p:spTgt spid="11"/>
                                        </p:tgtEl>
                                      </p:cBhvr>
                                    </p:animEffect>
                                    <p:set>
                                      <p:cBhvr>
                                        <p:cTn id="175" dur="1" fill="hold">
                                          <p:stCondLst>
                                            <p:cond delay="999"/>
                                          </p:stCondLst>
                                        </p:cTn>
                                        <p:tgtEl>
                                          <p:spTgt spid="11"/>
                                        </p:tgtEl>
                                        <p:attrNameLst>
                                          <p:attrName>style.visibility</p:attrName>
                                        </p:attrNameLst>
                                      </p:cBhvr>
                                      <p:to>
                                        <p:strVal val="hidden"/>
                                      </p:to>
                                    </p:set>
                                  </p:childTnLst>
                                </p:cTn>
                              </p:par>
                              <p:par>
                                <p:cTn id="176" presetID="31" presetClass="exit" presetSubtype="0" fill="hold" grpId="1" nodeType="withEffect">
                                  <p:stCondLst>
                                    <p:cond delay="0"/>
                                  </p:stCondLst>
                                  <p:childTnLst>
                                    <p:anim calcmode="lin" valueType="num">
                                      <p:cBhvr>
                                        <p:cTn id="177" dur="1000"/>
                                        <p:tgtEl>
                                          <p:spTgt spid="7"/>
                                        </p:tgtEl>
                                        <p:attrNameLst>
                                          <p:attrName>ppt_w</p:attrName>
                                        </p:attrNameLst>
                                      </p:cBhvr>
                                      <p:tavLst>
                                        <p:tav tm="0">
                                          <p:val>
                                            <p:strVal val="ppt_w"/>
                                          </p:val>
                                        </p:tav>
                                        <p:tav tm="100000">
                                          <p:val>
                                            <p:fltVal val="0"/>
                                          </p:val>
                                        </p:tav>
                                      </p:tavLst>
                                    </p:anim>
                                    <p:anim calcmode="lin" valueType="num">
                                      <p:cBhvr>
                                        <p:cTn id="178" dur="1000"/>
                                        <p:tgtEl>
                                          <p:spTgt spid="7"/>
                                        </p:tgtEl>
                                        <p:attrNameLst>
                                          <p:attrName>ppt_h</p:attrName>
                                        </p:attrNameLst>
                                      </p:cBhvr>
                                      <p:tavLst>
                                        <p:tav tm="0">
                                          <p:val>
                                            <p:strVal val="ppt_h"/>
                                          </p:val>
                                        </p:tav>
                                        <p:tav tm="100000">
                                          <p:val>
                                            <p:fltVal val="0"/>
                                          </p:val>
                                        </p:tav>
                                      </p:tavLst>
                                    </p:anim>
                                    <p:anim calcmode="lin" valueType="num">
                                      <p:cBhvr>
                                        <p:cTn id="179" dur="1000"/>
                                        <p:tgtEl>
                                          <p:spTgt spid="7"/>
                                        </p:tgtEl>
                                        <p:attrNameLst>
                                          <p:attrName>style.rotation</p:attrName>
                                        </p:attrNameLst>
                                      </p:cBhvr>
                                      <p:tavLst>
                                        <p:tav tm="0">
                                          <p:val>
                                            <p:fltVal val="0"/>
                                          </p:val>
                                        </p:tav>
                                        <p:tav tm="100000">
                                          <p:val>
                                            <p:fltVal val="90"/>
                                          </p:val>
                                        </p:tav>
                                      </p:tavLst>
                                    </p:anim>
                                    <p:animEffect transition="out" filter="fade">
                                      <p:cBhvr>
                                        <p:cTn id="180" dur="1000"/>
                                        <p:tgtEl>
                                          <p:spTgt spid="7"/>
                                        </p:tgtEl>
                                      </p:cBhvr>
                                    </p:animEffect>
                                    <p:set>
                                      <p:cBhvr>
                                        <p:cTn id="181" dur="1" fill="hold">
                                          <p:stCondLst>
                                            <p:cond delay="999"/>
                                          </p:stCondLst>
                                        </p:cTn>
                                        <p:tgtEl>
                                          <p:spTgt spid="7"/>
                                        </p:tgtEl>
                                        <p:attrNameLst>
                                          <p:attrName>style.visibility</p:attrName>
                                        </p:attrNameLst>
                                      </p:cBhvr>
                                      <p:to>
                                        <p:strVal val="hidden"/>
                                      </p:to>
                                    </p:set>
                                  </p:childTnLst>
                                </p:cTn>
                              </p:par>
                              <p:par>
                                <p:cTn id="182" presetID="31" presetClass="exit" presetSubtype="0" fill="hold" grpId="1" nodeType="withEffect">
                                  <p:stCondLst>
                                    <p:cond delay="0"/>
                                  </p:stCondLst>
                                  <p:childTnLst>
                                    <p:anim calcmode="lin" valueType="num">
                                      <p:cBhvr>
                                        <p:cTn id="183" dur="1000"/>
                                        <p:tgtEl>
                                          <p:spTgt spid="12"/>
                                        </p:tgtEl>
                                        <p:attrNameLst>
                                          <p:attrName>ppt_w</p:attrName>
                                        </p:attrNameLst>
                                      </p:cBhvr>
                                      <p:tavLst>
                                        <p:tav tm="0">
                                          <p:val>
                                            <p:strVal val="ppt_w"/>
                                          </p:val>
                                        </p:tav>
                                        <p:tav tm="100000">
                                          <p:val>
                                            <p:fltVal val="0"/>
                                          </p:val>
                                        </p:tav>
                                      </p:tavLst>
                                    </p:anim>
                                    <p:anim calcmode="lin" valueType="num">
                                      <p:cBhvr>
                                        <p:cTn id="184" dur="1000"/>
                                        <p:tgtEl>
                                          <p:spTgt spid="12"/>
                                        </p:tgtEl>
                                        <p:attrNameLst>
                                          <p:attrName>ppt_h</p:attrName>
                                        </p:attrNameLst>
                                      </p:cBhvr>
                                      <p:tavLst>
                                        <p:tav tm="0">
                                          <p:val>
                                            <p:strVal val="ppt_h"/>
                                          </p:val>
                                        </p:tav>
                                        <p:tav tm="100000">
                                          <p:val>
                                            <p:fltVal val="0"/>
                                          </p:val>
                                        </p:tav>
                                      </p:tavLst>
                                    </p:anim>
                                    <p:anim calcmode="lin" valueType="num">
                                      <p:cBhvr>
                                        <p:cTn id="185" dur="1000"/>
                                        <p:tgtEl>
                                          <p:spTgt spid="12"/>
                                        </p:tgtEl>
                                        <p:attrNameLst>
                                          <p:attrName>style.rotation</p:attrName>
                                        </p:attrNameLst>
                                      </p:cBhvr>
                                      <p:tavLst>
                                        <p:tav tm="0">
                                          <p:val>
                                            <p:fltVal val="0"/>
                                          </p:val>
                                        </p:tav>
                                        <p:tav tm="100000">
                                          <p:val>
                                            <p:fltVal val="90"/>
                                          </p:val>
                                        </p:tav>
                                      </p:tavLst>
                                    </p:anim>
                                    <p:animEffect transition="out" filter="fade">
                                      <p:cBhvr>
                                        <p:cTn id="186" dur="1000"/>
                                        <p:tgtEl>
                                          <p:spTgt spid="12"/>
                                        </p:tgtEl>
                                      </p:cBhvr>
                                    </p:animEffect>
                                    <p:set>
                                      <p:cBhvr>
                                        <p:cTn id="187" dur="1" fill="hold">
                                          <p:stCondLst>
                                            <p:cond delay="999"/>
                                          </p:stCondLst>
                                        </p:cTn>
                                        <p:tgtEl>
                                          <p:spTgt spid="12"/>
                                        </p:tgtEl>
                                        <p:attrNameLst>
                                          <p:attrName>style.visibility</p:attrName>
                                        </p:attrNameLst>
                                      </p:cBhvr>
                                      <p:to>
                                        <p:strVal val="hidden"/>
                                      </p:to>
                                    </p:set>
                                  </p:childTnLst>
                                </p:cTn>
                              </p:par>
                              <p:par>
                                <p:cTn id="188" presetID="31" presetClass="exit" presetSubtype="0" fill="hold" grpId="1" nodeType="withEffect">
                                  <p:stCondLst>
                                    <p:cond delay="0"/>
                                  </p:stCondLst>
                                  <p:childTnLst>
                                    <p:anim calcmode="lin" valueType="num">
                                      <p:cBhvr>
                                        <p:cTn id="189" dur="1000"/>
                                        <p:tgtEl>
                                          <p:spTgt spid="13"/>
                                        </p:tgtEl>
                                        <p:attrNameLst>
                                          <p:attrName>ppt_w</p:attrName>
                                        </p:attrNameLst>
                                      </p:cBhvr>
                                      <p:tavLst>
                                        <p:tav tm="0">
                                          <p:val>
                                            <p:strVal val="ppt_w"/>
                                          </p:val>
                                        </p:tav>
                                        <p:tav tm="100000">
                                          <p:val>
                                            <p:fltVal val="0"/>
                                          </p:val>
                                        </p:tav>
                                      </p:tavLst>
                                    </p:anim>
                                    <p:anim calcmode="lin" valueType="num">
                                      <p:cBhvr>
                                        <p:cTn id="190" dur="1000"/>
                                        <p:tgtEl>
                                          <p:spTgt spid="13"/>
                                        </p:tgtEl>
                                        <p:attrNameLst>
                                          <p:attrName>ppt_h</p:attrName>
                                        </p:attrNameLst>
                                      </p:cBhvr>
                                      <p:tavLst>
                                        <p:tav tm="0">
                                          <p:val>
                                            <p:strVal val="ppt_h"/>
                                          </p:val>
                                        </p:tav>
                                        <p:tav tm="100000">
                                          <p:val>
                                            <p:fltVal val="0"/>
                                          </p:val>
                                        </p:tav>
                                      </p:tavLst>
                                    </p:anim>
                                    <p:anim calcmode="lin" valueType="num">
                                      <p:cBhvr>
                                        <p:cTn id="191" dur="1000"/>
                                        <p:tgtEl>
                                          <p:spTgt spid="13"/>
                                        </p:tgtEl>
                                        <p:attrNameLst>
                                          <p:attrName>style.rotation</p:attrName>
                                        </p:attrNameLst>
                                      </p:cBhvr>
                                      <p:tavLst>
                                        <p:tav tm="0">
                                          <p:val>
                                            <p:fltVal val="0"/>
                                          </p:val>
                                        </p:tav>
                                        <p:tav tm="100000">
                                          <p:val>
                                            <p:fltVal val="90"/>
                                          </p:val>
                                        </p:tav>
                                      </p:tavLst>
                                    </p:anim>
                                    <p:animEffect transition="out" filter="fade">
                                      <p:cBhvr>
                                        <p:cTn id="192" dur="1000"/>
                                        <p:tgtEl>
                                          <p:spTgt spid="13"/>
                                        </p:tgtEl>
                                      </p:cBhvr>
                                    </p:animEffect>
                                    <p:set>
                                      <p:cBhvr>
                                        <p:cTn id="193" dur="1" fill="hold">
                                          <p:stCondLst>
                                            <p:cond delay="999"/>
                                          </p:stCondLst>
                                        </p:cTn>
                                        <p:tgtEl>
                                          <p:spTgt spid="13"/>
                                        </p:tgtEl>
                                        <p:attrNameLst>
                                          <p:attrName>style.visibility</p:attrName>
                                        </p:attrNameLst>
                                      </p:cBhvr>
                                      <p:to>
                                        <p:strVal val="hidden"/>
                                      </p:to>
                                    </p:set>
                                  </p:childTnLst>
                                </p:cTn>
                              </p:par>
                              <p:par>
                                <p:cTn id="194" presetID="31" presetClass="exit" presetSubtype="0" fill="hold" grpId="1" nodeType="withEffect">
                                  <p:stCondLst>
                                    <p:cond delay="0"/>
                                  </p:stCondLst>
                                  <p:childTnLst>
                                    <p:anim calcmode="lin" valueType="num">
                                      <p:cBhvr>
                                        <p:cTn id="195" dur="1000"/>
                                        <p:tgtEl>
                                          <p:spTgt spid="8"/>
                                        </p:tgtEl>
                                        <p:attrNameLst>
                                          <p:attrName>ppt_w</p:attrName>
                                        </p:attrNameLst>
                                      </p:cBhvr>
                                      <p:tavLst>
                                        <p:tav tm="0">
                                          <p:val>
                                            <p:strVal val="ppt_w"/>
                                          </p:val>
                                        </p:tav>
                                        <p:tav tm="100000">
                                          <p:val>
                                            <p:fltVal val="0"/>
                                          </p:val>
                                        </p:tav>
                                      </p:tavLst>
                                    </p:anim>
                                    <p:anim calcmode="lin" valueType="num">
                                      <p:cBhvr>
                                        <p:cTn id="196" dur="1000"/>
                                        <p:tgtEl>
                                          <p:spTgt spid="8"/>
                                        </p:tgtEl>
                                        <p:attrNameLst>
                                          <p:attrName>ppt_h</p:attrName>
                                        </p:attrNameLst>
                                      </p:cBhvr>
                                      <p:tavLst>
                                        <p:tav tm="0">
                                          <p:val>
                                            <p:strVal val="ppt_h"/>
                                          </p:val>
                                        </p:tav>
                                        <p:tav tm="100000">
                                          <p:val>
                                            <p:fltVal val="0"/>
                                          </p:val>
                                        </p:tav>
                                      </p:tavLst>
                                    </p:anim>
                                    <p:anim calcmode="lin" valueType="num">
                                      <p:cBhvr>
                                        <p:cTn id="197" dur="1000"/>
                                        <p:tgtEl>
                                          <p:spTgt spid="8"/>
                                        </p:tgtEl>
                                        <p:attrNameLst>
                                          <p:attrName>style.rotation</p:attrName>
                                        </p:attrNameLst>
                                      </p:cBhvr>
                                      <p:tavLst>
                                        <p:tav tm="0">
                                          <p:val>
                                            <p:fltVal val="0"/>
                                          </p:val>
                                        </p:tav>
                                        <p:tav tm="100000">
                                          <p:val>
                                            <p:fltVal val="90"/>
                                          </p:val>
                                        </p:tav>
                                      </p:tavLst>
                                    </p:anim>
                                    <p:animEffect transition="out" filter="fade">
                                      <p:cBhvr>
                                        <p:cTn id="198" dur="1000"/>
                                        <p:tgtEl>
                                          <p:spTgt spid="8"/>
                                        </p:tgtEl>
                                      </p:cBhvr>
                                    </p:animEffect>
                                    <p:set>
                                      <p:cBhvr>
                                        <p:cTn id="199" dur="1" fill="hold">
                                          <p:stCondLst>
                                            <p:cond delay="999"/>
                                          </p:stCondLst>
                                        </p:cTn>
                                        <p:tgtEl>
                                          <p:spTgt spid="8"/>
                                        </p:tgtEl>
                                        <p:attrNameLst>
                                          <p:attrName>style.visibility</p:attrName>
                                        </p:attrNameLst>
                                      </p:cBhvr>
                                      <p:to>
                                        <p:strVal val="hidden"/>
                                      </p:to>
                                    </p:set>
                                  </p:childTnLst>
                                </p:cTn>
                              </p:par>
                              <p:par>
                                <p:cTn id="200" presetID="31" presetClass="exit" presetSubtype="0" fill="hold" grpId="1" nodeType="withEffect">
                                  <p:stCondLst>
                                    <p:cond delay="0"/>
                                  </p:stCondLst>
                                  <p:childTnLst>
                                    <p:anim calcmode="lin" valueType="num">
                                      <p:cBhvr>
                                        <p:cTn id="201" dur="1000"/>
                                        <p:tgtEl>
                                          <p:spTgt spid="14"/>
                                        </p:tgtEl>
                                        <p:attrNameLst>
                                          <p:attrName>ppt_w</p:attrName>
                                        </p:attrNameLst>
                                      </p:cBhvr>
                                      <p:tavLst>
                                        <p:tav tm="0">
                                          <p:val>
                                            <p:strVal val="ppt_w"/>
                                          </p:val>
                                        </p:tav>
                                        <p:tav tm="100000">
                                          <p:val>
                                            <p:fltVal val="0"/>
                                          </p:val>
                                        </p:tav>
                                      </p:tavLst>
                                    </p:anim>
                                    <p:anim calcmode="lin" valueType="num">
                                      <p:cBhvr>
                                        <p:cTn id="202" dur="1000"/>
                                        <p:tgtEl>
                                          <p:spTgt spid="14"/>
                                        </p:tgtEl>
                                        <p:attrNameLst>
                                          <p:attrName>ppt_h</p:attrName>
                                        </p:attrNameLst>
                                      </p:cBhvr>
                                      <p:tavLst>
                                        <p:tav tm="0">
                                          <p:val>
                                            <p:strVal val="ppt_h"/>
                                          </p:val>
                                        </p:tav>
                                        <p:tav tm="100000">
                                          <p:val>
                                            <p:fltVal val="0"/>
                                          </p:val>
                                        </p:tav>
                                      </p:tavLst>
                                    </p:anim>
                                    <p:anim calcmode="lin" valueType="num">
                                      <p:cBhvr>
                                        <p:cTn id="203" dur="1000"/>
                                        <p:tgtEl>
                                          <p:spTgt spid="14"/>
                                        </p:tgtEl>
                                        <p:attrNameLst>
                                          <p:attrName>style.rotation</p:attrName>
                                        </p:attrNameLst>
                                      </p:cBhvr>
                                      <p:tavLst>
                                        <p:tav tm="0">
                                          <p:val>
                                            <p:fltVal val="0"/>
                                          </p:val>
                                        </p:tav>
                                        <p:tav tm="100000">
                                          <p:val>
                                            <p:fltVal val="90"/>
                                          </p:val>
                                        </p:tav>
                                      </p:tavLst>
                                    </p:anim>
                                    <p:animEffect transition="out" filter="fade">
                                      <p:cBhvr>
                                        <p:cTn id="204" dur="1000"/>
                                        <p:tgtEl>
                                          <p:spTgt spid="14"/>
                                        </p:tgtEl>
                                      </p:cBhvr>
                                    </p:animEffect>
                                    <p:set>
                                      <p:cBhvr>
                                        <p:cTn id="205" dur="1" fill="hold">
                                          <p:stCondLst>
                                            <p:cond delay="999"/>
                                          </p:stCondLst>
                                        </p:cTn>
                                        <p:tgtEl>
                                          <p:spTgt spid="14"/>
                                        </p:tgtEl>
                                        <p:attrNameLst>
                                          <p:attrName>style.visibility</p:attrName>
                                        </p:attrNameLst>
                                      </p:cBhvr>
                                      <p:to>
                                        <p:strVal val="hidden"/>
                                      </p:to>
                                    </p:set>
                                  </p:childTnLst>
                                </p:cTn>
                              </p:par>
                              <p:par>
                                <p:cTn id="206" presetID="31" presetClass="exit" presetSubtype="0" fill="hold" grpId="1" nodeType="withEffect">
                                  <p:stCondLst>
                                    <p:cond delay="0"/>
                                  </p:stCondLst>
                                  <p:childTnLst>
                                    <p:anim calcmode="lin" valueType="num">
                                      <p:cBhvr>
                                        <p:cTn id="207" dur="1000"/>
                                        <p:tgtEl>
                                          <p:spTgt spid="15"/>
                                        </p:tgtEl>
                                        <p:attrNameLst>
                                          <p:attrName>ppt_w</p:attrName>
                                        </p:attrNameLst>
                                      </p:cBhvr>
                                      <p:tavLst>
                                        <p:tav tm="0">
                                          <p:val>
                                            <p:strVal val="ppt_w"/>
                                          </p:val>
                                        </p:tav>
                                        <p:tav tm="100000">
                                          <p:val>
                                            <p:fltVal val="0"/>
                                          </p:val>
                                        </p:tav>
                                      </p:tavLst>
                                    </p:anim>
                                    <p:anim calcmode="lin" valueType="num">
                                      <p:cBhvr>
                                        <p:cTn id="208" dur="1000"/>
                                        <p:tgtEl>
                                          <p:spTgt spid="15"/>
                                        </p:tgtEl>
                                        <p:attrNameLst>
                                          <p:attrName>ppt_h</p:attrName>
                                        </p:attrNameLst>
                                      </p:cBhvr>
                                      <p:tavLst>
                                        <p:tav tm="0">
                                          <p:val>
                                            <p:strVal val="ppt_h"/>
                                          </p:val>
                                        </p:tav>
                                        <p:tav tm="100000">
                                          <p:val>
                                            <p:fltVal val="0"/>
                                          </p:val>
                                        </p:tav>
                                      </p:tavLst>
                                    </p:anim>
                                    <p:anim calcmode="lin" valueType="num">
                                      <p:cBhvr>
                                        <p:cTn id="209" dur="1000"/>
                                        <p:tgtEl>
                                          <p:spTgt spid="15"/>
                                        </p:tgtEl>
                                        <p:attrNameLst>
                                          <p:attrName>style.rotation</p:attrName>
                                        </p:attrNameLst>
                                      </p:cBhvr>
                                      <p:tavLst>
                                        <p:tav tm="0">
                                          <p:val>
                                            <p:fltVal val="0"/>
                                          </p:val>
                                        </p:tav>
                                        <p:tav tm="100000">
                                          <p:val>
                                            <p:fltVal val="90"/>
                                          </p:val>
                                        </p:tav>
                                      </p:tavLst>
                                    </p:anim>
                                    <p:animEffect transition="out" filter="fade">
                                      <p:cBhvr>
                                        <p:cTn id="210" dur="1000"/>
                                        <p:tgtEl>
                                          <p:spTgt spid="15"/>
                                        </p:tgtEl>
                                      </p:cBhvr>
                                    </p:animEffect>
                                    <p:set>
                                      <p:cBhvr>
                                        <p:cTn id="211" dur="1" fill="hold">
                                          <p:stCondLst>
                                            <p:cond delay="999"/>
                                          </p:stCondLst>
                                        </p:cTn>
                                        <p:tgtEl>
                                          <p:spTgt spid="15"/>
                                        </p:tgtEl>
                                        <p:attrNameLst>
                                          <p:attrName>style.visibility</p:attrName>
                                        </p:attrNameLst>
                                      </p:cBhvr>
                                      <p:to>
                                        <p:strVal val="hidden"/>
                                      </p:to>
                                    </p:set>
                                  </p:childTnLst>
                                </p:cTn>
                              </p:par>
                              <p:par>
                                <p:cTn id="212" presetID="31" presetClass="exit" presetSubtype="0" fill="hold" grpId="1" nodeType="withEffect">
                                  <p:stCondLst>
                                    <p:cond delay="0"/>
                                  </p:stCondLst>
                                  <p:childTnLst>
                                    <p:anim calcmode="lin" valueType="num">
                                      <p:cBhvr>
                                        <p:cTn id="213" dur="1000"/>
                                        <p:tgtEl>
                                          <p:spTgt spid="9"/>
                                        </p:tgtEl>
                                        <p:attrNameLst>
                                          <p:attrName>ppt_w</p:attrName>
                                        </p:attrNameLst>
                                      </p:cBhvr>
                                      <p:tavLst>
                                        <p:tav tm="0">
                                          <p:val>
                                            <p:strVal val="ppt_w"/>
                                          </p:val>
                                        </p:tav>
                                        <p:tav tm="100000">
                                          <p:val>
                                            <p:fltVal val="0"/>
                                          </p:val>
                                        </p:tav>
                                      </p:tavLst>
                                    </p:anim>
                                    <p:anim calcmode="lin" valueType="num">
                                      <p:cBhvr>
                                        <p:cTn id="214" dur="1000"/>
                                        <p:tgtEl>
                                          <p:spTgt spid="9"/>
                                        </p:tgtEl>
                                        <p:attrNameLst>
                                          <p:attrName>ppt_h</p:attrName>
                                        </p:attrNameLst>
                                      </p:cBhvr>
                                      <p:tavLst>
                                        <p:tav tm="0">
                                          <p:val>
                                            <p:strVal val="ppt_h"/>
                                          </p:val>
                                        </p:tav>
                                        <p:tav tm="100000">
                                          <p:val>
                                            <p:fltVal val="0"/>
                                          </p:val>
                                        </p:tav>
                                      </p:tavLst>
                                    </p:anim>
                                    <p:anim calcmode="lin" valueType="num">
                                      <p:cBhvr>
                                        <p:cTn id="215" dur="1000"/>
                                        <p:tgtEl>
                                          <p:spTgt spid="9"/>
                                        </p:tgtEl>
                                        <p:attrNameLst>
                                          <p:attrName>style.rotation</p:attrName>
                                        </p:attrNameLst>
                                      </p:cBhvr>
                                      <p:tavLst>
                                        <p:tav tm="0">
                                          <p:val>
                                            <p:fltVal val="0"/>
                                          </p:val>
                                        </p:tav>
                                        <p:tav tm="100000">
                                          <p:val>
                                            <p:fltVal val="90"/>
                                          </p:val>
                                        </p:tav>
                                      </p:tavLst>
                                    </p:anim>
                                    <p:animEffect transition="out" filter="fade">
                                      <p:cBhvr>
                                        <p:cTn id="216" dur="1000"/>
                                        <p:tgtEl>
                                          <p:spTgt spid="9"/>
                                        </p:tgtEl>
                                      </p:cBhvr>
                                    </p:animEffect>
                                    <p:set>
                                      <p:cBhvr>
                                        <p:cTn id="217" dur="1" fill="hold">
                                          <p:stCondLst>
                                            <p:cond delay="999"/>
                                          </p:stCondLst>
                                        </p:cTn>
                                        <p:tgtEl>
                                          <p:spTgt spid="9"/>
                                        </p:tgtEl>
                                        <p:attrNameLst>
                                          <p:attrName>style.visibility</p:attrName>
                                        </p:attrNameLst>
                                      </p:cBhvr>
                                      <p:to>
                                        <p:strVal val="hidden"/>
                                      </p:to>
                                    </p:set>
                                  </p:childTnLst>
                                </p:cTn>
                              </p:par>
                              <p:par>
                                <p:cTn id="218" presetID="31" presetClass="exit" presetSubtype="0" fill="hold" grpId="1" nodeType="withEffect">
                                  <p:stCondLst>
                                    <p:cond delay="0"/>
                                  </p:stCondLst>
                                  <p:childTnLst>
                                    <p:anim calcmode="lin" valueType="num">
                                      <p:cBhvr>
                                        <p:cTn id="219" dur="1000"/>
                                        <p:tgtEl>
                                          <p:spTgt spid="16"/>
                                        </p:tgtEl>
                                        <p:attrNameLst>
                                          <p:attrName>ppt_w</p:attrName>
                                        </p:attrNameLst>
                                      </p:cBhvr>
                                      <p:tavLst>
                                        <p:tav tm="0">
                                          <p:val>
                                            <p:strVal val="ppt_w"/>
                                          </p:val>
                                        </p:tav>
                                        <p:tav tm="100000">
                                          <p:val>
                                            <p:fltVal val="0"/>
                                          </p:val>
                                        </p:tav>
                                      </p:tavLst>
                                    </p:anim>
                                    <p:anim calcmode="lin" valueType="num">
                                      <p:cBhvr>
                                        <p:cTn id="220" dur="1000"/>
                                        <p:tgtEl>
                                          <p:spTgt spid="16"/>
                                        </p:tgtEl>
                                        <p:attrNameLst>
                                          <p:attrName>ppt_h</p:attrName>
                                        </p:attrNameLst>
                                      </p:cBhvr>
                                      <p:tavLst>
                                        <p:tav tm="0">
                                          <p:val>
                                            <p:strVal val="ppt_h"/>
                                          </p:val>
                                        </p:tav>
                                        <p:tav tm="100000">
                                          <p:val>
                                            <p:fltVal val="0"/>
                                          </p:val>
                                        </p:tav>
                                      </p:tavLst>
                                    </p:anim>
                                    <p:anim calcmode="lin" valueType="num">
                                      <p:cBhvr>
                                        <p:cTn id="221" dur="1000"/>
                                        <p:tgtEl>
                                          <p:spTgt spid="16"/>
                                        </p:tgtEl>
                                        <p:attrNameLst>
                                          <p:attrName>style.rotation</p:attrName>
                                        </p:attrNameLst>
                                      </p:cBhvr>
                                      <p:tavLst>
                                        <p:tav tm="0">
                                          <p:val>
                                            <p:fltVal val="0"/>
                                          </p:val>
                                        </p:tav>
                                        <p:tav tm="100000">
                                          <p:val>
                                            <p:fltVal val="90"/>
                                          </p:val>
                                        </p:tav>
                                      </p:tavLst>
                                    </p:anim>
                                    <p:animEffect transition="out" filter="fade">
                                      <p:cBhvr>
                                        <p:cTn id="222" dur="1000"/>
                                        <p:tgtEl>
                                          <p:spTgt spid="16"/>
                                        </p:tgtEl>
                                      </p:cBhvr>
                                    </p:animEffect>
                                    <p:set>
                                      <p:cBhvr>
                                        <p:cTn id="223" dur="1" fill="hold">
                                          <p:stCondLst>
                                            <p:cond delay="999"/>
                                          </p:stCondLst>
                                        </p:cTn>
                                        <p:tgtEl>
                                          <p:spTgt spid="16"/>
                                        </p:tgtEl>
                                        <p:attrNameLst>
                                          <p:attrName>style.visibility</p:attrName>
                                        </p:attrNameLst>
                                      </p:cBhvr>
                                      <p:to>
                                        <p:strVal val="hidden"/>
                                      </p:to>
                                    </p:set>
                                  </p:childTnLst>
                                </p:cTn>
                              </p:par>
                              <p:par>
                                <p:cTn id="224" presetID="31" presetClass="exit" presetSubtype="0" fill="hold" grpId="1" nodeType="withEffect">
                                  <p:stCondLst>
                                    <p:cond delay="0"/>
                                  </p:stCondLst>
                                  <p:childTnLst>
                                    <p:anim calcmode="lin" valueType="num">
                                      <p:cBhvr>
                                        <p:cTn id="225" dur="1000"/>
                                        <p:tgtEl>
                                          <p:spTgt spid="6"/>
                                        </p:tgtEl>
                                        <p:attrNameLst>
                                          <p:attrName>ppt_w</p:attrName>
                                        </p:attrNameLst>
                                      </p:cBhvr>
                                      <p:tavLst>
                                        <p:tav tm="0">
                                          <p:val>
                                            <p:strVal val="ppt_w"/>
                                          </p:val>
                                        </p:tav>
                                        <p:tav tm="100000">
                                          <p:val>
                                            <p:fltVal val="0"/>
                                          </p:val>
                                        </p:tav>
                                      </p:tavLst>
                                    </p:anim>
                                    <p:anim calcmode="lin" valueType="num">
                                      <p:cBhvr>
                                        <p:cTn id="226" dur="1000"/>
                                        <p:tgtEl>
                                          <p:spTgt spid="6"/>
                                        </p:tgtEl>
                                        <p:attrNameLst>
                                          <p:attrName>ppt_h</p:attrName>
                                        </p:attrNameLst>
                                      </p:cBhvr>
                                      <p:tavLst>
                                        <p:tav tm="0">
                                          <p:val>
                                            <p:strVal val="ppt_h"/>
                                          </p:val>
                                        </p:tav>
                                        <p:tav tm="100000">
                                          <p:val>
                                            <p:fltVal val="0"/>
                                          </p:val>
                                        </p:tav>
                                      </p:tavLst>
                                    </p:anim>
                                    <p:anim calcmode="lin" valueType="num">
                                      <p:cBhvr>
                                        <p:cTn id="227" dur="1000"/>
                                        <p:tgtEl>
                                          <p:spTgt spid="6"/>
                                        </p:tgtEl>
                                        <p:attrNameLst>
                                          <p:attrName>style.rotation</p:attrName>
                                        </p:attrNameLst>
                                      </p:cBhvr>
                                      <p:tavLst>
                                        <p:tav tm="0">
                                          <p:val>
                                            <p:fltVal val="0"/>
                                          </p:val>
                                        </p:tav>
                                        <p:tav tm="100000">
                                          <p:val>
                                            <p:fltVal val="90"/>
                                          </p:val>
                                        </p:tav>
                                      </p:tavLst>
                                    </p:anim>
                                    <p:animEffect transition="out" filter="fade">
                                      <p:cBhvr>
                                        <p:cTn id="228" dur="1000"/>
                                        <p:tgtEl>
                                          <p:spTgt spid="6"/>
                                        </p:tgtEl>
                                      </p:cBhvr>
                                    </p:animEffect>
                                    <p:set>
                                      <p:cBhvr>
                                        <p:cTn id="229" dur="1" fill="hold">
                                          <p:stCondLst>
                                            <p:cond delay="999"/>
                                          </p:stCondLst>
                                        </p:cTn>
                                        <p:tgtEl>
                                          <p:spTgt spid="6"/>
                                        </p:tgtEl>
                                        <p:attrNameLst>
                                          <p:attrName>style.visibility</p:attrName>
                                        </p:attrNameLst>
                                      </p:cBhvr>
                                      <p:to>
                                        <p:strVal val="hidden"/>
                                      </p:to>
                                    </p:set>
                                  </p:childTnLst>
                                </p:cTn>
                              </p:par>
                              <p:par>
                                <p:cTn id="230" presetID="31" presetClass="exit" presetSubtype="0" fill="hold" nodeType="withEffect">
                                  <p:stCondLst>
                                    <p:cond delay="0"/>
                                  </p:stCondLst>
                                  <p:childTnLst>
                                    <p:anim calcmode="lin" valueType="num">
                                      <p:cBhvr>
                                        <p:cTn id="231" dur="1000"/>
                                        <p:tgtEl>
                                          <p:spTgt spid="19"/>
                                        </p:tgtEl>
                                        <p:attrNameLst>
                                          <p:attrName>ppt_w</p:attrName>
                                        </p:attrNameLst>
                                      </p:cBhvr>
                                      <p:tavLst>
                                        <p:tav tm="0">
                                          <p:val>
                                            <p:strVal val="ppt_w"/>
                                          </p:val>
                                        </p:tav>
                                        <p:tav tm="100000">
                                          <p:val>
                                            <p:fltVal val="0"/>
                                          </p:val>
                                        </p:tav>
                                      </p:tavLst>
                                    </p:anim>
                                    <p:anim calcmode="lin" valueType="num">
                                      <p:cBhvr>
                                        <p:cTn id="232" dur="1000"/>
                                        <p:tgtEl>
                                          <p:spTgt spid="19"/>
                                        </p:tgtEl>
                                        <p:attrNameLst>
                                          <p:attrName>ppt_h</p:attrName>
                                        </p:attrNameLst>
                                      </p:cBhvr>
                                      <p:tavLst>
                                        <p:tav tm="0">
                                          <p:val>
                                            <p:strVal val="ppt_h"/>
                                          </p:val>
                                        </p:tav>
                                        <p:tav tm="100000">
                                          <p:val>
                                            <p:fltVal val="0"/>
                                          </p:val>
                                        </p:tav>
                                      </p:tavLst>
                                    </p:anim>
                                    <p:anim calcmode="lin" valueType="num">
                                      <p:cBhvr>
                                        <p:cTn id="233" dur="1000"/>
                                        <p:tgtEl>
                                          <p:spTgt spid="19"/>
                                        </p:tgtEl>
                                        <p:attrNameLst>
                                          <p:attrName>style.rotation</p:attrName>
                                        </p:attrNameLst>
                                      </p:cBhvr>
                                      <p:tavLst>
                                        <p:tav tm="0">
                                          <p:val>
                                            <p:fltVal val="0"/>
                                          </p:val>
                                        </p:tav>
                                        <p:tav tm="100000">
                                          <p:val>
                                            <p:fltVal val="90"/>
                                          </p:val>
                                        </p:tav>
                                      </p:tavLst>
                                    </p:anim>
                                    <p:animEffect transition="out" filter="fade">
                                      <p:cBhvr>
                                        <p:cTn id="234" dur="1000"/>
                                        <p:tgtEl>
                                          <p:spTgt spid="19"/>
                                        </p:tgtEl>
                                      </p:cBhvr>
                                    </p:animEffect>
                                    <p:set>
                                      <p:cBhvr>
                                        <p:cTn id="235" dur="1" fill="hold">
                                          <p:stCondLst>
                                            <p:cond delay="999"/>
                                          </p:stCondLst>
                                        </p:cTn>
                                        <p:tgtEl>
                                          <p:spTgt spid="19"/>
                                        </p:tgtEl>
                                        <p:attrNameLst>
                                          <p:attrName>style.visibility</p:attrName>
                                        </p:attrNameLst>
                                      </p:cBhvr>
                                      <p:to>
                                        <p:strVal val="hidden"/>
                                      </p:to>
                                    </p:set>
                                  </p:childTnLst>
                                </p:cTn>
                              </p:par>
                              <p:par>
                                <p:cTn id="236" presetID="31" presetClass="exit" presetSubtype="0" fill="hold" grpId="1" nodeType="withEffect">
                                  <p:stCondLst>
                                    <p:cond delay="0"/>
                                  </p:stCondLst>
                                  <p:childTnLst>
                                    <p:anim calcmode="lin" valueType="num">
                                      <p:cBhvr>
                                        <p:cTn id="237" dur="1000"/>
                                        <p:tgtEl>
                                          <p:spTgt spid="21"/>
                                        </p:tgtEl>
                                        <p:attrNameLst>
                                          <p:attrName>ppt_w</p:attrName>
                                        </p:attrNameLst>
                                      </p:cBhvr>
                                      <p:tavLst>
                                        <p:tav tm="0">
                                          <p:val>
                                            <p:strVal val="ppt_w"/>
                                          </p:val>
                                        </p:tav>
                                        <p:tav tm="100000">
                                          <p:val>
                                            <p:fltVal val="0"/>
                                          </p:val>
                                        </p:tav>
                                      </p:tavLst>
                                    </p:anim>
                                    <p:anim calcmode="lin" valueType="num">
                                      <p:cBhvr>
                                        <p:cTn id="238" dur="1000"/>
                                        <p:tgtEl>
                                          <p:spTgt spid="21"/>
                                        </p:tgtEl>
                                        <p:attrNameLst>
                                          <p:attrName>ppt_h</p:attrName>
                                        </p:attrNameLst>
                                      </p:cBhvr>
                                      <p:tavLst>
                                        <p:tav tm="0">
                                          <p:val>
                                            <p:strVal val="ppt_h"/>
                                          </p:val>
                                        </p:tav>
                                        <p:tav tm="100000">
                                          <p:val>
                                            <p:fltVal val="0"/>
                                          </p:val>
                                        </p:tav>
                                      </p:tavLst>
                                    </p:anim>
                                    <p:anim calcmode="lin" valueType="num">
                                      <p:cBhvr>
                                        <p:cTn id="239" dur="1000"/>
                                        <p:tgtEl>
                                          <p:spTgt spid="21"/>
                                        </p:tgtEl>
                                        <p:attrNameLst>
                                          <p:attrName>style.rotation</p:attrName>
                                        </p:attrNameLst>
                                      </p:cBhvr>
                                      <p:tavLst>
                                        <p:tav tm="0">
                                          <p:val>
                                            <p:fltVal val="0"/>
                                          </p:val>
                                        </p:tav>
                                        <p:tav tm="100000">
                                          <p:val>
                                            <p:fltVal val="90"/>
                                          </p:val>
                                        </p:tav>
                                      </p:tavLst>
                                    </p:anim>
                                    <p:animEffect transition="out" filter="fade">
                                      <p:cBhvr>
                                        <p:cTn id="240" dur="1000"/>
                                        <p:tgtEl>
                                          <p:spTgt spid="21"/>
                                        </p:tgtEl>
                                      </p:cBhvr>
                                    </p:animEffect>
                                    <p:set>
                                      <p:cBhvr>
                                        <p:cTn id="241" dur="1" fill="hold">
                                          <p:stCondLst>
                                            <p:cond delay="999"/>
                                          </p:stCondLst>
                                        </p:cTn>
                                        <p:tgtEl>
                                          <p:spTgt spid="21"/>
                                        </p:tgtEl>
                                        <p:attrNameLst>
                                          <p:attrName>style.visibility</p:attrName>
                                        </p:attrNameLst>
                                      </p:cBhvr>
                                      <p:to>
                                        <p:strVal val="hidden"/>
                                      </p:to>
                                    </p:set>
                                  </p:childTnLst>
                                </p:cTn>
                              </p:par>
                              <p:par>
                                <p:cTn id="242" presetID="31" presetClass="exit" presetSubtype="0" fill="hold" nodeType="withEffect">
                                  <p:stCondLst>
                                    <p:cond delay="0"/>
                                  </p:stCondLst>
                                  <p:childTnLst>
                                    <p:anim calcmode="lin" valueType="num">
                                      <p:cBhvr>
                                        <p:cTn id="243" dur="1000"/>
                                        <p:tgtEl>
                                          <p:spTgt spid="24"/>
                                        </p:tgtEl>
                                        <p:attrNameLst>
                                          <p:attrName>ppt_w</p:attrName>
                                        </p:attrNameLst>
                                      </p:cBhvr>
                                      <p:tavLst>
                                        <p:tav tm="0">
                                          <p:val>
                                            <p:strVal val="ppt_w"/>
                                          </p:val>
                                        </p:tav>
                                        <p:tav tm="100000">
                                          <p:val>
                                            <p:fltVal val="0"/>
                                          </p:val>
                                        </p:tav>
                                      </p:tavLst>
                                    </p:anim>
                                    <p:anim calcmode="lin" valueType="num">
                                      <p:cBhvr>
                                        <p:cTn id="244" dur="1000"/>
                                        <p:tgtEl>
                                          <p:spTgt spid="24"/>
                                        </p:tgtEl>
                                        <p:attrNameLst>
                                          <p:attrName>ppt_h</p:attrName>
                                        </p:attrNameLst>
                                      </p:cBhvr>
                                      <p:tavLst>
                                        <p:tav tm="0">
                                          <p:val>
                                            <p:strVal val="ppt_h"/>
                                          </p:val>
                                        </p:tav>
                                        <p:tav tm="100000">
                                          <p:val>
                                            <p:fltVal val="0"/>
                                          </p:val>
                                        </p:tav>
                                      </p:tavLst>
                                    </p:anim>
                                    <p:anim calcmode="lin" valueType="num">
                                      <p:cBhvr>
                                        <p:cTn id="245" dur="1000"/>
                                        <p:tgtEl>
                                          <p:spTgt spid="24"/>
                                        </p:tgtEl>
                                        <p:attrNameLst>
                                          <p:attrName>style.rotation</p:attrName>
                                        </p:attrNameLst>
                                      </p:cBhvr>
                                      <p:tavLst>
                                        <p:tav tm="0">
                                          <p:val>
                                            <p:fltVal val="0"/>
                                          </p:val>
                                        </p:tav>
                                        <p:tav tm="100000">
                                          <p:val>
                                            <p:fltVal val="90"/>
                                          </p:val>
                                        </p:tav>
                                      </p:tavLst>
                                    </p:anim>
                                    <p:animEffect transition="out" filter="fade">
                                      <p:cBhvr>
                                        <p:cTn id="246" dur="1000"/>
                                        <p:tgtEl>
                                          <p:spTgt spid="24"/>
                                        </p:tgtEl>
                                      </p:cBhvr>
                                    </p:animEffect>
                                    <p:set>
                                      <p:cBhvr>
                                        <p:cTn id="247" dur="1" fill="hold">
                                          <p:stCondLst>
                                            <p:cond delay="999"/>
                                          </p:stCondLst>
                                        </p:cTn>
                                        <p:tgtEl>
                                          <p:spTgt spid="24"/>
                                        </p:tgtEl>
                                        <p:attrNameLst>
                                          <p:attrName>style.visibility</p:attrName>
                                        </p:attrNameLst>
                                      </p:cBhvr>
                                      <p:to>
                                        <p:strVal val="hidden"/>
                                      </p:to>
                                    </p:set>
                                  </p:childTnLst>
                                </p:cTn>
                              </p:par>
                              <p:par>
                                <p:cTn id="248" presetID="31" presetClass="exit" presetSubtype="0" fill="hold" grpId="1" nodeType="withEffect">
                                  <p:stCondLst>
                                    <p:cond delay="0"/>
                                  </p:stCondLst>
                                  <p:childTnLst>
                                    <p:anim calcmode="lin" valueType="num">
                                      <p:cBhvr>
                                        <p:cTn id="249" dur="1000"/>
                                        <p:tgtEl>
                                          <p:spTgt spid="27"/>
                                        </p:tgtEl>
                                        <p:attrNameLst>
                                          <p:attrName>ppt_w</p:attrName>
                                        </p:attrNameLst>
                                      </p:cBhvr>
                                      <p:tavLst>
                                        <p:tav tm="0">
                                          <p:val>
                                            <p:strVal val="ppt_w"/>
                                          </p:val>
                                        </p:tav>
                                        <p:tav tm="100000">
                                          <p:val>
                                            <p:fltVal val="0"/>
                                          </p:val>
                                        </p:tav>
                                      </p:tavLst>
                                    </p:anim>
                                    <p:anim calcmode="lin" valueType="num">
                                      <p:cBhvr>
                                        <p:cTn id="250" dur="1000"/>
                                        <p:tgtEl>
                                          <p:spTgt spid="27"/>
                                        </p:tgtEl>
                                        <p:attrNameLst>
                                          <p:attrName>ppt_h</p:attrName>
                                        </p:attrNameLst>
                                      </p:cBhvr>
                                      <p:tavLst>
                                        <p:tav tm="0">
                                          <p:val>
                                            <p:strVal val="ppt_h"/>
                                          </p:val>
                                        </p:tav>
                                        <p:tav tm="100000">
                                          <p:val>
                                            <p:fltVal val="0"/>
                                          </p:val>
                                        </p:tav>
                                      </p:tavLst>
                                    </p:anim>
                                    <p:anim calcmode="lin" valueType="num">
                                      <p:cBhvr>
                                        <p:cTn id="251" dur="1000"/>
                                        <p:tgtEl>
                                          <p:spTgt spid="27"/>
                                        </p:tgtEl>
                                        <p:attrNameLst>
                                          <p:attrName>style.rotation</p:attrName>
                                        </p:attrNameLst>
                                      </p:cBhvr>
                                      <p:tavLst>
                                        <p:tav tm="0">
                                          <p:val>
                                            <p:fltVal val="0"/>
                                          </p:val>
                                        </p:tav>
                                        <p:tav tm="100000">
                                          <p:val>
                                            <p:fltVal val="90"/>
                                          </p:val>
                                        </p:tav>
                                      </p:tavLst>
                                    </p:anim>
                                    <p:animEffect transition="out" filter="fade">
                                      <p:cBhvr>
                                        <p:cTn id="252" dur="1000"/>
                                        <p:tgtEl>
                                          <p:spTgt spid="27"/>
                                        </p:tgtEl>
                                      </p:cBhvr>
                                    </p:animEffect>
                                    <p:set>
                                      <p:cBhvr>
                                        <p:cTn id="253" dur="1" fill="hold">
                                          <p:stCondLst>
                                            <p:cond delay="999"/>
                                          </p:stCondLst>
                                        </p:cTn>
                                        <p:tgtEl>
                                          <p:spTgt spid="27"/>
                                        </p:tgtEl>
                                        <p:attrNameLst>
                                          <p:attrName>style.visibility</p:attrName>
                                        </p:attrNameLst>
                                      </p:cBhvr>
                                      <p:to>
                                        <p:strVal val="hidden"/>
                                      </p:to>
                                    </p:set>
                                  </p:childTnLst>
                                </p:cTn>
                              </p:par>
                              <p:par>
                                <p:cTn id="254" presetID="42" presetClass="path" presetSubtype="0" accel="50000" decel="50000" fill="hold" grpId="1" nodeType="withEffect">
                                  <p:stCondLst>
                                    <p:cond delay="0"/>
                                  </p:stCondLst>
                                  <p:childTnLst>
                                    <p:animMotion origin="layout" path="M 1.66667E-6 4.07407E-6 L -0.52379 -0.50162 " pathEditMode="relative" rAng="0" ptsTypes="AA">
                                      <p:cBhvr>
                                        <p:cTn id="255" dur="2000" fill="hold"/>
                                        <p:tgtEl>
                                          <p:spTgt spid="17"/>
                                        </p:tgtEl>
                                        <p:attrNameLst>
                                          <p:attrName>ppt_x</p:attrName>
                                          <p:attrName>ppt_y</p:attrName>
                                        </p:attrNameLst>
                                      </p:cBhvr>
                                      <p:rCtr x="-26198" y="-25093"/>
                                    </p:animMotion>
                                  </p:childTnLst>
                                </p:cTn>
                              </p:par>
                              <p:par>
                                <p:cTn id="256" presetID="6" presetClass="emph" presetSubtype="0" fill="hold" grpId="2" nodeType="withEffect">
                                  <p:stCondLst>
                                    <p:cond delay="0"/>
                                  </p:stCondLst>
                                  <p:childTnLst>
                                    <p:animScale>
                                      <p:cBhvr>
                                        <p:cTn id="257" dur="2000" fill="hold"/>
                                        <p:tgtEl>
                                          <p:spTgt spid="17"/>
                                        </p:tgtEl>
                                      </p:cBhvr>
                                      <p:by x="150000" y="150000"/>
                                    </p:animScale>
                                  </p:childTnLst>
                                </p:cTn>
                              </p:par>
                            </p:childTnLst>
                          </p:cTn>
                        </p:par>
                      </p:childTnLst>
                    </p:cTn>
                  </p:par>
                  <p:par>
                    <p:cTn id="258" fill="hold" nodeType="clickPar">
                      <p:stCondLst>
                        <p:cond delay="indefinite"/>
                      </p:stCondLst>
                      <p:childTnLst>
                        <p:par>
                          <p:cTn id="259" fill="hold" nodeType="withGroup">
                            <p:stCondLst>
                              <p:cond delay="0"/>
                            </p:stCondLst>
                            <p:childTnLst>
                              <p:par>
                                <p:cTn id="260" presetID="1" presetClass="entr" presetSubtype="0" fill="hold" grpId="0" nodeType="clickEffect">
                                  <p:stCondLst>
                                    <p:cond delay="0"/>
                                  </p:stCondLst>
                                  <p:childTnLst>
                                    <p:set>
                                      <p:cBhvr>
                                        <p:cTn id="261"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2" grpId="0"/>
      <p:bldP spid="2" grpId="1"/>
      <p:bldP spid="3" grpId="0"/>
      <p:bldP spid="3" grpId="1"/>
      <p:bldP spid="20484" grpId="0" animBg="1"/>
      <p:bldP spid="20484" grpId="1" animBg="1"/>
      <p:bldP spid="5" grpId="0" animBg="1"/>
      <p:bldP spid="5" grpId="1" animBg="1"/>
      <p:bldP spid="4" grpId="0"/>
      <p:bldP spid="4" grpId="1"/>
      <p:bldP spid="7" grpId="0"/>
      <p:bldP spid="7" grpId="1"/>
      <p:bldP spid="8" grpId="0"/>
      <p:bldP spid="8" grpId="1"/>
      <p:bldP spid="9" grpId="0"/>
      <p:bldP spid="9" grpId="1"/>
      <p:bldP spid="10" grpId="0"/>
      <p:bldP spid="10" grpId="1"/>
      <p:bldP spid="11" grpId="0"/>
      <p:bldP spid="11" grpId="1"/>
      <p:bldP spid="12" grpId="0"/>
      <p:bldP spid="12" grpId="1"/>
      <p:bldP spid="13" grpId="0"/>
      <p:bldP spid="13" grpId="1"/>
      <p:bldP spid="14" grpId="0"/>
      <p:bldP spid="14" grpId="1"/>
      <p:bldP spid="15" grpId="0"/>
      <p:bldP spid="15" grpId="1"/>
      <p:bldP spid="16" grpId="0"/>
      <p:bldP spid="16" grpId="1"/>
      <p:bldP spid="17" grpId="0"/>
      <p:bldP spid="17" grpId="1"/>
      <p:bldP spid="17" grpId="2"/>
      <p:bldP spid="6" grpId="0" animBg="1"/>
      <p:bldP spid="6" grpId="1" animBg="1"/>
      <p:bldP spid="21" grpId="0"/>
      <p:bldP spid="21" grpId="1"/>
      <p:bldP spid="27" grpId="0"/>
      <p:bldP spid="27"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ounded Rectangle 3"/>
          <p:cNvSpPr>
            <a:spLocks noChangeArrowheads="1"/>
          </p:cNvSpPr>
          <p:nvPr/>
        </p:nvSpPr>
        <p:spPr bwMode="auto">
          <a:xfrm>
            <a:off x="3925888" y="2062163"/>
            <a:ext cx="936625" cy="503237"/>
          </a:xfrm>
          <a:prstGeom prst="roundRect">
            <a:avLst>
              <a:gd name="adj" fmla="val 16667"/>
            </a:avLst>
          </a:prstGeom>
          <a:noFill/>
          <a:ln w="28575">
            <a:solidFill>
              <a:srgbClr val="92D05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lgn="ctr">
              <a:spcBef>
                <a:spcPct val="0"/>
              </a:spcBef>
              <a:buFontTx/>
              <a:buNone/>
            </a:pPr>
            <a:r>
              <a:rPr lang="nb-NO" altLang="nb-NO" sz="2000">
                <a:solidFill>
                  <a:srgbClr val="92D050"/>
                </a:solidFill>
                <a:latin typeface="Arial" charset="0"/>
              </a:rPr>
              <a:t>2010</a:t>
            </a:r>
          </a:p>
        </p:txBody>
      </p:sp>
      <p:sp>
        <p:nvSpPr>
          <p:cNvPr id="20483" name="Rounded Rectangle 3"/>
          <p:cNvSpPr>
            <a:spLocks noChangeArrowheads="1"/>
          </p:cNvSpPr>
          <p:nvPr/>
        </p:nvSpPr>
        <p:spPr bwMode="auto">
          <a:xfrm>
            <a:off x="5167313" y="2062163"/>
            <a:ext cx="936625" cy="503237"/>
          </a:xfrm>
          <a:prstGeom prst="roundRect">
            <a:avLst>
              <a:gd name="adj" fmla="val 16667"/>
            </a:avLst>
          </a:prstGeom>
          <a:noFill/>
          <a:ln w="28575">
            <a:solidFill>
              <a:srgbClr val="C0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lgn="ctr">
              <a:spcBef>
                <a:spcPct val="0"/>
              </a:spcBef>
              <a:buFontTx/>
              <a:buNone/>
            </a:pPr>
            <a:r>
              <a:rPr lang="nb-NO" altLang="nb-NO" sz="2000">
                <a:solidFill>
                  <a:srgbClr val="C00000"/>
                </a:solidFill>
                <a:latin typeface="Arial" charset="0"/>
              </a:rPr>
              <a:t>2011</a:t>
            </a:r>
          </a:p>
        </p:txBody>
      </p:sp>
      <p:sp>
        <p:nvSpPr>
          <p:cNvPr id="20484" name="Rectangle 3"/>
          <p:cNvSpPr>
            <a:spLocks noChangeArrowheads="1"/>
          </p:cNvSpPr>
          <p:nvPr/>
        </p:nvSpPr>
        <p:spPr bwMode="auto">
          <a:xfrm>
            <a:off x="250825" y="2924175"/>
            <a:ext cx="2665413"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spcBef>
                <a:spcPct val="0"/>
              </a:spcBef>
              <a:buFontTx/>
              <a:buNone/>
            </a:pPr>
            <a:r>
              <a:rPr lang="nb-NO" altLang="nb-NO" sz="2000" dirty="0">
                <a:solidFill>
                  <a:schemeClr val="bg1"/>
                </a:solidFill>
                <a:latin typeface="Arial" charset="0"/>
              </a:rPr>
              <a:t>Applications </a:t>
            </a:r>
            <a:r>
              <a:rPr lang="nb-NO" altLang="nb-NO" sz="2000" dirty="0" err="1">
                <a:solidFill>
                  <a:schemeClr val="bg1"/>
                </a:solidFill>
                <a:latin typeface="Arial" charset="0"/>
              </a:rPr>
              <a:t>received</a:t>
            </a:r>
            <a:endParaRPr lang="nb-NO" altLang="nb-NO" sz="2000" dirty="0">
              <a:solidFill>
                <a:schemeClr val="bg1"/>
              </a:solidFill>
              <a:latin typeface="Arial" charset="0"/>
            </a:endParaRPr>
          </a:p>
        </p:txBody>
      </p:sp>
      <p:sp>
        <p:nvSpPr>
          <p:cNvPr id="20485" name="Rectangle 6"/>
          <p:cNvSpPr>
            <a:spLocks noChangeArrowheads="1"/>
          </p:cNvSpPr>
          <p:nvPr/>
        </p:nvSpPr>
        <p:spPr bwMode="auto">
          <a:xfrm>
            <a:off x="250825" y="3357563"/>
            <a:ext cx="30892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spcBef>
                <a:spcPct val="0"/>
              </a:spcBef>
              <a:buFontTx/>
              <a:buNone/>
            </a:pPr>
            <a:r>
              <a:rPr lang="nb-NO" altLang="nb-NO" sz="2000" dirty="0">
                <a:solidFill>
                  <a:schemeClr val="bg1"/>
                </a:solidFill>
                <a:latin typeface="Arial" charset="0"/>
              </a:rPr>
              <a:t>Applications </a:t>
            </a:r>
            <a:r>
              <a:rPr lang="nb-NO" altLang="nb-NO" sz="2000" dirty="0" err="1">
                <a:solidFill>
                  <a:schemeClr val="bg1"/>
                </a:solidFill>
                <a:latin typeface="Arial" charset="0"/>
              </a:rPr>
              <a:t>disposed</a:t>
            </a:r>
            <a:r>
              <a:rPr lang="nb-NO" altLang="nb-NO" sz="2000" dirty="0">
                <a:solidFill>
                  <a:schemeClr val="bg1"/>
                </a:solidFill>
                <a:latin typeface="Arial" charset="0"/>
              </a:rPr>
              <a:t> </a:t>
            </a:r>
            <a:r>
              <a:rPr lang="nb-NO" altLang="nb-NO" sz="2000" dirty="0" err="1">
                <a:solidFill>
                  <a:schemeClr val="bg1"/>
                </a:solidFill>
                <a:latin typeface="Arial" charset="0"/>
              </a:rPr>
              <a:t>of</a:t>
            </a:r>
            <a:endParaRPr lang="nb-NO" altLang="nb-NO" sz="2000" dirty="0">
              <a:solidFill>
                <a:schemeClr val="bg1"/>
              </a:solidFill>
              <a:latin typeface="Arial" charset="0"/>
            </a:endParaRPr>
          </a:p>
        </p:txBody>
      </p:sp>
      <p:sp>
        <p:nvSpPr>
          <p:cNvPr id="20486" name="Rectangle 7"/>
          <p:cNvSpPr>
            <a:spLocks noChangeArrowheads="1"/>
          </p:cNvSpPr>
          <p:nvPr/>
        </p:nvSpPr>
        <p:spPr bwMode="auto">
          <a:xfrm>
            <a:off x="250825" y="3789363"/>
            <a:ext cx="30892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spcBef>
                <a:spcPct val="0"/>
              </a:spcBef>
              <a:buFontTx/>
              <a:buNone/>
            </a:pPr>
            <a:r>
              <a:rPr lang="nb-NO" altLang="nb-NO" sz="2000" dirty="0" err="1">
                <a:solidFill>
                  <a:schemeClr val="bg1"/>
                </a:solidFill>
                <a:latin typeface="Arial" charset="0"/>
              </a:rPr>
              <a:t>Annual</a:t>
            </a:r>
            <a:r>
              <a:rPr lang="nb-NO" altLang="nb-NO" sz="2000" dirty="0">
                <a:solidFill>
                  <a:schemeClr val="bg1"/>
                </a:solidFill>
                <a:latin typeface="Arial" charset="0"/>
              </a:rPr>
              <a:t> deficit</a:t>
            </a:r>
          </a:p>
        </p:txBody>
      </p:sp>
      <p:sp>
        <p:nvSpPr>
          <p:cNvPr id="20487" name="Rectangle 8"/>
          <p:cNvSpPr>
            <a:spLocks noChangeArrowheads="1"/>
          </p:cNvSpPr>
          <p:nvPr/>
        </p:nvSpPr>
        <p:spPr bwMode="auto">
          <a:xfrm>
            <a:off x="250825" y="4221163"/>
            <a:ext cx="30892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spcBef>
                <a:spcPct val="0"/>
              </a:spcBef>
              <a:buFontTx/>
              <a:buNone/>
            </a:pPr>
            <a:r>
              <a:rPr lang="nb-NO" altLang="nb-NO" sz="2000" dirty="0" err="1">
                <a:solidFill>
                  <a:schemeClr val="bg1"/>
                </a:solidFill>
                <a:latin typeface="Arial" charset="0"/>
              </a:rPr>
              <a:t>Backlog</a:t>
            </a:r>
            <a:r>
              <a:rPr lang="nb-NO" altLang="nb-NO" sz="2000" dirty="0">
                <a:solidFill>
                  <a:schemeClr val="bg1"/>
                </a:solidFill>
                <a:latin typeface="Arial" charset="0"/>
              </a:rPr>
              <a:t> 31 </a:t>
            </a:r>
            <a:r>
              <a:rPr lang="nb-NO" altLang="nb-NO" sz="2000" dirty="0" err="1">
                <a:solidFill>
                  <a:schemeClr val="bg1"/>
                </a:solidFill>
                <a:latin typeface="Arial" charset="0"/>
              </a:rPr>
              <a:t>December</a:t>
            </a:r>
            <a:endParaRPr lang="nb-NO" altLang="nb-NO" sz="2000" dirty="0">
              <a:solidFill>
                <a:schemeClr val="bg1"/>
              </a:solidFill>
              <a:latin typeface="Arial" charset="0"/>
            </a:endParaRPr>
          </a:p>
        </p:txBody>
      </p:sp>
      <p:sp>
        <p:nvSpPr>
          <p:cNvPr id="20488" name="Rectangle 9"/>
          <p:cNvSpPr>
            <a:spLocks noChangeArrowheads="1"/>
          </p:cNvSpPr>
          <p:nvPr/>
        </p:nvSpPr>
        <p:spPr bwMode="auto">
          <a:xfrm>
            <a:off x="3836988" y="2924175"/>
            <a:ext cx="1114425"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lgn="ctr">
              <a:spcBef>
                <a:spcPct val="0"/>
              </a:spcBef>
              <a:buFontTx/>
              <a:buNone/>
            </a:pPr>
            <a:r>
              <a:rPr lang="nb-NO" altLang="nb-NO" sz="2000">
                <a:solidFill>
                  <a:srgbClr val="92D050"/>
                </a:solidFill>
                <a:latin typeface="Arial" charset="0"/>
              </a:rPr>
              <a:t>61,300</a:t>
            </a:r>
          </a:p>
        </p:txBody>
      </p:sp>
      <p:sp>
        <p:nvSpPr>
          <p:cNvPr id="20489" name="Rectangle 10"/>
          <p:cNvSpPr>
            <a:spLocks noChangeArrowheads="1"/>
          </p:cNvSpPr>
          <p:nvPr/>
        </p:nvSpPr>
        <p:spPr bwMode="auto">
          <a:xfrm>
            <a:off x="5076825" y="2924175"/>
            <a:ext cx="1117600"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lgn="ctr">
              <a:spcBef>
                <a:spcPct val="0"/>
              </a:spcBef>
              <a:buFontTx/>
              <a:buNone/>
            </a:pPr>
            <a:r>
              <a:rPr lang="nb-NO" altLang="nb-NO" sz="2000">
                <a:solidFill>
                  <a:srgbClr val="C00000"/>
                </a:solidFill>
                <a:latin typeface="Arial" charset="0"/>
              </a:rPr>
              <a:t>64,500</a:t>
            </a:r>
          </a:p>
        </p:txBody>
      </p:sp>
      <p:sp>
        <p:nvSpPr>
          <p:cNvPr id="20490" name="Rectangle 11"/>
          <p:cNvSpPr>
            <a:spLocks noChangeArrowheads="1"/>
          </p:cNvSpPr>
          <p:nvPr/>
        </p:nvSpPr>
        <p:spPr bwMode="auto">
          <a:xfrm>
            <a:off x="3836988" y="3357563"/>
            <a:ext cx="11144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lgn="ctr">
              <a:spcBef>
                <a:spcPct val="0"/>
              </a:spcBef>
              <a:buFontTx/>
              <a:buNone/>
            </a:pPr>
            <a:r>
              <a:rPr lang="nb-NO" altLang="nb-NO" sz="2000">
                <a:solidFill>
                  <a:srgbClr val="92D050"/>
                </a:solidFill>
                <a:latin typeface="Arial" charset="0"/>
              </a:rPr>
              <a:t>41,183</a:t>
            </a:r>
          </a:p>
        </p:txBody>
      </p:sp>
      <p:sp>
        <p:nvSpPr>
          <p:cNvPr id="20491" name="Rectangle 12"/>
          <p:cNvSpPr>
            <a:spLocks noChangeArrowheads="1"/>
          </p:cNvSpPr>
          <p:nvPr/>
        </p:nvSpPr>
        <p:spPr bwMode="auto">
          <a:xfrm>
            <a:off x="5076825" y="3357563"/>
            <a:ext cx="11176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lgn="ctr">
              <a:spcBef>
                <a:spcPct val="0"/>
              </a:spcBef>
              <a:buFontTx/>
              <a:buNone/>
            </a:pPr>
            <a:r>
              <a:rPr lang="nb-NO" altLang="nb-NO" sz="2000">
                <a:solidFill>
                  <a:srgbClr val="C00000"/>
                </a:solidFill>
                <a:latin typeface="Arial" charset="0"/>
              </a:rPr>
              <a:t>52,188</a:t>
            </a:r>
          </a:p>
        </p:txBody>
      </p:sp>
      <p:sp>
        <p:nvSpPr>
          <p:cNvPr id="20492" name="Rectangle 13"/>
          <p:cNvSpPr>
            <a:spLocks noChangeArrowheads="1"/>
          </p:cNvSpPr>
          <p:nvPr/>
        </p:nvSpPr>
        <p:spPr bwMode="auto">
          <a:xfrm>
            <a:off x="3836988" y="3781425"/>
            <a:ext cx="11144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lgn="ctr">
              <a:spcBef>
                <a:spcPct val="0"/>
              </a:spcBef>
              <a:buFontTx/>
              <a:buNone/>
            </a:pPr>
            <a:r>
              <a:rPr lang="nb-NO" altLang="nb-NO" sz="2000">
                <a:solidFill>
                  <a:srgbClr val="92D050"/>
                </a:solidFill>
                <a:latin typeface="Arial" charset="0"/>
              </a:rPr>
              <a:t>20,100</a:t>
            </a:r>
          </a:p>
        </p:txBody>
      </p:sp>
      <p:sp>
        <p:nvSpPr>
          <p:cNvPr id="20493" name="Rectangle 14"/>
          <p:cNvSpPr>
            <a:spLocks noChangeArrowheads="1"/>
          </p:cNvSpPr>
          <p:nvPr/>
        </p:nvSpPr>
        <p:spPr bwMode="auto">
          <a:xfrm>
            <a:off x="5076825" y="3781425"/>
            <a:ext cx="11176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lgn="ctr">
              <a:spcBef>
                <a:spcPct val="0"/>
              </a:spcBef>
              <a:buFontTx/>
              <a:buNone/>
            </a:pPr>
            <a:r>
              <a:rPr lang="nb-NO" altLang="nb-NO" sz="2000">
                <a:solidFill>
                  <a:srgbClr val="C00000"/>
                </a:solidFill>
                <a:latin typeface="Arial" charset="0"/>
              </a:rPr>
              <a:t>12,300</a:t>
            </a:r>
          </a:p>
        </p:txBody>
      </p:sp>
      <p:sp>
        <p:nvSpPr>
          <p:cNvPr id="20494" name="Rectangle 15"/>
          <p:cNvSpPr>
            <a:spLocks noChangeArrowheads="1"/>
          </p:cNvSpPr>
          <p:nvPr/>
        </p:nvSpPr>
        <p:spPr bwMode="auto">
          <a:xfrm>
            <a:off x="3836988" y="4221163"/>
            <a:ext cx="1114425"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lgn="ctr">
              <a:spcBef>
                <a:spcPct val="0"/>
              </a:spcBef>
              <a:buFontTx/>
              <a:buNone/>
            </a:pPr>
            <a:r>
              <a:rPr lang="nb-NO" altLang="nb-NO" sz="2000">
                <a:solidFill>
                  <a:srgbClr val="92D050"/>
                </a:solidFill>
                <a:latin typeface="Arial" charset="0"/>
              </a:rPr>
              <a:t>139,650</a:t>
            </a:r>
          </a:p>
        </p:txBody>
      </p:sp>
      <p:sp>
        <p:nvSpPr>
          <p:cNvPr id="20495" name="Rectangle 16"/>
          <p:cNvSpPr>
            <a:spLocks noChangeArrowheads="1"/>
          </p:cNvSpPr>
          <p:nvPr/>
        </p:nvSpPr>
        <p:spPr bwMode="auto">
          <a:xfrm>
            <a:off x="5076825" y="4205288"/>
            <a:ext cx="1117600"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round/>
                <a:headEnd/>
                <a:tailEnd/>
              </a14:hiddenLine>
            </a:ext>
          </a:extLst>
        </p:spPr>
        <p:txBody>
          <a:bodyP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lgn="ctr">
              <a:spcBef>
                <a:spcPct val="0"/>
              </a:spcBef>
              <a:buFontTx/>
              <a:buNone/>
            </a:pPr>
            <a:r>
              <a:rPr lang="nb-NO" altLang="nb-NO" sz="2000">
                <a:solidFill>
                  <a:srgbClr val="C00000"/>
                </a:solidFill>
                <a:latin typeface="Arial" charset="0"/>
              </a:rPr>
              <a:t>151,600</a:t>
            </a:r>
          </a:p>
        </p:txBody>
      </p:sp>
      <p:sp>
        <p:nvSpPr>
          <p:cNvPr id="20496" name="Oval 5"/>
          <p:cNvSpPr>
            <a:spLocks noChangeArrowheads="1"/>
          </p:cNvSpPr>
          <p:nvPr/>
        </p:nvSpPr>
        <p:spPr bwMode="auto">
          <a:xfrm>
            <a:off x="1403350" y="5084763"/>
            <a:ext cx="3744913" cy="1439862"/>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lgn="ctr">
              <a:spcBef>
                <a:spcPct val="0"/>
              </a:spcBef>
              <a:buFontTx/>
              <a:buNone/>
            </a:pPr>
            <a:r>
              <a:rPr lang="nb-NO" altLang="nb-NO" sz="2000" dirty="0">
                <a:solidFill>
                  <a:schemeClr val="bg1"/>
                </a:solidFill>
                <a:latin typeface="Arial" charset="0"/>
              </a:rPr>
              <a:t>More </a:t>
            </a:r>
            <a:r>
              <a:rPr lang="nb-NO" altLang="nb-NO" sz="2000" dirty="0" err="1">
                <a:solidFill>
                  <a:schemeClr val="bg1"/>
                </a:solidFill>
                <a:latin typeface="Arial" charset="0"/>
              </a:rPr>
              <a:t>than</a:t>
            </a:r>
            <a:r>
              <a:rPr lang="nb-NO" altLang="nb-NO" sz="2000" dirty="0">
                <a:solidFill>
                  <a:schemeClr val="bg1"/>
                </a:solidFill>
                <a:latin typeface="Arial" charset="0"/>
              </a:rPr>
              <a:t> 90 % </a:t>
            </a:r>
            <a:r>
              <a:rPr lang="nb-NO" altLang="nb-NO" sz="2000" dirty="0" err="1">
                <a:solidFill>
                  <a:schemeClr val="bg1"/>
                </a:solidFill>
                <a:latin typeface="Arial" charset="0"/>
              </a:rPr>
              <a:t>of</a:t>
            </a:r>
            <a:r>
              <a:rPr lang="nb-NO" altLang="nb-NO" sz="2000" dirty="0">
                <a:solidFill>
                  <a:schemeClr val="bg1"/>
                </a:solidFill>
                <a:latin typeface="Arial" charset="0"/>
              </a:rPr>
              <a:t> cases </a:t>
            </a:r>
            <a:r>
              <a:rPr lang="nb-NO" altLang="nb-NO" sz="2000" dirty="0" err="1">
                <a:solidFill>
                  <a:schemeClr val="bg1"/>
                </a:solidFill>
                <a:latin typeface="Arial" charset="0"/>
              </a:rPr>
              <a:t>are</a:t>
            </a:r>
            <a:r>
              <a:rPr lang="nb-NO" altLang="nb-NO" sz="2000" dirty="0">
                <a:solidFill>
                  <a:schemeClr val="bg1"/>
                </a:solidFill>
                <a:latin typeface="Arial" charset="0"/>
              </a:rPr>
              <a:t> </a:t>
            </a:r>
            <a:r>
              <a:rPr lang="nb-NO" altLang="nb-NO" sz="2000" dirty="0" err="1">
                <a:solidFill>
                  <a:schemeClr val="bg1"/>
                </a:solidFill>
                <a:latin typeface="Arial" charset="0"/>
              </a:rPr>
              <a:t>declared</a:t>
            </a:r>
            <a:r>
              <a:rPr lang="nb-NO" altLang="nb-NO" sz="2000" dirty="0">
                <a:solidFill>
                  <a:schemeClr val="bg1"/>
                </a:solidFill>
                <a:latin typeface="Arial" charset="0"/>
              </a:rPr>
              <a:t> </a:t>
            </a:r>
            <a:r>
              <a:rPr lang="nb-NO" altLang="nb-NO" sz="2000" dirty="0" err="1">
                <a:solidFill>
                  <a:schemeClr val="bg1"/>
                </a:solidFill>
                <a:latin typeface="Arial" charset="0"/>
              </a:rPr>
              <a:t>inadmissible</a:t>
            </a:r>
            <a:endParaRPr lang="nb-NO" altLang="nb-NO" sz="2000" dirty="0">
              <a:solidFill>
                <a:schemeClr val="bg1"/>
              </a:solidFill>
              <a:latin typeface="Arial" charset="0"/>
            </a:endParaRPr>
          </a:p>
        </p:txBody>
      </p:sp>
      <p:cxnSp>
        <p:nvCxnSpPr>
          <p:cNvPr id="20497" name="Straight Arrow Connector 18"/>
          <p:cNvCxnSpPr>
            <a:cxnSpLocks noChangeShapeType="1"/>
            <a:stCxn id="20496" idx="7"/>
            <a:endCxn id="20498" idx="1"/>
          </p:cNvCxnSpPr>
          <p:nvPr/>
        </p:nvCxnSpPr>
        <p:spPr bwMode="auto">
          <a:xfrm flipV="1">
            <a:off x="4600575" y="5267325"/>
            <a:ext cx="995363" cy="28575"/>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sp>
        <p:nvSpPr>
          <p:cNvPr id="20498" name="Rectangle 20"/>
          <p:cNvSpPr>
            <a:spLocks noChangeArrowheads="1"/>
          </p:cNvSpPr>
          <p:nvPr/>
        </p:nvSpPr>
        <p:spPr bwMode="auto">
          <a:xfrm>
            <a:off x="5595938" y="5018088"/>
            <a:ext cx="1928812"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spcBef>
                <a:spcPct val="0"/>
              </a:spcBef>
              <a:buFontTx/>
              <a:buNone/>
            </a:pPr>
            <a:r>
              <a:rPr lang="nb-NO" altLang="nb-NO" sz="2000">
                <a:solidFill>
                  <a:srgbClr val="92D050"/>
                </a:solidFill>
                <a:latin typeface="Arial" charset="0"/>
              </a:rPr>
              <a:t>2010: 38,576</a:t>
            </a:r>
          </a:p>
        </p:txBody>
      </p:sp>
      <p:cxnSp>
        <p:nvCxnSpPr>
          <p:cNvPr id="20499" name="Straight Arrow Connector 23"/>
          <p:cNvCxnSpPr>
            <a:cxnSpLocks noChangeShapeType="1"/>
            <a:stCxn id="20496" idx="5"/>
            <a:endCxn id="20500" idx="1"/>
          </p:cNvCxnSpPr>
          <p:nvPr/>
        </p:nvCxnSpPr>
        <p:spPr bwMode="auto">
          <a:xfrm>
            <a:off x="4600575" y="6315075"/>
            <a:ext cx="995363" cy="26988"/>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sp>
        <p:nvSpPr>
          <p:cNvPr id="20500" name="Rectangle 26"/>
          <p:cNvSpPr>
            <a:spLocks noChangeArrowheads="1"/>
          </p:cNvSpPr>
          <p:nvPr/>
        </p:nvSpPr>
        <p:spPr bwMode="auto">
          <a:xfrm>
            <a:off x="5595938" y="6092825"/>
            <a:ext cx="1928812"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spcBef>
                <a:spcPct val="0"/>
              </a:spcBef>
              <a:buFontTx/>
              <a:buNone/>
            </a:pPr>
            <a:r>
              <a:rPr lang="nb-NO" altLang="nb-NO" sz="2000">
                <a:solidFill>
                  <a:srgbClr val="C00000"/>
                </a:solidFill>
                <a:latin typeface="Arial" charset="0"/>
              </a:rPr>
              <a:t>2011: 50,677</a:t>
            </a:r>
          </a:p>
        </p:txBody>
      </p:sp>
      <p:sp>
        <p:nvSpPr>
          <p:cNvPr id="20501" name="Rounded Rectangle 3"/>
          <p:cNvSpPr>
            <a:spLocks noChangeArrowheads="1"/>
          </p:cNvSpPr>
          <p:nvPr/>
        </p:nvSpPr>
        <p:spPr bwMode="auto">
          <a:xfrm>
            <a:off x="6416675" y="2062163"/>
            <a:ext cx="936625" cy="503237"/>
          </a:xfrm>
          <a:prstGeom prst="roundRect">
            <a:avLst>
              <a:gd name="adj" fmla="val 16667"/>
            </a:avLst>
          </a:prstGeom>
          <a:noFill/>
          <a:ln w="28575">
            <a:solidFill>
              <a:schemeClr val="tx2"/>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lgn="ctr">
              <a:spcBef>
                <a:spcPct val="0"/>
              </a:spcBef>
              <a:buFontTx/>
              <a:buNone/>
            </a:pPr>
            <a:r>
              <a:rPr lang="nb-NO" altLang="nb-NO" sz="2000">
                <a:solidFill>
                  <a:schemeClr val="tx2"/>
                </a:solidFill>
                <a:latin typeface="Arial" charset="0"/>
              </a:rPr>
              <a:t>2012</a:t>
            </a:r>
          </a:p>
        </p:txBody>
      </p:sp>
      <p:sp>
        <p:nvSpPr>
          <p:cNvPr id="26" name="Rectangle 25"/>
          <p:cNvSpPr>
            <a:spLocks noChangeArrowheads="1"/>
          </p:cNvSpPr>
          <p:nvPr/>
        </p:nvSpPr>
        <p:spPr bwMode="auto">
          <a:xfrm>
            <a:off x="6326188" y="4221163"/>
            <a:ext cx="1117600"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lgn="ctr">
              <a:spcBef>
                <a:spcPct val="0"/>
              </a:spcBef>
              <a:buFontTx/>
              <a:buNone/>
            </a:pPr>
            <a:r>
              <a:rPr lang="nb-NO" altLang="nb-NO" sz="2000">
                <a:solidFill>
                  <a:schemeClr val="tx2"/>
                </a:solidFill>
                <a:latin typeface="Arial" charset="0"/>
              </a:rPr>
              <a:t>128,100</a:t>
            </a:r>
          </a:p>
        </p:txBody>
      </p:sp>
      <p:sp>
        <p:nvSpPr>
          <p:cNvPr id="28" name="Rectangle 27"/>
          <p:cNvSpPr>
            <a:spLocks noChangeArrowheads="1"/>
          </p:cNvSpPr>
          <p:nvPr/>
        </p:nvSpPr>
        <p:spPr bwMode="auto">
          <a:xfrm>
            <a:off x="6156325" y="3789363"/>
            <a:ext cx="1457325" cy="433387"/>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lgn="ctr">
              <a:spcBef>
                <a:spcPct val="0"/>
              </a:spcBef>
              <a:buFontTx/>
              <a:buNone/>
            </a:pPr>
            <a:r>
              <a:rPr lang="nb-NO" altLang="nb-NO" sz="2000">
                <a:solidFill>
                  <a:schemeClr val="tx2"/>
                </a:solidFill>
                <a:latin typeface="Arial" charset="0"/>
              </a:rPr>
              <a:t>+ 22,700</a:t>
            </a:r>
          </a:p>
        </p:txBody>
      </p:sp>
      <p:sp>
        <p:nvSpPr>
          <p:cNvPr id="29" name="Rectangle 28"/>
          <p:cNvSpPr>
            <a:spLocks noChangeArrowheads="1"/>
          </p:cNvSpPr>
          <p:nvPr/>
        </p:nvSpPr>
        <p:spPr bwMode="auto">
          <a:xfrm>
            <a:off x="6326188" y="2924175"/>
            <a:ext cx="1117600"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lgn="ctr">
              <a:spcBef>
                <a:spcPct val="0"/>
              </a:spcBef>
              <a:buFontTx/>
              <a:buNone/>
            </a:pPr>
            <a:r>
              <a:rPr lang="nb-NO" altLang="nb-NO" sz="2000">
                <a:solidFill>
                  <a:schemeClr val="tx2"/>
                </a:solidFill>
                <a:latin typeface="Arial" charset="0"/>
              </a:rPr>
              <a:t>65,150</a:t>
            </a:r>
          </a:p>
        </p:txBody>
      </p:sp>
      <p:sp>
        <p:nvSpPr>
          <p:cNvPr id="31" name="Rectangle 30"/>
          <p:cNvSpPr>
            <a:spLocks noChangeArrowheads="1"/>
          </p:cNvSpPr>
          <p:nvPr/>
        </p:nvSpPr>
        <p:spPr bwMode="auto">
          <a:xfrm>
            <a:off x="6326188" y="3355975"/>
            <a:ext cx="1117600"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lgn="ctr">
              <a:spcBef>
                <a:spcPct val="0"/>
              </a:spcBef>
              <a:buFontTx/>
              <a:buNone/>
            </a:pPr>
            <a:r>
              <a:rPr lang="nb-NO" altLang="nb-NO" sz="2000">
                <a:solidFill>
                  <a:schemeClr val="tx2"/>
                </a:solidFill>
                <a:latin typeface="Arial" charset="0"/>
              </a:rPr>
              <a:t>87,879</a:t>
            </a:r>
          </a:p>
        </p:txBody>
      </p:sp>
      <p:cxnSp>
        <p:nvCxnSpPr>
          <p:cNvPr id="32" name="Straight Arrow Connector 31"/>
          <p:cNvCxnSpPr>
            <a:cxnSpLocks noChangeShapeType="1"/>
            <a:stCxn id="20496" idx="6"/>
            <a:endCxn id="33" idx="1"/>
          </p:cNvCxnSpPr>
          <p:nvPr/>
        </p:nvCxnSpPr>
        <p:spPr bwMode="auto">
          <a:xfrm>
            <a:off x="5148263" y="5805488"/>
            <a:ext cx="793750" cy="0"/>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sp>
        <p:nvSpPr>
          <p:cNvPr id="33" name="Rectangle 32"/>
          <p:cNvSpPr>
            <a:spLocks noChangeArrowheads="1"/>
          </p:cNvSpPr>
          <p:nvPr/>
        </p:nvSpPr>
        <p:spPr bwMode="auto">
          <a:xfrm>
            <a:off x="5942013" y="5554663"/>
            <a:ext cx="1928812"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spcBef>
                <a:spcPct val="0"/>
              </a:spcBef>
              <a:buFontTx/>
              <a:buNone/>
            </a:pPr>
            <a:r>
              <a:rPr lang="nb-NO" altLang="nb-NO" sz="2000">
                <a:solidFill>
                  <a:schemeClr val="tx2"/>
                </a:solidFill>
                <a:latin typeface="Arial" charset="0"/>
              </a:rPr>
              <a:t>2012: 86,201</a:t>
            </a:r>
          </a:p>
        </p:txBody>
      </p:sp>
      <p:sp>
        <p:nvSpPr>
          <p:cNvPr id="20508" name="Rounded Rectangle 3"/>
          <p:cNvSpPr>
            <a:spLocks noChangeArrowheads="1"/>
          </p:cNvSpPr>
          <p:nvPr/>
        </p:nvSpPr>
        <p:spPr bwMode="auto">
          <a:xfrm>
            <a:off x="7613650" y="2062163"/>
            <a:ext cx="936625" cy="503237"/>
          </a:xfrm>
          <a:prstGeom prst="roundRect">
            <a:avLst>
              <a:gd name="adj" fmla="val 16667"/>
            </a:avLst>
          </a:prstGeom>
          <a:noFill/>
          <a:ln w="28575">
            <a:solidFill>
              <a:srgbClr val="00B05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lgn="ctr">
              <a:spcBef>
                <a:spcPct val="0"/>
              </a:spcBef>
              <a:buFontTx/>
              <a:buNone/>
            </a:pPr>
            <a:r>
              <a:rPr lang="nb-NO" altLang="nb-NO" sz="2000">
                <a:solidFill>
                  <a:srgbClr val="00B050"/>
                </a:solidFill>
                <a:latin typeface="Arial" charset="0"/>
              </a:rPr>
              <a:t>2013</a:t>
            </a:r>
          </a:p>
        </p:txBody>
      </p:sp>
      <p:sp>
        <p:nvSpPr>
          <p:cNvPr id="34" name="Rectangle 33"/>
          <p:cNvSpPr>
            <a:spLocks noChangeArrowheads="1"/>
          </p:cNvSpPr>
          <p:nvPr/>
        </p:nvSpPr>
        <p:spPr bwMode="auto">
          <a:xfrm>
            <a:off x="7523163" y="4219575"/>
            <a:ext cx="1117600" cy="433388"/>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lgn="ctr">
              <a:spcBef>
                <a:spcPct val="0"/>
              </a:spcBef>
              <a:buFontTx/>
              <a:buNone/>
            </a:pPr>
            <a:r>
              <a:rPr lang="nb-NO" altLang="nb-NO" sz="2000">
                <a:solidFill>
                  <a:schemeClr val="bg1"/>
                </a:solidFill>
                <a:latin typeface="Arial" charset="0"/>
              </a:rPr>
              <a:t>99,900</a:t>
            </a:r>
          </a:p>
        </p:txBody>
      </p:sp>
    </p:spTree>
    <p:extLst>
      <p:ext uri="{BB962C8B-B14F-4D97-AF65-F5344CB8AC3E}">
        <p14:creationId xmlns:p14="http://schemas.microsoft.com/office/powerpoint/2010/main" val="13187636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1"/>
                                        </p:tgtEl>
                                        <p:attrNameLst>
                                          <p:attrName>style.visibility</p:attrName>
                                        </p:attrNameLst>
                                      </p:cBhvr>
                                      <p:to>
                                        <p:strVal val="visible"/>
                                      </p:to>
                                    </p:set>
                                    <p:anim calcmode="lin" valueType="num">
                                      <p:cBhvr>
                                        <p:cTn id="14" dur="500" fill="hold"/>
                                        <p:tgtEl>
                                          <p:spTgt spid="31"/>
                                        </p:tgtEl>
                                        <p:attrNameLst>
                                          <p:attrName>ppt_w</p:attrName>
                                        </p:attrNameLst>
                                      </p:cBhvr>
                                      <p:tavLst>
                                        <p:tav tm="0">
                                          <p:val>
                                            <p:fltVal val="0"/>
                                          </p:val>
                                        </p:tav>
                                        <p:tav tm="100000">
                                          <p:val>
                                            <p:strVal val="#ppt_w"/>
                                          </p:val>
                                        </p:tav>
                                      </p:tavLst>
                                    </p:anim>
                                    <p:anim calcmode="lin" valueType="num">
                                      <p:cBhvr>
                                        <p:cTn id="15" dur="500" fill="hold"/>
                                        <p:tgtEl>
                                          <p:spTgt spid="31"/>
                                        </p:tgtEl>
                                        <p:attrNameLst>
                                          <p:attrName>ppt_h</p:attrName>
                                        </p:attrNameLst>
                                      </p:cBhvr>
                                      <p:tavLst>
                                        <p:tav tm="0">
                                          <p:val>
                                            <p:fltVal val="0"/>
                                          </p:val>
                                        </p:tav>
                                        <p:tav tm="100000">
                                          <p:val>
                                            <p:strVal val="#ppt_h"/>
                                          </p:val>
                                        </p:tav>
                                      </p:tavLst>
                                    </p:anim>
                                    <p:animEffect transition="in" filter="fade">
                                      <p:cBhvr>
                                        <p:cTn id="16" dur="500"/>
                                        <p:tgtEl>
                                          <p:spTgt spid="31"/>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p:cTn id="21" dur="500" fill="hold"/>
                                        <p:tgtEl>
                                          <p:spTgt spid="28"/>
                                        </p:tgtEl>
                                        <p:attrNameLst>
                                          <p:attrName>ppt_w</p:attrName>
                                        </p:attrNameLst>
                                      </p:cBhvr>
                                      <p:tavLst>
                                        <p:tav tm="0">
                                          <p:val>
                                            <p:fltVal val="0"/>
                                          </p:val>
                                        </p:tav>
                                        <p:tav tm="100000">
                                          <p:val>
                                            <p:strVal val="#ppt_w"/>
                                          </p:val>
                                        </p:tav>
                                      </p:tavLst>
                                    </p:anim>
                                    <p:anim calcmode="lin" valueType="num">
                                      <p:cBhvr>
                                        <p:cTn id="22" dur="500" fill="hold"/>
                                        <p:tgtEl>
                                          <p:spTgt spid="28"/>
                                        </p:tgtEl>
                                        <p:attrNameLst>
                                          <p:attrName>ppt_h</p:attrName>
                                        </p:attrNameLst>
                                      </p:cBhvr>
                                      <p:tavLst>
                                        <p:tav tm="0">
                                          <p:val>
                                            <p:fltVal val="0"/>
                                          </p:val>
                                        </p:tav>
                                        <p:tav tm="100000">
                                          <p:val>
                                            <p:strVal val="#ppt_h"/>
                                          </p:val>
                                        </p:tav>
                                      </p:tavLst>
                                    </p:anim>
                                    <p:animEffect transition="in" filter="fade">
                                      <p:cBhvr>
                                        <p:cTn id="23" dur="500"/>
                                        <p:tgtEl>
                                          <p:spTgt spid="28"/>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p:cTn id="28" dur="500" fill="hold"/>
                                        <p:tgtEl>
                                          <p:spTgt spid="26"/>
                                        </p:tgtEl>
                                        <p:attrNameLst>
                                          <p:attrName>ppt_w</p:attrName>
                                        </p:attrNameLst>
                                      </p:cBhvr>
                                      <p:tavLst>
                                        <p:tav tm="0">
                                          <p:val>
                                            <p:fltVal val="0"/>
                                          </p:val>
                                        </p:tav>
                                        <p:tav tm="100000">
                                          <p:val>
                                            <p:strVal val="#ppt_w"/>
                                          </p:val>
                                        </p:tav>
                                      </p:tavLst>
                                    </p:anim>
                                    <p:anim calcmode="lin" valueType="num">
                                      <p:cBhvr>
                                        <p:cTn id="29" dur="500" fill="hold"/>
                                        <p:tgtEl>
                                          <p:spTgt spid="26"/>
                                        </p:tgtEl>
                                        <p:attrNameLst>
                                          <p:attrName>ppt_h</p:attrName>
                                        </p:attrNameLst>
                                      </p:cBhvr>
                                      <p:tavLst>
                                        <p:tav tm="0">
                                          <p:val>
                                            <p:fltVal val="0"/>
                                          </p:val>
                                        </p:tav>
                                        <p:tav tm="100000">
                                          <p:val>
                                            <p:strVal val="#ppt_h"/>
                                          </p:val>
                                        </p:tav>
                                      </p:tavLst>
                                    </p:anim>
                                    <p:animEffect transition="in" filter="fade">
                                      <p:cBhvr>
                                        <p:cTn id="30" dur="500"/>
                                        <p:tgtEl>
                                          <p:spTgt spid="26"/>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3" presetClass="entr" presetSubtype="16" fill="hold" nodeType="click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p:cTn id="35" dur="500" fill="hold"/>
                                        <p:tgtEl>
                                          <p:spTgt spid="32"/>
                                        </p:tgtEl>
                                        <p:attrNameLst>
                                          <p:attrName>ppt_w</p:attrName>
                                        </p:attrNameLst>
                                      </p:cBhvr>
                                      <p:tavLst>
                                        <p:tav tm="0">
                                          <p:val>
                                            <p:fltVal val="0"/>
                                          </p:val>
                                        </p:tav>
                                        <p:tav tm="100000">
                                          <p:val>
                                            <p:strVal val="#ppt_w"/>
                                          </p:val>
                                        </p:tav>
                                      </p:tavLst>
                                    </p:anim>
                                    <p:anim calcmode="lin" valueType="num">
                                      <p:cBhvr>
                                        <p:cTn id="36" dur="500" fill="hold"/>
                                        <p:tgtEl>
                                          <p:spTgt spid="32"/>
                                        </p:tgtEl>
                                        <p:attrNameLst>
                                          <p:attrName>ppt_h</p:attrName>
                                        </p:attrNameLst>
                                      </p:cBhvr>
                                      <p:tavLst>
                                        <p:tav tm="0">
                                          <p:val>
                                            <p:fltVal val="0"/>
                                          </p:val>
                                        </p:tav>
                                        <p:tav tm="100000">
                                          <p:val>
                                            <p:strVal val="#ppt_h"/>
                                          </p:val>
                                        </p:tav>
                                      </p:tavLst>
                                    </p:anim>
                                    <p:animEffect transition="in" filter="fade">
                                      <p:cBhvr>
                                        <p:cTn id="37" dur="500"/>
                                        <p:tgtEl>
                                          <p:spTgt spid="32"/>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33"/>
                                        </p:tgtEl>
                                        <p:attrNameLst>
                                          <p:attrName>style.visibility</p:attrName>
                                        </p:attrNameLst>
                                      </p:cBhvr>
                                      <p:to>
                                        <p:strVal val="visible"/>
                                      </p:to>
                                    </p:set>
                                    <p:anim calcmode="lin" valueType="num">
                                      <p:cBhvr>
                                        <p:cTn id="40" dur="500" fill="hold"/>
                                        <p:tgtEl>
                                          <p:spTgt spid="33"/>
                                        </p:tgtEl>
                                        <p:attrNameLst>
                                          <p:attrName>ppt_w</p:attrName>
                                        </p:attrNameLst>
                                      </p:cBhvr>
                                      <p:tavLst>
                                        <p:tav tm="0">
                                          <p:val>
                                            <p:fltVal val="0"/>
                                          </p:val>
                                        </p:tav>
                                        <p:tav tm="100000">
                                          <p:val>
                                            <p:strVal val="#ppt_w"/>
                                          </p:val>
                                        </p:tav>
                                      </p:tavLst>
                                    </p:anim>
                                    <p:anim calcmode="lin" valueType="num">
                                      <p:cBhvr>
                                        <p:cTn id="41" dur="500" fill="hold"/>
                                        <p:tgtEl>
                                          <p:spTgt spid="33"/>
                                        </p:tgtEl>
                                        <p:attrNameLst>
                                          <p:attrName>ppt_h</p:attrName>
                                        </p:attrNameLst>
                                      </p:cBhvr>
                                      <p:tavLst>
                                        <p:tav tm="0">
                                          <p:val>
                                            <p:fltVal val="0"/>
                                          </p:val>
                                        </p:tav>
                                        <p:tav tm="100000">
                                          <p:val>
                                            <p:strVal val="#ppt_h"/>
                                          </p:val>
                                        </p:tav>
                                      </p:tavLst>
                                    </p:anim>
                                    <p:animEffect transition="in" filter="fade">
                                      <p:cBhvr>
                                        <p:cTn id="42" dur="500"/>
                                        <p:tgtEl>
                                          <p:spTgt spid="33"/>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34"/>
                                        </p:tgtEl>
                                        <p:attrNameLst>
                                          <p:attrName>style.visibility</p:attrName>
                                        </p:attrNameLst>
                                      </p:cBhvr>
                                      <p:to>
                                        <p:strVal val="visible"/>
                                      </p:to>
                                    </p:set>
                                    <p:anim calcmode="lin" valueType="num">
                                      <p:cBhvr>
                                        <p:cTn id="47" dur="500" fill="hold"/>
                                        <p:tgtEl>
                                          <p:spTgt spid="34"/>
                                        </p:tgtEl>
                                        <p:attrNameLst>
                                          <p:attrName>ppt_w</p:attrName>
                                        </p:attrNameLst>
                                      </p:cBhvr>
                                      <p:tavLst>
                                        <p:tav tm="0">
                                          <p:val>
                                            <p:fltVal val="0"/>
                                          </p:val>
                                        </p:tav>
                                        <p:tav tm="100000">
                                          <p:val>
                                            <p:strVal val="#ppt_w"/>
                                          </p:val>
                                        </p:tav>
                                      </p:tavLst>
                                    </p:anim>
                                    <p:anim calcmode="lin" valueType="num">
                                      <p:cBhvr>
                                        <p:cTn id="48" dur="500" fill="hold"/>
                                        <p:tgtEl>
                                          <p:spTgt spid="34"/>
                                        </p:tgtEl>
                                        <p:attrNameLst>
                                          <p:attrName>ppt_h</p:attrName>
                                        </p:attrNameLst>
                                      </p:cBhvr>
                                      <p:tavLst>
                                        <p:tav tm="0">
                                          <p:val>
                                            <p:fltVal val="0"/>
                                          </p:val>
                                        </p:tav>
                                        <p:tav tm="100000">
                                          <p:val>
                                            <p:strVal val="#ppt_h"/>
                                          </p:val>
                                        </p:tav>
                                      </p:tavLst>
                                    </p:anim>
                                    <p:animEffect transition="in" filter="fade">
                                      <p:cBhvr>
                                        <p:cTn id="4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8" grpId="0" animBg="1"/>
      <p:bldP spid="29" grpId="0"/>
      <p:bldP spid="31" grpId="0"/>
      <p:bldP spid="33" grpId="0"/>
      <p:bldP spid="3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5700" y="1833563"/>
            <a:ext cx="6832600" cy="40433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509614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2089150" y="4581525"/>
            <a:ext cx="2303463" cy="1079500"/>
          </a:xfrm>
          <a:prstGeom prst="roundRect">
            <a:avLst/>
          </a:prstGeom>
          <a:solidFill>
            <a:schemeClr val="tx2">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b-NO" sz="2400">
                <a:solidFill>
                  <a:schemeClr val="tx1"/>
                </a:solidFill>
              </a:rPr>
              <a:t>Protocol no. 15</a:t>
            </a:r>
          </a:p>
        </p:txBody>
      </p:sp>
      <p:sp>
        <p:nvSpPr>
          <p:cNvPr id="13" name="Rounded Rectangle 12"/>
          <p:cNvSpPr/>
          <p:nvPr/>
        </p:nvSpPr>
        <p:spPr>
          <a:xfrm>
            <a:off x="323850" y="333375"/>
            <a:ext cx="4068763" cy="1871663"/>
          </a:xfrm>
          <a:prstGeom prst="roundRect">
            <a:avLst/>
          </a:prstGeom>
          <a:solidFill>
            <a:schemeClr val="tx2">
              <a:lumMod val="5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b-NO" sz="1800">
                <a:solidFill>
                  <a:schemeClr val="bg1"/>
                </a:solidFill>
              </a:rPr>
              <a:t>International supervisory mechanisms are secondary to the institutions of national legal systems in adjudicating on claims that human rights have been violated.</a:t>
            </a:r>
          </a:p>
        </p:txBody>
      </p:sp>
      <p:sp>
        <p:nvSpPr>
          <p:cNvPr id="23" name="Rounded Rectangle 22"/>
          <p:cNvSpPr/>
          <p:nvPr/>
        </p:nvSpPr>
        <p:spPr>
          <a:xfrm>
            <a:off x="4572000" y="2349500"/>
            <a:ext cx="4464050" cy="4003675"/>
          </a:xfrm>
          <a:prstGeom prst="roundRect">
            <a:avLst/>
          </a:prstGeom>
          <a:solidFill>
            <a:schemeClr val="tx2">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800">
                <a:solidFill>
                  <a:schemeClr val="tx1"/>
                </a:solidFill>
              </a:rPr>
              <a:t>“Affirming that the High Contracting Parties, in accordance with the principle of subsidiarity, have the primary responsibility to secure the rights and freedoms defined in this Convention and the Protocols thereto, and that in doing so they enjoy a margin of appreciation, subject to the supervisory jurisdiction of the European Court of Human Rights established by this Convention,”</a:t>
            </a:r>
            <a:endParaRPr lang="nb-NO" sz="1800">
              <a:solidFill>
                <a:schemeClr val="tx1"/>
              </a:solidFill>
            </a:endParaRPr>
          </a:p>
        </p:txBody>
      </p:sp>
      <p:cxnSp>
        <p:nvCxnSpPr>
          <p:cNvPr id="10" name="Straight Arrow Connector 9"/>
          <p:cNvCxnSpPr>
            <a:stCxn id="26" idx="1"/>
            <a:endCxn id="13" idx="2"/>
          </p:cNvCxnSpPr>
          <p:nvPr/>
        </p:nvCxnSpPr>
        <p:spPr>
          <a:xfrm flipH="1" flipV="1">
            <a:off x="2357438" y="2205038"/>
            <a:ext cx="2393950" cy="134937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2" name="Rounded Rectangle 11"/>
          <p:cNvSpPr/>
          <p:nvPr/>
        </p:nvSpPr>
        <p:spPr>
          <a:xfrm>
            <a:off x="4751388" y="333375"/>
            <a:ext cx="3997325" cy="1871663"/>
          </a:xfrm>
          <a:prstGeom prst="roundRect">
            <a:avLst/>
          </a:prstGeom>
          <a:solidFill>
            <a:schemeClr val="tx2">
              <a:lumMod val="50000"/>
            </a:scheme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a:t>The space for manoeuvre that is granted to national authorities in fulfilling their obligations under human rights conventions.</a:t>
            </a:r>
            <a:endParaRPr lang="nb-NO" sz="1800">
              <a:solidFill>
                <a:schemeClr val="bg1"/>
              </a:solidFill>
            </a:endParaRPr>
          </a:p>
        </p:txBody>
      </p:sp>
      <p:sp>
        <p:nvSpPr>
          <p:cNvPr id="26" name="Rounded Rectangle 25"/>
          <p:cNvSpPr/>
          <p:nvPr/>
        </p:nvSpPr>
        <p:spPr>
          <a:xfrm>
            <a:off x="4751388" y="3392488"/>
            <a:ext cx="2628900" cy="323850"/>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p>
        </p:txBody>
      </p:sp>
      <p:cxnSp>
        <p:nvCxnSpPr>
          <p:cNvPr id="15" name="Straight Arrow Connector 14"/>
          <p:cNvCxnSpPr>
            <a:stCxn id="27" idx="0"/>
            <a:endCxn id="12" idx="2"/>
          </p:cNvCxnSpPr>
          <p:nvPr/>
        </p:nvCxnSpPr>
        <p:spPr>
          <a:xfrm flipV="1">
            <a:off x="6042025" y="2205038"/>
            <a:ext cx="708025" cy="2519362"/>
          </a:xfrm>
          <a:prstGeom prst="straightConnector1">
            <a:avLst/>
          </a:prstGeom>
          <a:ln w="28575">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27" name="Rounded Rectangle 26"/>
          <p:cNvSpPr/>
          <p:nvPr/>
        </p:nvSpPr>
        <p:spPr>
          <a:xfrm>
            <a:off x="4776788" y="4724400"/>
            <a:ext cx="2532062" cy="325438"/>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p>
        </p:txBody>
      </p:sp>
    </p:spTree>
    <p:extLst>
      <p:ext uri="{BB962C8B-B14F-4D97-AF65-F5344CB8AC3E}">
        <p14:creationId xmlns:p14="http://schemas.microsoft.com/office/powerpoint/2010/main" val="253126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par>
                                <p:cTn id="17" presetID="53" presetClass="entr" presetSubtype="16"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ppt_w</p:attrName>
                                        </p:attrNameLst>
                                      </p:cBhvr>
                                      <p:tavLst>
                                        <p:tav tm="0">
                                          <p:val>
                                            <p:fltVal val="0"/>
                                          </p:val>
                                        </p:tav>
                                        <p:tav tm="100000">
                                          <p:val>
                                            <p:strVal val="#ppt_w"/>
                                          </p:val>
                                        </p:tav>
                                      </p:tavLst>
                                    </p:anim>
                                    <p:anim calcmode="lin" valueType="num">
                                      <p:cBhvr>
                                        <p:cTn id="25" dur="500" fill="hold"/>
                                        <p:tgtEl>
                                          <p:spTgt spid="13"/>
                                        </p:tgtEl>
                                        <p:attrNameLst>
                                          <p:attrName>ppt_h</p:attrName>
                                        </p:attrNameLst>
                                      </p:cBhvr>
                                      <p:tavLst>
                                        <p:tav tm="0">
                                          <p:val>
                                            <p:fltVal val="0"/>
                                          </p:val>
                                        </p:tav>
                                        <p:tav tm="100000">
                                          <p:val>
                                            <p:strVal val="#ppt_h"/>
                                          </p:val>
                                        </p:tav>
                                      </p:tavLst>
                                    </p:anim>
                                    <p:animEffect transition="in" filter="fade">
                                      <p:cBhvr>
                                        <p:cTn id="26" dur="500"/>
                                        <p:tgtEl>
                                          <p:spTgt spid="13"/>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p:cTn id="31" dur="500" fill="hold"/>
                                        <p:tgtEl>
                                          <p:spTgt spid="27"/>
                                        </p:tgtEl>
                                        <p:attrNameLst>
                                          <p:attrName>ppt_w</p:attrName>
                                        </p:attrNameLst>
                                      </p:cBhvr>
                                      <p:tavLst>
                                        <p:tav tm="0">
                                          <p:val>
                                            <p:fltVal val="0"/>
                                          </p:val>
                                        </p:tav>
                                        <p:tav tm="100000">
                                          <p:val>
                                            <p:strVal val="#ppt_w"/>
                                          </p:val>
                                        </p:tav>
                                      </p:tavLst>
                                    </p:anim>
                                    <p:anim calcmode="lin" valueType="num">
                                      <p:cBhvr>
                                        <p:cTn id="32" dur="500" fill="hold"/>
                                        <p:tgtEl>
                                          <p:spTgt spid="27"/>
                                        </p:tgtEl>
                                        <p:attrNameLst>
                                          <p:attrName>ppt_h</p:attrName>
                                        </p:attrNameLst>
                                      </p:cBhvr>
                                      <p:tavLst>
                                        <p:tav tm="0">
                                          <p:val>
                                            <p:fltVal val="0"/>
                                          </p:val>
                                        </p:tav>
                                        <p:tav tm="100000">
                                          <p:val>
                                            <p:strVal val="#ppt_h"/>
                                          </p:val>
                                        </p:tav>
                                      </p:tavLst>
                                    </p:anim>
                                    <p:animEffect transition="in" filter="fade">
                                      <p:cBhvr>
                                        <p:cTn id="33" dur="500"/>
                                        <p:tgtEl>
                                          <p:spTgt spid="27"/>
                                        </p:tgtEl>
                                      </p:cBhvr>
                                    </p:animEffect>
                                  </p:childTnLst>
                                </p:cTn>
                              </p:par>
                              <p:par>
                                <p:cTn id="34" presetID="53" presetClass="entr" presetSubtype="16" fill="hold" nodeType="with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p:cTn id="36" dur="500" fill="hold"/>
                                        <p:tgtEl>
                                          <p:spTgt spid="15"/>
                                        </p:tgtEl>
                                        <p:attrNameLst>
                                          <p:attrName>ppt_w</p:attrName>
                                        </p:attrNameLst>
                                      </p:cBhvr>
                                      <p:tavLst>
                                        <p:tav tm="0">
                                          <p:val>
                                            <p:fltVal val="0"/>
                                          </p:val>
                                        </p:tav>
                                        <p:tav tm="100000">
                                          <p:val>
                                            <p:strVal val="#ppt_w"/>
                                          </p:val>
                                        </p:tav>
                                      </p:tavLst>
                                    </p:anim>
                                    <p:anim calcmode="lin" valueType="num">
                                      <p:cBhvr>
                                        <p:cTn id="37" dur="500" fill="hold"/>
                                        <p:tgtEl>
                                          <p:spTgt spid="15"/>
                                        </p:tgtEl>
                                        <p:attrNameLst>
                                          <p:attrName>ppt_h</p:attrName>
                                        </p:attrNameLst>
                                      </p:cBhvr>
                                      <p:tavLst>
                                        <p:tav tm="0">
                                          <p:val>
                                            <p:fltVal val="0"/>
                                          </p:val>
                                        </p:tav>
                                        <p:tav tm="100000">
                                          <p:val>
                                            <p:strVal val="#ppt_h"/>
                                          </p:val>
                                        </p:tav>
                                      </p:tavLst>
                                    </p:anim>
                                    <p:animEffect transition="in" filter="fade">
                                      <p:cBhvr>
                                        <p:cTn id="38" dur="500"/>
                                        <p:tgtEl>
                                          <p:spTgt spid="15"/>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fltVal val="0"/>
                                          </p:val>
                                        </p:tav>
                                        <p:tav tm="100000">
                                          <p:val>
                                            <p:strVal val="#ppt_w"/>
                                          </p:val>
                                        </p:tav>
                                      </p:tavLst>
                                    </p:anim>
                                    <p:anim calcmode="lin" valueType="num">
                                      <p:cBhvr>
                                        <p:cTn id="42" dur="500" fill="hold"/>
                                        <p:tgtEl>
                                          <p:spTgt spid="12"/>
                                        </p:tgtEl>
                                        <p:attrNameLst>
                                          <p:attrName>ppt_h</p:attrName>
                                        </p:attrNameLst>
                                      </p:cBhvr>
                                      <p:tavLst>
                                        <p:tav tm="0">
                                          <p:val>
                                            <p:fltVal val="0"/>
                                          </p:val>
                                        </p:tav>
                                        <p:tav tm="100000">
                                          <p:val>
                                            <p:strVal val="#ppt_h"/>
                                          </p:val>
                                        </p:tav>
                                      </p:tavLst>
                                    </p:anim>
                                    <p:animEffect transition="in" filter="fade">
                                      <p:cBhvr>
                                        <p:cTn id="4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3" grpId="0" animBg="1"/>
      <p:bldP spid="12" grpId="0" animBg="1"/>
      <p:bldP spid="26" grpId="0" animBg="1"/>
      <p:bldP spid="2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1835150" y="2857500"/>
            <a:ext cx="5473700" cy="1143000"/>
          </a:xfrm>
        </p:spPr>
        <p:txBody>
          <a:bodyPr>
            <a:normAutofit fontScale="90000"/>
          </a:bodyPr>
          <a:lstStyle/>
          <a:p>
            <a:pPr eaLnBrk="1" fontAlgn="auto" hangingPunct="1">
              <a:lnSpc>
                <a:spcPct val="100000"/>
              </a:lnSpc>
              <a:spcAft>
                <a:spcPts val="0"/>
              </a:spcAft>
              <a:defRPr/>
            </a:pPr>
            <a:r>
              <a:rPr lang="nb-NO" sz="3600" u="sng" dirty="0" smtClean="0"/>
              <a:t>Fundamental </a:t>
            </a:r>
            <a:r>
              <a:rPr lang="nb-NO" sz="3600" u="sng" dirty="0" err="1" smtClean="0"/>
              <a:t>principles</a:t>
            </a:r>
            <a:r>
              <a:rPr lang="nb-NO" sz="3600" u="sng" dirty="0" smtClean="0"/>
              <a:t> </a:t>
            </a:r>
            <a:br>
              <a:rPr lang="nb-NO" sz="3600" u="sng" dirty="0" smtClean="0"/>
            </a:br>
            <a:r>
              <a:rPr lang="nb-NO" sz="3600" u="sng" dirty="0" err="1" smtClean="0"/>
              <a:t>of</a:t>
            </a:r>
            <a:r>
              <a:rPr lang="nb-NO" sz="3600" u="sng" dirty="0" smtClean="0"/>
              <a:t> </a:t>
            </a:r>
            <a:r>
              <a:rPr lang="nb-NO" sz="3600" u="sng" dirty="0" err="1" smtClean="0"/>
              <a:t>interpretation</a:t>
            </a:r>
            <a:endParaRPr lang="en-US" sz="3600" u="sng" dirty="0" smtClean="0"/>
          </a:p>
        </p:txBody>
      </p:sp>
      <p:sp>
        <p:nvSpPr>
          <p:cNvPr id="5" name="Rounded Rectangle 4"/>
          <p:cNvSpPr>
            <a:spLocks noChangeArrowheads="1"/>
          </p:cNvSpPr>
          <p:nvPr/>
        </p:nvSpPr>
        <p:spPr bwMode="auto">
          <a:xfrm>
            <a:off x="3240088" y="1997075"/>
            <a:ext cx="2663825" cy="784225"/>
          </a:xfrm>
          <a:prstGeom prst="roundRect">
            <a:avLst>
              <a:gd name="adj" fmla="val 16667"/>
            </a:avLst>
          </a:prstGeom>
          <a:noFill/>
          <a:ln w="28575">
            <a:solidFill>
              <a:srgbClr val="C0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lgn="ctr">
              <a:spcBef>
                <a:spcPct val="0"/>
              </a:spcBef>
              <a:buFontTx/>
              <a:buNone/>
            </a:pPr>
            <a:r>
              <a:rPr lang="nb-NO" altLang="nb-NO" sz="2000" dirty="0">
                <a:solidFill>
                  <a:schemeClr val="bg1"/>
                </a:solidFill>
                <a:latin typeface="Arial" charset="0"/>
              </a:rPr>
              <a:t>The European Court </a:t>
            </a:r>
            <a:r>
              <a:rPr lang="nb-NO" altLang="nb-NO" sz="2000" dirty="0" err="1">
                <a:solidFill>
                  <a:schemeClr val="bg1"/>
                </a:solidFill>
                <a:latin typeface="Arial" charset="0"/>
              </a:rPr>
              <a:t>of</a:t>
            </a:r>
            <a:r>
              <a:rPr lang="nb-NO" altLang="nb-NO" sz="2000" dirty="0">
                <a:solidFill>
                  <a:schemeClr val="bg1"/>
                </a:solidFill>
                <a:latin typeface="Arial" charset="0"/>
              </a:rPr>
              <a:t> Human Rights</a:t>
            </a:r>
          </a:p>
        </p:txBody>
      </p:sp>
      <p:cxnSp>
        <p:nvCxnSpPr>
          <p:cNvPr id="4" name="Straight Arrow Connector 3"/>
          <p:cNvCxnSpPr>
            <a:cxnSpLocks noChangeShapeType="1"/>
            <a:stCxn id="5" idx="0"/>
            <a:endCxn id="8" idx="2"/>
          </p:cNvCxnSpPr>
          <p:nvPr/>
        </p:nvCxnSpPr>
        <p:spPr bwMode="auto">
          <a:xfrm flipH="1" flipV="1">
            <a:off x="1584325" y="1460500"/>
            <a:ext cx="2987675" cy="536575"/>
          </a:xfrm>
          <a:prstGeom prst="straightConnector1">
            <a:avLst/>
          </a:prstGeom>
          <a:noFill/>
          <a:ln w="28575">
            <a:solidFill>
              <a:srgbClr val="C00000"/>
            </a:solidFill>
            <a:round/>
            <a:headEnd/>
            <a:tailEnd type="arrow" w="med" len="med"/>
          </a:ln>
          <a:extLst>
            <a:ext uri="{909E8E84-426E-40DD-AFC4-6F175D3DCCD1}">
              <a14:hiddenFill xmlns:a14="http://schemas.microsoft.com/office/drawing/2010/main">
                <a:noFill/>
              </a14:hiddenFill>
            </a:ext>
          </a:extLst>
        </p:spPr>
      </p:cxnSp>
      <p:sp>
        <p:nvSpPr>
          <p:cNvPr id="8" name="Rounded Rectangle 7"/>
          <p:cNvSpPr>
            <a:spLocks noChangeArrowheads="1"/>
          </p:cNvSpPr>
          <p:nvPr/>
        </p:nvSpPr>
        <p:spPr bwMode="auto">
          <a:xfrm>
            <a:off x="250825" y="417513"/>
            <a:ext cx="2665413" cy="1042987"/>
          </a:xfrm>
          <a:prstGeom prst="roundRect">
            <a:avLst>
              <a:gd name="adj" fmla="val 16667"/>
            </a:avLst>
          </a:prstGeom>
          <a:noFill/>
          <a:ln w="28575">
            <a:solidFill>
              <a:srgbClr val="C0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lgn="ctr">
              <a:spcBef>
                <a:spcPct val="0"/>
              </a:spcBef>
              <a:buFontTx/>
              <a:buNone/>
            </a:pPr>
            <a:r>
              <a:rPr lang="nb-NO" altLang="nb-NO" sz="2000" dirty="0">
                <a:solidFill>
                  <a:schemeClr val="bg1"/>
                </a:solidFill>
                <a:latin typeface="Arial" charset="0"/>
              </a:rPr>
              <a:t>The </a:t>
            </a:r>
            <a:r>
              <a:rPr lang="nb-NO" altLang="nb-NO" sz="2000" dirty="0" err="1">
                <a:solidFill>
                  <a:schemeClr val="bg1"/>
                </a:solidFill>
                <a:latin typeface="Arial" charset="0"/>
              </a:rPr>
              <a:t>Vienna</a:t>
            </a:r>
            <a:r>
              <a:rPr lang="nb-NO" altLang="nb-NO" sz="2000" dirty="0">
                <a:solidFill>
                  <a:schemeClr val="bg1"/>
                </a:solidFill>
                <a:latin typeface="Arial" charset="0"/>
              </a:rPr>
              <a:t> Convention </a:t>
            </a:r>
            <a:r>
              <a:rPr lang="nb-NO" altLang="nb-NO" sz="2000" dirty="0" err="1">
                <a:solidFill>
                  <a:schemeClr val="bg1"/>
                </a:solidFill>
                <a:latin typeface="Arial" charset="0"/>
              </a:rPr>
              <a:t>on</a:t>
            </a:r>
            <a:r>
              <a:rPr lang="nb-NO" altLang="nb-NO" sz="2000" dirty="0">
                <a:solidFill>
                  <a:schemeClr val="bg1"/>
                </a:solidFill>
                <a:latin typeface="Arial" charset="0"/>
              </a:rPr>
              <a:t> </a:t>
            </a:r>
            <a:r>
              <a:rPr lang="nb-NO" altLang="nb-NO" sz="2000" dirty="0" err="1">
                <a:solidFill>
                  <a:schemeClr val="bg1"/>
                </a:solidFill>
                <a:latin typeface="Arial" charset="0"/>
              </a:rPr>
              <a:t>the</a:t>
            </a:r>
            <a:r>
              <a:rPr lang="nb-NO" altLang="nb-NO" sz="2000" dirty="0">
                <a:solidFill>
                  <a:schemeClr val="bg1"/>
                </a:solidFill>
                <a:latin typeface="Arial" charset="0"/>
              </a:rPr>
              <a:t> Law </a:t>
            </a:r>
            <a:r>
              <a:rPr lang="nb-NO" altLang="nb-NO" sz="2000" dirty="0" err="1">
                <a:solidFill>
                  <a:schemeClr val="bg1"/>
                </a:solidFill>
                <a:latin typeface="Arial" charset="0"/>
              </a:rPr>
              <a:t>of</a:t>
            </a:r>
            <a:r>
              <a:rPr lang="nb-NO" altLang="nb-NO" sz="2000" dirty="0">
                <a:solidFill>
                  <a:schemeClr val="bg1"/>
                </a:solidFill>
                <a:latin typeface="Arial" charset="0"/>
              </a:rPr>
              <a:t> </a:t>
            </a:r>
            <a:r>
              <a:rPr lang="nb-NO" altLang="nb-NO" sz="2000" dirty="0" err="1">
                <a:solidFill>
                  <a:schemeClr val="bg1"/>
                </a:solidFill>
                <a:latin typeface="Arial" charset="0"/>
              </a:rPr>
              <a:t>Treaties</a:t>
            </a:r>
            <a:endParaRPr lang="nb-NO" altLang="nb-NO" sz="2000" dirty="0">
              <a:solidFill>
                <a:schemeClr val="bg1"/>
              </a:solidFill>
              <a:latin typeface="Arial" charset="0"/>
            </a:endParaRPr>
          </a:p>
        </p:txBody>
      </p:sp>
      <p:sp>
        <p:nvSpPr>
          <p:cNvPr id="9" name="Rounded Rectangle 8"/>
          <p:cNvSpPr>
            <a:spLocks noChangeArrowheads="1"/>
          </p:cNvSpPr>
          <p:nvPr/>
        </p:nvSpPr>
        <p:spPr bwMode="auto">
          <a:xfrm>
            <a:off x="3240088" y="404813"/>
            <a:ext cx="2663825" cy="1044575"/>
          </a:xfrm>
          <a:prstGeom prst="roundRect">
            <a:avLst>
              <a:gd name="adj" fmla="val 16667"/>
            </a:avLst>
          </a:prstGeom>
          <a:noFill/>
          <a:ln w="28575">
            <a:solidFill>
              <a:srgbClr val="C0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lgn="ctr">
              <a:spcBef>
                <a:spcPct val="0"/>
              </a:spcBef>
              <a:buFontTx/>
              <a:buNone/>
            </a:pPr>
            <a:r>
              <a:rPr lang="nb-NO" altLang="nb-NO" sz="2000" dirty="0">
                <a:solidFill>
                  <a:schemeClr val="bg1"/>
                </a:solidFill>
                <a:latin typeface="Arial" charset="0"/>
              </a:rPr>
              <a:t>A </a:t>
            </a:r>
            <a:r>
              <a:rPr lang="nb-NO" altLang="nb-NO" sz="2000" dirty="0" err="1">
                <a:solidFill>
                  <a:schemeClr val="bg1"/>
                </a:solidFill>
                <a:latin typeface="Arial" charset="0"/>
              </a:rPr>
              <a:t>strong</a:t>
            </a:r>
            <a:r>
              <a:rPr lang="nb-NO" altLang="nb-NO" sz="2000" dirty="0">
                <a:solidFill>
                  <a:schemeClr val="bg1"/>
                </a:solidFill>
                <a:latin typeface="Arial" charset="0"/>
              </a:rPr>
              <a:t> </a:t>
            </a:r>
            <a:r>
              <a:rPr lang="nb-NO" altLang="nb-NO" sz="2000" dirty="0" err="1">
                <a:solidFill>
                  <a:schemeClr val="bg1"/>
                </a:solidFill>
                <a:latin typeface="Arial" charset="0"/>
              </a:rPr>
              <a:t>principle</a:t>
            </a:r>
            <a:r>
              <a:rPr lang="nb-NO" altLang="nb-NO" sz="2000" dirty="0">
                <a:solidFill>
                  <a:schemeClr val="bg1"/>
                </a:solidFill>
                <a:latin typeface="Arial" charset="0"/>
              </a:rPr>
              <a:t> </a:t>
            </a:r>
            <a:r>
              <a:rPr lang="nb-NO" altLang="nb-NO" sz="2000" dirty="0" err="1">
                <a:solidFill>
                  <a:schemeClr val="bg1"/>
                </a:solidFill>
                <a:latin typeface="Arial" charset="0"/>
              </a:rPr>
              <a:t>of</a:t>
            </a:r>
            <a:r>
              <a:rPr lang="nb-NO" altLang="nb-NO" sz="2000" dirty="0">
                <a:solidFill>
                  <a:schemeClr val="bg1"/>
                </a:solidFill>
                <a:latin typeface="Arial" charset="0"/>
              </a:rPr>
              <a:t> </a:t>
            </a:r>
            <a:r>
              <a:rPr lang="nb-NO" altLang="nb-NO" sz="2000" dirty="0" err="1">
                <a:solidFill>
                  <a:schemeClr val="bg1"/>
                </a:solidFill>
                <a:latin typeface="Arial" charset="0"/>
              </a:rPr>
              <a:t>effectiveness</a:t>
            </a:r>
            <a:endParaRPr lang="nb-NO" altLang="nb-NO" sz="2000" dirty="0">
              <a:solidFill>
                <a:schemeClr val="bg1"/>
              </a:solidFill>
              <a:latin typeface="Arial" charset="0"/>
            </a:endParaRPr>
          </a:p>
        </p:txBody>
      </p:sp>
      <p:sp>
        <p:nvSpPr>
          <p:cNvPr id="10" name="Rounded Rectangle 9"/>
          <p:cNvSpPr>
            <a:spLocks noChangeArrowheads="1"/>
          </p:cNvSpPr>
          <p:nvPr/>
        </p:nvSpPr>
        <p:spPr bwMode="auto">
          <a:xfrm>
            <a:off x="6210300" y="404813"/>
            <a:ext cx="2663825" cy="1044575"/>
          </a:xfrm>
          <a:prstGeom prst="roundRect">
            <a:avLst>
              <a:gd name="adj" fmla="val 16667"/>
            </a:avLst>
          </a:prstGeom>
          <a:noFill/>
          <a:ln w="28575">
            <a:solidFill>
              <a:srgbClr val="C0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lgn="ctr">
              <a:spcBef>
                <a:spcPct val="0"/>
              </a:spcBef>
              <a:buFontTx/>
              <a:buNone/>
            </a:pPr>
            <a:r>
              <a:rPr lang="nb-NO" altLang="nb-NO" sz="2000" dirty="0">
                <a:solidFill>
                  <a:schemeClr val="bg1"/>
                </a:solidFill>
                <a:latin typeface="Arial" charset="0"/>
              </a:rPr>
              <a:t>A </a:t>
            </a:r>
            <a:r>
              <a:rPr lang="nb-NO" altLang="nb-NO" sz="2000" dirty="0" err="1">
                <a:solidFill>
                  <a:schemeClr val="bg1"/>
                </a:solidFill>
                <a:latin typeface="Arial" charset="0"/>
              </a:rPr>
              <a:t>clear</a:t>
            </a:r>
            <a:r>
              <a:rPr lang="nb-NO" altLang="nb-NO" sz="2000" dirty="0">
                <a:solidFill>
                  <a:schemeClr val="bg1"/>
                </a:solidFill>
                <a:latin typeface="Arial" charset="0"/>
              </a:rPr>
              <a:t> evolutive </a:t>
            </a:r>
            <a:r>
              <a:rPr lang="nb-NO" altLang="nb-NO" sz="2000" dirty="0" err="1">
                <a:solidFill>
                  <a:schemeClr val="bg1"/>
                </a:solidFill>
                <a:latin typeface="Arial" charset="0"/>
              </a:rPr>
              <a:t>interpretation</a:t>
            </a:r>
            <a:endParaRPr lang="nb-NO" altLang="nb-NO" sz="2000" dirty="0">
              <a:solidFill>
                <a:schemeClr val="bg1"/>
              </a:solidFill>
              <a:latin typeface="Arial" charset="0"/>
            </a:endParaRPr>
          </a:p>
        </p:txBody>
      </p:sp>
      <p:cxnSp>
        <p:nvCxnSpPr>
          <p:cNvPr id="12" name="Straight Arrow Connector 11"/>
          <p:cNvCxnSpPr>
            <a:cxnSpLocks noChangeShapeType="1"/>
            <a:stCxn id="5" idx="0"/>
            <a:endCxn id="9" idx="2"/>
          </p:cNvCxnSpPr>
          <p:nvPr/>
        </p:nvCxnSpPr>
        <p:spPr bwMode="auto">
          <a:xfrm flipV="1">
            <a:off x="4572000" y="1449388"/>
            <a:ext cx="0" cy="547687"/>
          </a:xfrm>
          <a:prstGeom prst="straightConnector1">
            <a:avLst/>
          </a:prstGeom>
          <a:noFill/>
          <a:ln w="28575">
            <a:solidFill>
              <a:srgbClr val="C00000"/>
            </a:solidFill>
            <a:round/>
            <a:headEnd/>
            <a:tailEnd type="arrow" w="med" len="med"/>
          </a:ln>
          <a:extLst>
            <a:ext uri="{909E8E84-426E-40DD-AFC4-6F175D3DCCD1}">
              <a14:hiddenFill xmlns:a14="http://schemas.microsoft.com/office/drawing/2010/main">
                <a:noFill/>
              </a14:hiddenFill>
            </a:ext>
          </a:extLst>
        </p:spPr>
      </p:cxnSp>
      <p:cxnSp>
        <p:nvCxnSpPr>
          <p:cNvPr id="15" name="Straight Arrow Connector 14"/>
          <p:cNvCxnSpPr>
            <a:cxnSpLocks noChangeShapeType="1"/>
            <a:stCxn id="5" idx="0"/>
            <a:endCxn id="10" idx="2"/>
          </p:cNvCxnSpPr>
          <p:nvPr/>
        </p:nvCxnSpPr>
        <p:spPr bwMode="auto">
          <a:xfrm flipV="1">
            <a:off x="4572000" y="1449388"/>
            <a:ext cx="2970213" cy="547687"/>
          </a:xfrm>
          <a:prstGeom prst="straightConnector1">
            <a:avLst/>
          </a:prstGeom>
          <a:noFill/>
          <a:ln w="28575">
            <a:solidFill>
              <a:srgbClr val="C00000"/>
            </a:solidFill>
            <a:round/>
            <a:headEnd/>
            <a:tailEnd type="arrow" w="med" len="med"/>
          </a:ln>
          <a:extLst>
            <a:ext uri="{909E8E84-426E-40DD-AFC4-6F175D3DCCD1}">
              <a14:hiddenFill xmlns:a14="http://schemas.microsoft.com/office/drawing/2010/main">
                <a:noFill/>
              </a14:hiddenFill>
            </a:ext>
          </a:extLst>
        </p:spPr>
      </p:cxnSp>
      <p:sp>
        <p:nvSpPr>
          <p:cNvPr id="19" name="Rounded Rectangle 18"/>
          <p:cNvSpPr>
            <a:spLocks noChangeArrowheads="1"/>
          </p:cNvSpPr>
          <p:nvPr/>
        </p:nvSpPr>
        <p:spPr bwMode="auto">
          <a:xfrm>
            <a:off x="3240088" y="4076700"/>
            <a:ext cx="2663825" cy="784225"/>
          </a:xfrm>
          <a:prstGeom prst="roundRect">
            <a:avLst>
              <a:gd name="adj" fmla="val 16667"/>
            </a:avLst>
          </a:prstGeom>
          <a:noFill/>
          <a:ln w="28575">
            <a:solidFill>
              <a:srgbClr val="00B05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lgn="ctr">
              <a:spcBef>
                <a:spcPct val="0"/>
              </a:spcBef>
              <a:buFontTx/>
              <a:buNone/>
            </a:pPr>
            <a:r>
              <a:rPr lang="nb-NO" altLang="nb-NO" sz="2000" dirty="0">
                <a:solidFill>
                  <a:srgbClr val="00B050"/>
                </a:solidFill>
                <a:latin typeface="Arial" charset="0"/>
              </a:rPr>
              <a:t>National </a:t>
            </a:r>
            <a:r>
              <a:rPr lang="nb-NO" altLang="nb-NO" sz="2000" dirty="0" err="1">
                <a:solidFill>
                  <a:srgbClr val="00B050"/>
                </a:solidFill>
                <a:latin typeface="Arial" charset="0"/>
              </a:rPr>
              <a:t>courts</a:t>
            </a:r>
            <a:endParaRPr lang="nb-NO" altLang="nb-NO" sz="2000" dirty="0">
              <a:solidFill>
                <a:srgbClr val="00B050"/>
              </a:solidFill>
              <a:latin typeface="Arial" charset="0"/>
            </a:endParaRPr>
          </a:p>
        </p:txBody>
      </p:sp>
      <p:cxnSp>
        <p:nvCxnSpPr>
          <p:cNvPr id="20" name="Straight Arrow Connector 19"/>
          <p:cNvCxnSpPr>
            <a:cxnSpLocks noChangeShapeType="1"/>
            <a:stCxn id="19" idx="2"/>
          </p:cNvCxnSpPr>
          <p:nvPr/>
        </p:nvCxnSpPr>
        <p:spPr bwMode="auto">
          <a:xfrm flipH="1">
            <a:off x="2339975" y="4860925"/>
            <a:ext cx="2232025" cy="368300"/>
          </a:xfrm>
          <a:prstGeom prst="straightConnector1">
            <a:avLst/>
          </a:prstGeom>
          <a:noFill/>
          <a:ln w="28575">
            <a:solidFill>
              <a:srgbClr val="00B050"/>
            </a:solidFill>
            <a:round/>
            <a:headEnd/>
            <a:tailEnd type="arrow" w="med" len="med"/>
          </a:ln>
          <a:extLst>
            <a:ext uri="{909E8E84-426E-40DD-AFC4-6F175D3DCCD1}">
              <a14:hiddenFill xmlns:a14="http://schemas.microsoft.com/office/drawing/2010/main">
                <a:noFill/>
              </a14:hiddenFill>
            </a:ext>
          </a:extLst>
        </p:spPr>
      </p:cxnSp>
      <p:sp>
        <p:nvSpPr>
          <p:cNvPr id="23" name="Rounded Rectangle 22"/>
          <p:cNvSpPr>
            <a:spLocks noChangeArrowheads="1"/>
          </p:cNvSpPr>
          <p:nvPr/>
        </p:nvSpPr>
        <p:spPr bwMode="auto">
          <a:xfrm>
            <a:off x="284163" y="5229225"/>
            <a:ext cx="2665412" cy="1044575"/>
          </a:xfrm>
          <a:prstGeom prst="roundRect">
            <a:avLst>
              <a:gd name="adj" fmla="val 16667"/>
            </a:avLst>
          </a:prstGeom>
          <a:noFill/>
          <a:ln w="28575">
            <a:solidFill>
              <a:srgbClr val="00B05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lgn="ctr">
              <a:spcBef>
                <a:spcPct val="0"/>
              </a:spcBef>
              <a:buFontTx/>
              <a:buNone/>
            </a:pPr>
            <a:r>
              <a:rPr lang="nb-NO" altLang="nb-NO" sz="2000">
                <a:solidFill>
                  <a:srgbClr val="00B050"/>
                </a:solidFill>
                <a:latin typeface="Arial" charset="0"/>
              </a:rPr>
              <a:t>For national law to decide</a:t>
            </a:r>
          </a:p>
        </p:txBody>
      </p:sp>
      <p:sp>
        <p:nvSpPr>
          <p:cNvPr id="24" name="Rounded Rectangle 23"/>
          <p:cNvSpPr>
            <a:spLocks noChangeArrowheads="1"/>
          </p:cNvSpPr>
          <p:nvPr/>
        </p:nvSpPr>
        <p:spPr bwMode="auto">
          <a:xfrm>
            <a:off x="3240088" y="5229225"/>
            <a:ext cx="2663825" cy="1044575"/>
          </a:xfrm>
          <a:prstGeom prst="roundRect">
            <a:avLst>
              <a:gd name="adj" fmla="val 16667"/>
            </a:avLst>
          </a:prstGeom>
          <a:noFill/>
          <a:ln w="28575">
            <a:solidFill>
              <a:srgbClr val="00B05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lgn="ctr">
              <a:spcBef>
                <a:spcPct val="0"/>
              </a:spcBef>
              <a:buFontTx/>
              <a:buNone/>
            </a:pPr>
            <a:r>
              <a:rPr lang="nb-NO" altLang="nb-NO" sz="2000">
                <a:solidFill>
                  <a:srgbClr val="00B050"/>
                </a:solidFill>
                <a:latin typeface="Arial" charset="0"/>
              </a:rPr>
              <a:t>A tendency to apply the same method as the ECtHR</a:t>
            </a:r>
          </a:p>
        </p:txBody>
      </p:sp>
      <p:sp>
        <p:nvSpPr>
          <p:cNvPr id="25" name="Rounded Rectangle 24"/>
          <p:cNvSpPr>
            <a:spLocks noChangeArrowheads="1"/>
          </p:cNvSpPr>
          <p:nvPr/>
        </p:nvSpPr>
        <p:spPr bwMode="auto">
          <a:xfrm>
            <a:off x="6210300" y="5229225"/>
            <a:ext cx="2663825" cy="1044575"/>
          </a:xfrm>
          <a:prstGeom prst="roundRect">
            <a:avLst>
              <a:gd name="adj" fmla="val 16667"/>
            </a:avLst>
          </a:prstGeom>
          <a:noFill/>
          <a:ln w="28575">
            <a:solidFill>
              <a:srgbClr val="00B05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lgn="ctr">
              <a:spcBef>
                <a:spcPct val="0"/>
              </a:spcBef>
              <a:buFontTx/>
              <a:buNone/>
            </a:pPr>
            <a:r>
              <a:rPr lang="nb-NO" altLang="nb-NO" sz="2000">
                <a:solidFill>
                  <a:srgbClr val="00B050"/>
                </a:solidFill>
                <a:latin typeface="Arial" charset="0"/>
              </a:rPr>
              <a:t>Challenge: The evolutive interpretation</a:t>
            </a:r>
          </a:p>
        </p:txBody>
      </p:sp>
      <p:cxnSp>
        <p:nvCxnSpPr>
          <p:cNvPr id="26" name="Straight Arrow Connector 25"/>
          <p:cNvCxnSpPr>
            <a:cxnSpLocks noChangeShapeType="1"/>
            <a:stCxn id="19" idx="2"/>
            <a:endCxn id="24" idx="0"/>
          </p:cNvCxnSpPr>
          <p:nvPr/>
        </p:nvCxnSpPr>
        <p:spPr bwMode="auto">
          <a:xfrm>
            <a:off x="4572000" y="4860925"/>
            <a:ext cx="0" cy="368300"/>
          </a:xfrm>
          <a:prstGeom prst="straightConnector1">
            <a:avLst/>
          </a:prstGeom>
          <a:noFill/>
          <a:ln w="28575">
            <a:solidFill>
              <a:srgbClr val="00B050"/>
            </a:solidFill>
            <a:round/>
            <a:headEnd/>
            <a:tailEnd type="arrow" w="med" len="med"/>
          </a:ln>
          <a:extLst>
            <a:ext uri="{909E8E84-426E-40DD-AFC4-6F175D3DCCD1}">
              <a14:hiddenFill xmlns:a14="http://schemas.microsoft.com/office/drawing/2010/main">
                <a:noFill/>
              </a14:hiddenFill>
            </a:ext>
          </a:extLst>
        </p:spPr>
      </p:cxnSp>
      <p:cxnSp>
        <p:nvCxnSpPr>
          <p:cNvPr id="29" name="Straight Arrow Connector 28"/>
          <p:cNvCxnSpPr>
            <a:cxnSpLocks noChangeShapeType="1"/>
            <a:stCxn id="19" idx="2"/>
            <a:endCxn id="25" idx="0"/>
          </p:cNvCxnSpPr>
          <p:nvPr/>
        </p:nvCxnSpPr>
        <p:spPr bwMode="auto">
          <a:xfrm>
            <a:off x="4572000" y="4860925"/>
            <a:ext cx="2970213" cy="368300"/>
          </a:xfrm>
          <a:prstGeom prst="straightConnector1">
            <a:avLst/>
          </a:prstGeom>
          <a:noFill/>
          <a:ln w="28575">
            <a:solidFill>
              <a:srgbClr val="00B050"/>
            </a:solidFill>
            <a:round/>
            <a:headEnd/>
            <a:tailEnd type="arrow" w="med" len="med"/>
          </a:ln>
          <a:extLst>
            <a:ext uri="{909E8E84-426E-40DD-AFC4-6F175D3DCCD1}">
              <a14:hiddenFill xmlns:a14="http://schemas.microsoft.com/office/drawing/2010/main">
                <a:noFill/>
              </a14:hiddenFill>
            </a:ext>
          </a:extLst>
        </p:spPr>
      </p:cxnSp>
      <p:cxnSp>
        <p:nvCxnSpPr>
          <p:cNvPr id="31" name="Straight Arrow Connector 30"/>
          <p:cNvCxnSpPr>
            <a:cxnSpLocks noChangeShapeType="1"/>
          </p:cNvCxnSpPr>
          <p:nvPr/>
        </p:nvCxnSpPr>
        <p:spPr bwMode="auto">
          <a:xfrm>
            <a:off x="7542213" y="1449388"/>
            <a:ext cx="0" cy="3779837"/>
          </a:xfrm>
          <a:prstGeom prst="straightConnector1">
            <a:avLst/>
          </a:prstGeom>
          <a:noFill/>
          <a:ln w="57150">
            <a:solidFill>
              <a:srgbClr val="0070C0"/>
            </a:solidFill>
            <a:round/>
            <a:headEnd/>
            <a:tailEnd type="arrow" w="med" len="med"/>
          </a:ln>
          <a:extLst>
            <a:ext uri="{909E8E84-426E-40DD-AFC4-6F175D3DCCD1}">
              <a14:hiddenFill xmlns:a14="http://schemas.microsoft.com/office/drawing/2010/main">
                <a:noFill/>
              </a14:hiddenFill>
            </a:ext>
          </a:extLst>
        </p:spPr>
      </p:cxnSp>
      <p:cxnSp>
        <p:nvCxnSpPr>
          <p:cNvPr id="23556" name="Straight Arrow Connector 23555"/>
          <p:cNvCxnSpPr>
            <a:cxnSpLocks noChangeShapeType="1"/>
            <a:stCxn id="25" idx="1"/>
            <a:endCxn id="37" idx="3"/>
          </p:cNvCxnSpPr>
          <p:nvPr/>
        </p:nvCxnSpPr>
        <p:spPr bwMode="auto">
          <a:xfrm flipH="1" flipV="1">
            <a:off x="5903913" y="5751513"/>
            <a:ext cx="306387" cy="0"/>
          </a:xfrm>
          <a:prstGeom prst="straightConnector1">
            <a:avLst/>
          </a:prstGeom>
          <a:noFill/>
          <a:ln w="28575">
            <a:solidFill>
              <a:srgbClr val="0070C0"/>
            </a:solidFill>
            <a:round/>
            <a:headEnd/>
            <a:tailEnd type="arrow" w="med" len="med"/>
          </a:ln>
          <a:extLst>
            <a:ext uri="{909E8E84-426E-40DD-AFC4-6F175D3DCCD1}">
              <a14:hiddenFill xmlns:a14="http://schemas.microsoft.com/office/drawing/2010/main">
                <a:noFill/>
              </a14:hiddenFill>
            </a:ext>
          </a:extLst>
        </p:spPr>
      </p:cxnSp>
      <p:sp>
        <p:nvSpPr>
          <p:cNvPr id="37" name="Rounded Rectangle 36"/>
          <p:cNvSpPr>
            <a:spLocks noChangeArrowheads="1"/>
          </p:cNvSpPr>
          <p:nvPr/>
        </p:nvSpPr>
        <p:spPr bwMode="auto">
          <a:xfrm>
            <a:off x="3240088" y="5229225"/>
            <a:ext cx="2663825" cy="1044575"/>
          </a:xfrm>
          <a:prstGeom prst="roundRect">
            <a:avLst>
              <a:gd name="adj" fmla="val 16667"/>
            </a:avLst>
          </a:prstGeom>
          <a:noFill/>
          <a:ln w="28575">
            <a:solidFill>
              <a:srgbClr val="0070C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lgn="ctr">
              <a:spcBef>
                <a:spcPct val="0"/>
              </a:spcBef>
              <a:buFontTx/>
              <a:buNone/>
            </a:pPr>
            <a:r>
              <a:rPr lang="nb-NO" altLang="nb-NO" sz="2000">
                <a:solidFill>
                  <a:srgbClr val="0070C0"/>
                </a:solidFill>
                <a:latin typeface="Arial" charset="0"/>
              </a:rPr>
              <a:t>«No more, but certainly no less»</a:t>
            </a:r>
          </a:p>
        </p:txBody>
      </p:sp>
      <p:sp>
        <p:nvSpPr>
          <p:cNvPr id="38" name="Rounded Rectangle 37"/>
          <p:cNvSpPr>
            <a:spLocks noChangeArrowheads="1"/>
          </p:cNvSpPr>
          <p:nvPr/>
        </p:nvSpPr>
        <p:spPr bwMode="auto">
          <a:xfrm>
            <a:off x="285750" y="5213350"/>
            <a:ext cx="2663825" cy="1044575"/>
          </a:xfrm>
          <a:prstGeom prst="roundRect">
            <a:avLst>
              <a:gd name="adj" fmla="val 16667"/>
            </a:avLst>
          </a:prstGeom>
          <a:noFill/>
          <a:ln w="28575">
            <a:solidFill>
              <a:srgbClr val="0070C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lgn="ctr">
              <a:spcBef>
                <a:spcPct val="0"/>
              </a:spcBef>
              <a:buFontTx/>
              <a:buNone/>
            </a:pPr>
            <a:r>
              <a:rPr lang="nb-NO" altLang="nb-NO" sz="2000">
                <a:solidFill>
                  <a:srgbClr val="0070C0"/>
                </a:solidFill>
                <a:latin typeface="Arial" charset="0"/>
              </a:rPr>
              <a:t>«No less, but certainly no more»</a:t>
            </a:r>
          </a:p>
        </p:txBody>
      </p:sp>
      <p:cxnSp>
        <p:nvCxnSpPr>
          <p:cNvPr id="40" name="Straight Arrow Connector 39"/>
          <p:cNvCxnSpPr>
            <a:cxnSpLocks noChangeShapeType="1"/>
            <a:stCxn id="37" idx="1"/>
            <a:endCxn id="38" idx="3"/>
          </p:cNvCxnSpPr>
          <p:nvPr/>
        </p:nvCxnSpPr>
        <p:spPr bwMode="auto">
          <a:xfrm flipH="1" flipV="1">
            <a:off x="2949575" y="5735638"/>
            <a:ext cx="290513" cy="15875"/>
          </a:xfrm>
          <a:prstGeom prst="straightConnector1">
            <a:avLst/>
          </a:prstGeom>
          <a:noFill/>
          <a:ln w="28575">
            <a:solidFill>
              <a:srgbClr val="0070C0"/>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1920311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9"/>
                                        </p:tgtEl>
                                        <p:attrNameLst>
                                          <p:attrName>style.visibility</p:attrName>
                                        </p:attrNameLst>
                                      </p:cBhvr>
                                      <p:to>
                                        <p:strVal val="visible"/>
                                      </p:to>
                                    </p:set>
                                    <p:anim calcmode="lin" valueType="num">
                                      <p:cBhvr>
                                        <p:cTn id="14" dur="500" fill="hold"/>
                                        <p:tgtEl>
                                          <p:spTgt spid="19"/>
                                        </p:tgtEl>
                                        <p:attrNameLst>
                                          <p:attrName>ppt_w</p:attrName>
                                        </p:attrNameLst>
                                      </p:cBhvr>
                                      <p:tavLst>
                                        <p:tav tm="0">
                                          <p:val>
                                            <p:fltVal val="0"/>
                                          </p:val>
                                        </p:tav>
                                        <p:tav tm="100000">
                                          <p:val>
                                            <p:strVal val="#ppt_w"/>
                                          </p:val>
                                        </p:tav>
                                      </p:tavLst>
                                    </p:anim>
                                    <p:anim calcmode="lin" valueType="num">
                                      <p:cBhvr>
                                        <p:cTn id="15" dur="500" fill="hold"/>
                                        <p:tgtEl>
                                          <p:spTgt spid="19"/>
                                        </p:tgtEl>
                                        <p:attrNameLst>
                                          <p:attrName>ppt_h</p:attrName>
                                        </p:attrNameLst>
                                      </p:cBhvr>
                                      <p:tavLst>
                                        <p:tav tm="0">
                                          <p:val>
                                            <p:fltVal val="0"/>
                                          </p:val>
                                        </p:tav>
                                        <p:tav tm="100000">
                                          <p:val>
                                            <p:strVal val="#ppt_h"/>
                                          </p:val>
                                        </p:tav>
                                      </p:tavLst>
                                    </p:anim>
                                    <p:animEffect transition="in" filter="fade">
                                      <p:cBhvr>
                                        <p:cTn id="16" dur="500"/>
                                        <p:tgtEl>
                                          <p:spTgt spid="19"/>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par>
                                <p:cTn id="24" presetID="53" presetClass="entr" presetSubtype="16"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Effect transition="in" filter="fade">
                                      <p:cBhvr>
                                        <p:cTn id="28" dur="500"/>
                                        <p:tgtEl>
                                          <p:spTgt spid="4"/>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fltVal val="0"/>
                                          </p:val>
                                        </p:tav>
                                        <p:tav tm="100000">
                                          <p:val>
                                            <p:strVal val="#ppt_w"/>
                                          </p:val>
                                        </p:tav>
                                      </p:tavLst>
                                    </p:anim>
                                    <p:anim calcmode="lin" valueType="num">
                                      <p:cBhvr>
                                        <p:cTn id="34" dur="500" fill="hold"/>
                                        <p:tgtEl>
                                          <p:spTgt spid="9"/>
                                        </p:tgtEl>
                                        <p:attrNameLst>
                                          <p:attrName>ppt_h</p:attrName>
                                        </p:attrNameLst>
                                      </p:cBhvr>
                                      <p:tavLst>
                                        <p:tav tm="0">
                                          <p:val>
                                            <p:fltVal val="0"/>
                                          </p:val>
                                        </p:tav>
                                        <p:tav tm="100000">
                                          <p:val>
                                            <p:strVal val="#ppt_h"/>
                                          </p:val>
                                        </p:tav>
                                      </p:tavLst>
                                    </p:anim>
                                    <p:animEffect transition="in" filter="fade">
                                      <p:cBhvr>
                                        <p:cTn id="35" dur="500"/>
                                        <p:tgtEl>
                                          <p:spTgt spid="9"/>
                                        </p:tgtEl>
                                      </p:cBhvr>
                                    </p:animEffect>
                                  </p:childTnLst>
                                </p:cTn>
                              </p:par>
                              <p:par>
                                <p:cTn id="36" presetID="53" presetClass="entr" presetSubtype="16" fill="hold" nodeType="with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Effect transition="in" filter="fade">
                                      <p:cBhvr>
                                        <p:cTn id="40" dur="500"/>
                                        <p:tgtEl>
                                          <p:spTgt spid="12"/>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par>
                                <p:cTn id="48" presetID="53" presetClass="entr" presetSubtype="16" fill="hold" nodeType="withEffect">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cBhvr>
                                        <p:cTn id="50" dur="500" fill="hold"/>
                                        <p:tgtEl>
                                          <p:spTgt spid="15"/>
                                        </p:tgtEl>
                                        <p:attrNameLst>
                                          <p:attrName>ppt_w</p:attrName>
                                        </p:attrNameLst>
                                      </p:cBhvr>
                                      <p:tavLst>
                                        <p:tav tm="0">
                                          <p:val>
                                            <p:fltVal val="0"/>
                                          </p:val>
                                        </p:tav>
                                        <p:tav tm="100000">
                                          <p:val>
                                            <p:strVal val="#ppt_w"/>
                                          </p:val>
                                        </p:tav>
                                      </p:tavLst>
                                    </p:anim>
                                    <p:anim calcmode="lin" valueType="num">
                                      <p:cBhvr>
                                        <p:cTn id="51" dur="500" fill="hold"/>
                                        <p:tgtEl>
                                          <p:spTgt spid="15"/>
                                        </p:tgtEl>
                                        <p:attrNameLst>
                                          <p:attrName>ppt_h</p:attrName>
                                        </p:attrNameLst>
                                      </p:cBhvr>
                                      <p:tavLst>
                                        <p:tav tm="0">
                                          <p:val>
                                            <p:fltVal val="0"/>
                                          </p:val>
                                        </p:tav>
                                        <p:tav tm="100000">
                                          <p:val>
                                            <p:strVal val="#ppt_h"/>
                                          </p:val>
                                        </p:tav>
                                      </p:tavLst>
                                    </p:anim>
                                    <p:animEffect transition="in" filter="fade">
                                      <p:cBhvr>
                                        <p:cTn id="52" dur="500"/>
                                        <p:tgtEl>
                                          <p:spTgt spid="15"/>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53" presetClass="entr" presetSubtype="16" fill="hold" grpId="0" nodeType="click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p:cTn id="57" dur="500" fill="hold"/>
                                        <p:tgtEl>
                                          <p:spTgt spid="23"/>
                                        </p:tgtEl>
                                        <p:attrNameLst>
                                          <p:attrName>ppt_w</p:attrName>
                                        </p:attrNameLst>
                                      </p:cBhvr>
                                      <p:tavLst>
                                        <p:tav tm="0">
                                          <p:val>
                                            <p:fltVal val="0"/>
                                          </p:val>
                                        </p:tav>
                                        <p:tav tm="100000">
                                          <p:val>
                                            <p:strVal val="#ppt_w"/>
                                          </p:val>
                                        </p:tav>
                                      </p:tavLst>
                                    </p:anim>
                                    <p:anim calcmode="lin" valueType="num">
                                      <p:cBhvr>
                                        <p:cTn id="58" dur="500" fill="hold"/>
                                        <p:tgtEl>
                                          <p:spTgt spid="23"/>
                                        </p:tgtEl>
                                        <p:attrNameLst>
                                          <p:attrName>ppt_h</p:attrName>
                                        </p:attrNameLst>
                                      </p:cBhvr>
                                      <p:tavLst>
                                        <p:tav tm="0">
                                          <p:val>
                                            <p:fltVal val="0"/>
                                          </p:val>
                                        </p:tav>
                                        <p:tav tm="100000">
                                          <p:val>
                                            <p:strVal val="#ppt_h"/>
                                          </p:val>
                                        </p:tav>
                                      </p:tavLst>
                                    </p:anim>
                                    <p:animEffect transition="in" filter="fade">
                                      <p:cBhvr>
                                        <p:cTn id="59" dur="500"/>
                                        <p:tgtEl>
                                          <p:spTgt spid="23"/>
                                        </p:tgtEl>
                                      </p:cBhvr>
                                    </p:animEffect>
                                  </p:childTnLst>
                                </p:cTn>
                              </p:par>
                              <p:par>
                                <p:cTn id="60" presetID="53" presetClass="entr" presetSubtype="16" fill="hold" nodeType="withEffect">
                                  <p:stCondLst>
                                    <p:cond delay="0"/>
                                  </p:stCondLst>
                                  <p:childTnLst>
                                    <p:set>
                                      <p:cBhvr>
                                        <p:cTn id="61" dur="1" fill="hold">
                                          <p:stCondLst>
                                            <p:cond delay="0"/>
                                          </p:stCondLst>
                                        </p:cTn>
                                        <p:tgtEl>
                                          <p:spTgt spid="20"/>
                                        </p:tgtEl>
                                        <p:attrNameLst>
                                          <p:attrName>style.visibility</p:attrName>
                                        </p:attrNameLst>
                                      </p:cBhvr>
                                      <p:to>
                                        <p:strVal val="visible"/>
                                      </p:to>
                                    </p:set>
                                    <p:anim calcmode="lin" valueType="num">
                                      <p:cBhvr>
                                        <p:cTn id="62" dur="500" fill="hold"/>
                                        <p:tgtEl>
                                          <p:spTgt spid="20"/>
                                        </p:tgtEl>
                                        <p:attrNameLst>
                                          <p:attrName>ppt_w</p:attrName>
                                        </p:attrNameLst>
                                      </p:cBhvr>
                                      <p:tavLst>
                                        <p:tav tm="0">
                                          <p:val>
                                            <p:fltVal val="0"/>
                                          </p:val>
                                        </p:tav>
                                        <p:tav tm="100000">
                                          <p:val>
                                            <p:strVal val="#ppt_w"/>
                                          </p:val>
                                        </p:tav>
                                      </p:tavLst>
                                    </p:anim>
                                    <p:anim calcmode="lin" valueType="num">
                                      <p:cBhvr>
                                        <p:cTn id="63" dur="500" fill="hold"/>
                                        <p:tgtEl>
                                          <p:spTgt spid="20"/>
                                        </p:tgtEl>
                                        <p:attrNameLst>
                                          <p:attrName>ppt_h</p:attrName>
                                        </p:attrNameLst>
                                      </p:cBhvr>
                                      <p:tavLst>
                                        <p:tav tm="0">
                                          <p:val>
                                            <p:fltVal val="0"/>
                                          </p:val>
                                        </p:tav>
                                        <p:tav tm="100000">
                                          <p:val>
                                            <p:strVal val="#ppt_h"/>
                                          </p:val>
                                        </p:tav>
                                      </p:tavLst>
                                    </p:anim>
                                    <p:animEffect transition="in" filter="fade">
                                      <p:cBhvr>
                                        <p:cTn id="64" dur="500"/>
                                        <p:tgtEl>
                                          <p:spTgt spid="20"/>
                                        </p:tgtEl>
                                      </p:cBhvr>
                                    </p:animEffect>
                                  </p:childTnLst>
                                </p:cTn>
                              </p:par>
                            </p:childTnLst>
                          </p:cTn>
                        </p:par>
                      </p:childTnLst>
                    </p:cTn>
                  </p:par>
                  <p:par>
                    <p:cTn id="65" fill="hold" nodeType="clickPar">
                      <p:stCondLst>
                        <p:cond delay="indefinite"/>
                      </p:stCondLst>
                      <p:childTnLst>
                        <p:par>
                          <p:cTn id="66" fill="hold" nodeType="withGroup">
                            <p:stCondLst>
                              <p:cond delay="0"/>
                            </p:stCondLst>
                            <p:childTnLst>
                              <p:par>
                                <p:cTn id="67" presetID="53" presetClass="entr" presetSubtype="16" fill="hold" grpId="0" nodeType="clickEffect">
                                  <p:stCondLst>
                                    <p:cond delay="0"/>
                                  </p:stCondLst>
                                  <p:childTnLst>
                                    <p:set>
                                      <p:cBhvr>
                                        <p:cTn id="68" dur="1" fill="hold">
                                          <p:stCondLst>
                                            <p:cond delay="0"/>
                                          </p:stCondLst>
                                        </p:cTn>
                                        <p:tgtEl>
                                          <p:spTgt spid="24"/>
                                        </p:tgtEl>
                                        <p:attrNameLst>
                                          <p:attrName>style.visibility</p:attrName>
                                        </p:attrNameLst>
                                      </p:cBhvr>
                                      <p:to>
                                        <p:strVal val="visible"/>
                                      </p:to>
                                    </p:set>
                                    <p:anim calcmode="lin" valueType="num">
                                      <p:cBhvr>
                                        <p:cTn id="69" dur="500" fill="hold"/>
                                        <p:tgtEl>
                                          <p:spTgt spid="24"/>
                                        </p:tgtEl>
                                        <p:attrNameLst>
                                          <p:attrName>ppt_w</p:attrName>
                                        </p:attrNameLst>
                                      </p:cBhvr>
                                      <p:tavLst>
                                        <p:tav tm="0">
                                          <p:val>
                                            <p:fltVal val="0"/>
                                          </p:val>
                                        </p:tav>
                                        <p:tav tm="100000">
                                          <p:val>
                                            <p:strVal val="#ppt_w"/>
                                          </p:val>
                                        </p:tav>
                                      </p:tavLst>
                                    </p:anim>
                                    <p:anim calcmode="lin" valueType="num">
                                      <p:cBhvr>
                                        <p:cTn id="70" dur="500" fill="hold"/>
                                        <p:tgtEl>
                                          <p:spTgt spid="24"/>
                                        </p:tgtEl>
                                        <p:attrNameLst>
                                          <p:attrName>ppt_h</p:attrName>
                                        </p:attrNameLst>
                                      </p:cBhvr>
                                      <p:tavLst>
                                        <p:tav tm="0">
                                          <p:val>
                                            <p:fltVal val="0"/>
                                          </p:val>
                                        </p:tav>
                                        <p:tav tm="100000">
                                          <p:val>
                                            <p:strVal val="#ppt_h"/>
                                          </p:val>
                                        </p:tav>
                                      </p:tavLst>
                                    </p:anim>
                                    <p:animEffect transition="in" filter="fade">
                                      <p:cBhvr>
                                        <p:cTn id="71" dur="500"/>
                                        <p:tgtEl>
                                          <p:spTgt spid="24"/>
                                        </p:tgtEl>
                                      </p:cBhvr>
                                    </p:animEffect>
                                  </p:childTnLst>
                                </p:cTn>
                              </p:par>
                              <p:par>
                                <p:cTn id="72" presetID="53" presetClass="entr" presetSubtype="16" fill="hold" nodeType="withEffect">
                                  <p:stCondLst>
                                    <p:cond delay="0"/>
                                  </p:stCondLst>
                                  <p:childTnLst>
                                    <p:set>
                                      <p:cBhvr>
                                        <p:cTn id="73" dur="1" fill="hold">
                                          <p:stCondLst>
                                            <p:cond delay="0"/>
                                          </p:stCondLst>
                                        </p:cTn>
                                        <p:tgtEl>
                                          <p:spTgt spid="26"/>
                                        </p:tgtEl>
                                        <p:attrNameLst>
                                          <p:attrName>style.visibility</p:attrName>
                                        </p:attrNameLst>
                                      </p:cBhvr>
                                      <p:to>
                                        <p:strVal val="visible"/>
                                      </p:to>
                                    </p:set>
                                    <p:anim calcmode="lin" valueType="num">
                                      <p:cBhvr>
                                        <p:cTn id="74" dur="500" fill="hold"/>
                                        <p:tgtEl>
                                          <p:spTgt spid="26"/>
                                        </p:tgtEl>
                                        <p:attrNameLst>
                                          <p:attrName>ppt_w</p:attrName>
                                        </p:attrNameLst>
                                      </p:cBhvr>
                                      <p:tavLst>
                                        <p:tav tm="0">
                                          <p:val>
                                            <p:fltVal val="0"/>
                                          </p:val>
                                        </p:tav>
                                        <p:tav tm="100000">
                                          <p:val>
                                            <p:strVal val="#ppt_w"/>
                                          </p:val>
                                        </p:tav>
                                      </p:tavLst>
                                    </p:anim>
                                    <p:anim calcmode="lin" valueType="num">
                                      <p:cBhvr>
                                        <p:cTn id="75" dur="500" fill="hold"/>
                                        <p:tgtEl>
                                          <p:spTgt spid="26"/>
                                        </p:tgtEl>
                                        <p:attrNameLst>
                                          <p:attrName>ppt_h</p:attrName>
                                        </p:attrNameLst>
                                      </p:cBhvr>
                                      <p:tavLst>
                                        <p:tav tm="0">
                                          <p:val>
                                            <p:fltVal val="0"/>
                                          </p:val>
                                        </p:tav>
                                        <p:tav tm="100000">
                                          <p:val>
                                            <p:strVal val="#ppt_h"/>
                                          </p:val>
                                        </p:tav>
                                      </p:tavLst>
                                    </p:anim>
                                    <p:animEffect transition="in" filter="fade">
                                      <p:cBhvr>
                                        <p:cTn id="76" dur="500"/>
                                        <p:tgtEl>
                                          <p:spTgt spid="26"/>
                                        </p:tgtEl>
                                      </p:cBhvr>
                                    </p:animEffect>
                                  </p:childTnLst>
                                </p:cTn>
                              </p:par>
                            </p:childTnLst>
                          </p:cTn>
                        </p:par>
                      </p:childTnLst>
                    </p:cTn>
                  </p:par>
                  <p:par>
                    <p:cTn id="77" fill="hold" nodeType="clickPar">
                      <p:stCondLst>
                        <p:cond delay="indefinite"/>
                      </p:stCondLst>
                      <p:childTnLst>
                        <p:par>
                          <p:cTn id="78" fill="hold" nodeType="withGroup">
                            <p:stCondLst>
                              <p:cond delay="0"/>
                            </p:stCondLst>
                            <p:childTnLst>
                              <p:par>
                                <p:cTn id="79" presetID="53" presetClass="entr" presetSubtype="16" fill="hold" grpId="0" nodeType="clickEffect">
                                  <p:stCondLst>
                                    <p:cond delay="0"/>
                                  </p:stCondLst>
                                  <p:childTnLst>
                                    <p:set>
                                      <p:cBhvr>
                                        <p:cTn id="80" dur="1" fill="hold">
                                          <p:stCondLst>
                                            <p:cond delay="0"/>
                                          </p:stCondLst>
                                        </p:cTn>
                                        <p:tgtEl>
                                          <p:spTgt spid="25"/>
                                        </p:tgtEl>
                                        <p:attrNameLst>
                                          <p:attrName>style.visibility</p:attrName>
                                        </p:attrNameLst>
                                      </p:cBhvr>
                                      <p:to>
                                        <p:strVal val="visible"/>
                                      </p:to>
                                    </p:set>
                                    <p:anim calcmode="lin" valueType="num">
                                      <p:cBhvr>
                                        <p:cTn id="81" dur="500" fill="hold"/>
                                        <p:tgtEl>
                                          <p:spTgt spid="25"/>
                                        </p:tgtEl>
                                        <p:attrNameLst>
                                          <p:attrName>ppt_w</p:attrName>
                                        </p:attrNameLst>
                                      </p:cBhvr>
                                      <p:tavLst>
                                        <p:tav tm="0">
                                          <p:val>
                                            <p:fltVal val="0"/>
                                          </p:val>
                                        </p:tav>
                                        <p:tav tm="100000">
                                          <p:val>
                                            <p:strVal val="#ppt_w"/>
                                          </p:val>
                                        </p:tav>
                                      </p:tavLst>
                                    </p:anim>
                                    <p:anim calcmode="lin" valueType="num">
                                      <p:cBhvr>
                                        <p:cTn id="82" dur="500" fill="hold"/>
                                        <p:tgtEl>
                                          <p:spTgt spid="25"/>
                                        </p:tgtEl>
                                        <p:attrNameLst>
                                          <p:attrName>ppt_h</p:attrName>
                                        </p:attrNameLst>
                                      </p:cBhvr>
                                      <p:tavLst>
                                        <p:tav tm="0">
                                          <p:val>
                                            <p:fltVal val="0"/>
                                          </p:val>
                                        </p:tav>
                                        <p:tav tm="100000">
                                          <p:val>
                                            <p:strVal val="#ppt_h"/>
                                          </p:val>
                                        </p:tav>
                                      </p:tavLst>
                                    </p:anim>
                                    <p:animEffect transition="in" filter="fade">
                                      <p:cBhvr>
                                        <p:cTn id="83" dur="500"/>
                                        <p:tgtEl>
                                          <p:spTgt spid="25"/>
                                        </p:tgtEl>
                                      </p:cBhvr>
                                    </p:animEffect>
                                  </p:childTnLst>
                                </p:cTn>
                              </p:par>
                              <p:par>
                                <p:cTn id="84" presetID="53" presetClass="entr" presetSubtype="16" fill="hold" nodeType="withEffect">
                                  <p:stCondLst>
                                    <p:cond delay="0"/>
                                  </p:stCondLst>
                                  <p:childTnLst>
                                    <p:set>
                                      <p:cBhvr>
                                        <p:cTn id="85" dur="1" fill="hold">
                                          <p:stCondLst>
                                            <p:cond delay="0"/>
                                          </p:stCondLst>
                                        </p:cTn>
                                        <p:tgtEl>
                                          <p:spTgt spid="29"/>
                                        </p:tgtEl>
                                        <p:attrNameLst>
                                          <p:attrName>style.visibility</p:attrName>
                                        </p:attrNameLst>
                                      </p:cBhvr>
                                      <p:to>
                                        <p:strVal val="visible"/>
                                      </p:to>
                                    </p:set>
                                    <p:anim calcmode="lin" valueType="num">
                                      <p:cBhvr>
                                        <p:cTn id="86" dur="500" fill="hold"/>
                                        <p:tgtEl>
                                          <p:spTgt spid="29"/>
                                        </p:tgtEl>
                                        <p:attrNameLst>
                                          <p:attrName>ppt_w</p:attrName>
                                        </p:attrNameLst>
                                      </p:cBhvr>
                                      <p:tavLst>
                                        <p:tav tm="0">
                                          <p:val>
                                            <p:fltVal val="0"/>
                                          </p:val>
                                        </p:tav>
                                        <p:tav tm="100000">
                                          <p:val>
                                            <p:strVal val="#ppt_w"/>
                                          </p:val>
                                        </p:tav>
                                      </p:tavLst>
                                    </p:anim>
                                    <p:anim calcmode="lin" valueType="num">
                                      <p:cBhvr>
                                        <p:cTn id="87" dur="500" fill="hold"/>
                                        <p:tgtEl>
                                          <p:spTgt spid="29"/>
                                        </p:tgtEl>
                                        <p:attrNameLst>
                                          <p:attrName>ppt_h</p:attrName>
                                        </p:attrNameLst>
                                      </p:cBhvr>
                                      <p:tavLst>
                                        <p:tav tm="0">
                                          <p:val>
                                            <p:fltVal val="0"/>
                                          </p:val>
                                        </p:tav>
                                        <p:tav tm="100000">
                                          <p:val>
                                            <p:strVal val="#ppt_h"/>
                                          </p:val>
                                        </p:tav>
                                      </p:tavLst>
                                    </p:anim>
                                    <p:animEffect transition="in" filter="fade">
                                      <p:cBhvr>
                                        <p:cTn id="88" dur="500"/>
                                        <p:tgtEl>
                                          <p:spTgt spid="29"/>
                                        </p:tgtEl>
                                      </p:cBhvr>
                                    </p:animEffect>
                                  </p:childTnLst>
                                </p:cTn>
                              </p:par>
                              <p:par>
                                <p:cTn id="89" presetID="53" presetClass="entr" presetSubtype="16" fill="hold" nodeType="withEffect">
                                  <p:stCondLst>
                                    <p:cond delay="0"/>
                                  </p:stCondLst>
                                  <p:childTnLst>
                                    <p:set>
                                      <p:cBhvr>
                                        <p:cTn id="90" dur="1" fill="hold">
                                          <p:stCondLst>
                                            <p:cond delay="0"/>
                                          </p:stCondLst>
                                        </p:cTn>
                                        <p:tgtEl>
                                          <p:spTgt spid="31"/>
                                        </p:tgtEl>
                                        <p:attrNameLst>
                                          <p:attrName>style.visibility</p:attrName>
                                        </p:attrNameLst>
                                      </p:cBhvr>
                                      <p:to>
                                        <p:strVal val="visible"/>
                                      </p:to>
                                    </p:set>
                                    <p:anim calcmode="lin" valueType="num">
                                      <p:cBhvr>
                                        <p:cTn id="91" dur="500" fill="hold"/>
                                        <p:tgtEl>
                                          <p:spTgt spid="31"/>
                                        </p:tgtEl>
                                        <p:attrNameLst>
                                          <p:attrName>ppt_w</p:attrName>
                                        </p:attrNameLst>
                                      </p:cBhvr>
                                      <p:tavLst>
                                        <p:tav tm="0">
                                          <p:val>
                                            <p:fltVal val="0"/>
                                          </p:val>
                                        </p:tav>
                                        <p:tav tm="100000">
                                          <p:val>
                                            <p:strVal val="#ppt_w"/>
                                          </p:val>
                                        </p:tav>
                                      </p:tavLst>
                                    </p:anim>
                                    <p:anim calcmode="lin" valueType="num">
                                      <p:cBhvr>
                                        <p:cTn id="92" dur="500" fill="hold"/>
                                        <p:tgtEl>
                                          <p:spTgt spid="31"/>
                                        </p:tgtEl>
                                        <p:attrNameLst>
                                          <p:attrName>ppt_h</p:attrName>
                                        </p:attrNameLst>
                                      </p:cBhvr>
                                      <p:tavLst>
                                        <p:tav tm="0">
                                          <p:val>
                                            <p:fltVal val="0"/>
                                          </p:val>
                                        </p:tav>
                                        <p:tav tm="100000">
                                          <p:val>
                                            <p:strVal val="#ppt_h"/>
                                          </p:val>
                                        </p:tav>
                                      </p:tavLst>
                                    </p:anim>
                                    <p:animEffect transition="in" filter="fade">
                                      <p:cBhvr>
                                        <p:cTn id="93" dur="500"/>
                                        <p:tgtEl>
                                          <p:spTgt spid="31"/>
                                        </p:tgtEl>
                                      </p:cBhvr>
                                    </p:animEffect>
                                  </p:childTnLst>
                                </p:cTn>
                              </p:par>
                            </p:childTnLst>
                          </p:cTn>
                        </p:par>
                      </p:childTnLst>
                    </p:cTn>
                  </p:par>
                  <p:par>
                    <p:cTn id="94" fill="hold" nodeType="clickPar">
                      <p:stCondLst>
                        <p:cond delay="indefinite"/>
                      </p:stCondLst>
                      <p:childTnLst>
                        <p:par>
                          <p:cTn id="95" fill="hold" nodeType="withGroup">
                            <p:stCondLst>
                              <p:cond delay="0"/>
                            </p:stCondLst>
                            <p:childTnLst>
                              <p:par>
                                <p:cTn id="96" presetID="53" presetClass="exit" presetSubtype="32" fill="hold" grpId="1" nodeType="clickEffect">
                                  <p:stCondLst>
                                    <p:cond delay="0"/>
                                  </p:stCondLst>
                                  <p:childTnLst>
                                    <p:anim calcmode="lin" valueType="num">
                                      <p:cBhvr>
                                        <p:cTn id="97" dur="500"/>
                                        <p:tgtEl>
                                          <p:spTgt spid="23"/>
                                        </p:tgtEl>
                                        <p:attrNameLst>
                                          <p:attrName>ppt_w</p:attrName>
                                        </p:attrNameLst>
                                      </p:cBhvr>
                                      <p:tavLst>
                                        <p:tav tm="0">
                                          <p:val>
                                            <p:strVal val="ppt_w"/>
                                          </p:val>
                                        </p:tav>
                                        <p:tav tm="100000">
                                          <p:val>
                                            <p:fltVal val="0"/>
                                          </p:val>
                                        </p:tav>
                                      </p:tavLst>
                                    </p:anim>
                                    <p:anim calcmode="lin" valueType="num">
                                      <p:cBhvr>
                                        <p:cTn id="98" dur="500"/>
                                        <p:tgtEl>
                                          <p:spTgt spid="23"/>
                                        </p:tgtEl>
                                        <p:attrNameLst>
                                          <p:attrName>ppt_h</p:attrName>
                                        </p:attrNameLst>
                                      </p:cBhvr>
                                      <p:tavLst>
                                        <p:tav tm="0">
                                          <p:val>
                                            <p:strVal val="ppt_h"/>
                                          </p:val>
                                        </p:tav>
                                        <p:tav tm="100000">
                                          <p:val>
                                            <p:fltVal val="0"/>
                                          </p:val>
                                        </p:tav>
                                      </p:tavLst>
                                    </p:anim>
                                    <p:animEffect transition="out" filter="fade">
                                      <p:cBhvr>
                                        <p:cTn id="99" dur="500"/>
                                        <p:tgtEl>
                                          <p:spTgt spid="23"/>
                                        </p:tgtEl>
                                      </p:cBhvr>
                                    </p:animEffect>
                                    <p:set>
                                      <p:cBhvr>
                                        <p:cTn id="100" dur="1" fill="hold">
                                          <p:stCondLst>
                                            <p:cond delay="499"/>
                                          </p:stCondLst>
                                        </p:cTn>
                                        <p:tgtEl>
                                          <p:spTgt spid="23"/>
                                        </p:tgtEl>
                                        <p:attrNameLst>
                                          <p:attrName>style.visibility</p:attrName>
                                        </p:attrNameLst>
                                      </p:cBhvr>
                                      <p:to>
                                        <p:strVal val="hidden"/>
                                      </p:to>
                                    </p:set>
                                  </p:childTnLst>
                                </p:cTn>
                              </p:par>
                              <p:par>
                                <p:cTn id="101" presetID="53" presetClass="exit" presetSubtype="32" fill="hold" nodeType="withEffect">
                                  <p:stCondLst>
                                    <p:cond delay="0"/>
                                  </p:stCondLst>
                                  <p:childTnLst>
                                    <p:anim calcmode="lin" valueType="num">
                                      <p:cBhvr>
                                        <p:cTn id="102" dur="500"/>
                                        <p:tgtEl>
                                          <p:spTgt spid="20"/>
                                        </p:tgtEl>
                                        <p:attrNameLst>
                                          <p:attrName>ppt_w</p:attrName>
                                        </p:attrNameLst>
                                      </p:cBhvr>
                                      <p:tavLst>
                                        <p:tav tm="0">
                                          <p:val>
                                            <p:strVal val="ppt_w"/>
                                          </p:val>
                                        </p:tav>
                                        <p:tav tm="100000">
                                          <p:val>
                                            <p:fltVal val="0"/>
                                          </p:val>
                                        </p:tav>
                                      </p:tavLst>
                                    </p:anim>
                                    <p:anim calcmode="lin" valueType="num">
                                      <p:cBhvr>
                                        <p:cTn id="103" dur="500"/>
                                        <p:tgtEl>
                                          <p:spTgt spid="20"/>
                                        </p:tgtEl>
                                        <p:attrNameLst>
                                          <p:attrName>ppt_h</p:attrName>
                                        </p:attrNameLst>
                                      </p:cBhvr>
                                      <p:tavLst>
                                        <p:tav tm="0">
                                          <p:val>
                                            <p:strVal val="ppt_h"/>
                                          </p:val>
                                        </p:tav>
                                        <p:tav tm="100000">
                                          <p:val>
                                            <p:fltVal val="0"/>
                                          </p:val>
                                        </p:tav>
                                      </p:tavLst>
                                    </p:anim>
                                    <p:animEffect transition="out" filter="fade">
                                      <p:cBhvr>
                                        <p:cTn id="104" dur="500"/>
                                        <p:tgtEl>
                                          <p:spTgt spid="20"/>
                                        </p:tgtEl>
                                      </p:cBhvr>
                                    </p:animEffect>
                                    <p:set>
                                      <p:cBhvr>
                                        <p:cTn id="105" dur="1" fill="hold">
                                          <p:stCondLst>
                                            <p:cond delay="499"/>
                                          </p:stCondLst>
                                        </p:cTn>
                                        <p:tgtEl>
                                          <p:spTgt spid="20"/>
                                        </p:tgtEl>
                                        <p:attrNameLst>
                                          <p:attrName>style.visibility</p:attrName>
                                        </p:attrNameLst>
                                      </p:cBhvr>
                                      <p:to>
                                        <p:strVal val="hidden"/>
                                      </p:to>
                                    </p:set>
                                  </p:childTnLst>
                                </p:cTn>
                              </p:par>
                              <p:par>
                                <p:cTn id="106" presetID="53" presetClass="exit" presetSubtype="32" fill="hold" grpId="1" nodeType="withEffect">
                                  <p:stCondLst>
                                    <p:cond delay="0"/>
                                  </p:stCondLst>
                                  <p:childTnLst>
                                    <p:anim calcmode="lin" valueType="num">
                                      <p:cBhvr>
                                        <p:cTn id="107" dur="500"/>
                                        <p:tgtEl>
                                          <p:spTgt spid="24"/>
                                        </p:tgtEl>
                                        <p:attrNameLst>
                                          <p:attrName>ppt_w</p:attrName>
                                        </p:attrNameLst>
                                      </p:cBhvr>
                                      <p:tavLst>
                                        <p:tav tm="0">
                                          <p:val>
                                            <p:strVal val="ppt_w"/>
                                          </p:val>
                                        </p:tav>
                                        <p:tav tm="100000">
                                          <p:val>
                                            <p:fltVal val="0"/>
                                          </p:val>
                                        </p:tav>
                                      </p:tavLst>
                                    </p:anim>
                                    <p:anim calcmode="lin" valueType="num">
                                      <p:cBhvr>
                                        <p:cTn id="108" dur="500"/>
                                        <p:tgtEl>
                                          <p:spTgt spid="24"/>
                                        </p:tgtEl>
                                        <p:attrNameLst>
                                          <p:attrName>ppt_h</p:attrName>
                                        </p:attrNameLst>
                                      </p:cBhvr>
                                      <p:tavLst>
                                        <p:tav tm="0">
                                          <p:val>
                                            <p:strVal val="ppt_h"/>
                                          </p:val>
                                        </p:tav>
                                        <p:tav tm="100000">
                                          <p:val>
                                            <p:fltVal val="0"/>
                                          </p:val>
                                        </p:tav>
                                      </p:tavLst>
                                    </p:anim>
                                    <p:animEffect transition="out" filter="fade">
                                      <p:cBhvr>
                                        <p:cTn id="109" dur="500"/>
                                        <p:tgtEl>
                                          <p:spTgt spid="24"/>
                                        </p:tgtEl>
                                      </p:cBhvr>
                                    </p:animEffect>
                                    <p:set>
                                      <p:cBhvr>
                                        <p:cTn id="110" dur="1" fill="hold">
                                          <p:stCondLst>
                                            <p:cond delay="499"/>
                                          </p:stCondLst>
                                        </p:cTn>
                                        <p:tgtEl>
                                          <p:spTgt spid="24"/>
                                        </p:tgtEl>
                                        <p:attrNameLst>
                                          <p:attrName>style.visibility</p:attrName>
                                        </p:attrNameLst>
                                      </p:cBhvr>
                                      <p:to>
                                        <p:strVal val="hidden"/>
                                      </p:to>
                                    </p:set>
                                  </p:childTnLst>
                                </p:cTn>
                              </p:par>
                              <p:par>
                                <p:cTn id="111" presetID="53" presetClass="exit" presetSubtype="32" fill="hold" nodeType="withEffect">
                                  <p:stCondLst>
                                    <p:cond delay="0"/>
                                  </p:stCondLst>
                                  <p:childTnLst>
                                    <p:anim calcmode="lin" valueType="num">
                                      <p:cBhvr>
                                        <p:cTn id="112" dur="500"/>
                                        <p:tgtEl>
                                          <p:spTgt spid="26"/>
                                        </p:tgtEl>
                                        <p:attrNameLst>
                                          <p:attrName>ppt_w</p:attrName>
                                        </p:attrNameLst>
                                      </p:cBhvr>
                                      <p:tavLst>
                                        <p:tav tm="0">
                                          <p:val>
                                            <p:strVal val="ppt_w"/>
                                          </p:val>
                                        </p:tav>
                                        <p:tav tm="100000">
                                          <p:val>
                                            <p:fltVal val="0"/>
                                          </p:val>
                                        </p:tav>
                                      </p:tavLst>
                                    </p:anim>
                                    <p:anim calcmode="lin" valueType="num">
                                      <p:cBhvr>
                                        <p:cTn id="113" dur="500"/>
                                        <p:tgtEl>
                                          <p:spTgt spid="26"/>
                                        </p:tgtEl>
                                        <p:attrNameLst>
                                          <p:attrName>ppt_h</p:attrName>
                                        </p:attrNameLst>
                                      </p:cBhvr>
                                      <p:tavLst>
                                        <p:tav tm="0">
                                          <p:val>
                                            <p:strVal val="ppt_h"/>
                                          </p:val>
                                        </p:tav>
                                        <p:tav tm="100000">
                                          <p:val>
                                            <p:fltVal val="0"/>
                                          </p:val>
                                        </p:tav>
                                      </p:tavLst>
                                    </p:anim>
                                    <p:animEffect transition="out" filter="fade">
                                      <p:cBhvr>
                                        <p:cTn id="114" dur="500"/>
                                        <p:tgtEl>
                                          <p:spTgt spid="26"/>
                                        </p:tgtEl>
                                      </p:cBhvr>
                                    </p:animEffect>
                                    <p:set>
                                      <p:cBhvr>
                                        <p:cTn id="115" dur="1" fill="hold">
                                          <p:stCondLst>
                                            <p:cond delay="499"/>
                                          </p:stCondLst>
                                        </p:cTn>
                                        <p:tgtEl>
                                          <p:spTgt spid="26"/>
                                        </p:tgtEl>
                                        <p:attrNameLst>
                                          <p:attrName>style.visibility</p:attrName>
                                        </p:attrNameLst>
                                      </p:cBhvr>
                                      <p:to>
                                        <p:strVal val="hidden"/>
                                      </p:to>
                                    </p:set>
                                  </p:childTnLst>
                                </p:cTn>
                              </p:par>
                              <p:par>
                                <p:cTn id="116" presetID="53" presetClass="entr" presetSubtype="16" fill="hold" grpId="0" nodeType="withEffect">
                                  <p:stCondLst>
                                    <p:cond delay="0"/>
                                  </p:stCondLst>
                                  <p:childTnLst>
                                    <p:set>
                                      <p:cBhvr>
                                        <p:cTn id="117" dur="1" fill="hold">
                                          <p:stCondLst>
                                            <p:cond delay="0"/>
                                          </p:stCondLst>
                                        </p:cTn>
                                        <p:tgtEl>
                                          <p:spTgt spid="37"/>
                                        </p:tgtEl>
                                        <p:attrNameLst>
                                          <p:attrName>style.visibility</p:attrName>
                                        </p:attrNameLst>
                                      </p:cBhvr>
                                      <p:to>
                                        <p:strVal val="visible"/>
                                      </p:to>
                                    </p:set>
                                    <p:anim calcmode="lin" valueType="num">
                                      <p:cBhvr>
                                        <p:cTn id="118" dur="500" fill="hold"/>
                                        <p:tgtEl>
                                          <p:spTgt spid="37"/>
                                        </p:tgtEl>
                                        <p:attrNameLst>
                                          <p:attrName>ppt_w</p:attrName>
                                        </p:attrNameLst>
                                      </p:cBhvr>
                                      <p:tavLst>
                                        <p:tav tm="0">
                                          <p:val>
                                            <p:fltVal val="0"/>
                                          </p:val>
                                        </p:tav>
                                        <p:tav tm="100000">
                                          <p:val>
                                            <p:strVal val="#ppt_w"/>
                                          </p:val>
                                        </p:tav>
                                      </p:tavLst>
                                    </p:anim>
                                    <p:anim calcmode="lin" valueType="num">
                                      <p:cBhvr>
                                        <p:cTn id="119" dur="500" fill="hold"/>
                                        <p:tgtEl>
                                          <p:spTgt spid="37"/>
                                        </p:tgtEl>
                                        <p:attrNameLst>
                                          <p:attrName>ppt_h</p:attrName>
                                        </p:attrNameLst>
                                      </p:cBhvr>
                                      <p:tavLst>
                                        <p:tav tm="0">
                                          <p:val>
                                            <p:fltVal val="0"/>
                                          </p:val>
                                        </p:tav>
                                        <p:tav tm="100000">
                                          <p:val>
                                            <p:strVal val="#ppt_h"/>
                                          </p:val>
                                        </p:tav>
                                      </p:tavLst>
                                    </p:anim>
                                    <p:animEffect transition="in" filter="fade">
                                      <p:cBhvr>
                                        <p:cTn id="120" dur="500"/>
                                        <p:tgtEl>
                                          <p:spTgt spid="37"/>
                                        </p:tgtEl>
                                      </p:cBhvr>
                                    </p:animEffect>
                                  </p:childTnLst>
                                </p:cTn>
                              </p:par>
                              <p:par>
                                <p:cTn id="121" presetID="53" presetClass="entr" presetSubtype="16" fill="hold" nodeType="withEffect">
                                  <p:stCondLst>
                                    <p:cond delay="0"/>
                                  </p:stCondLst>
                                  <p:childTnLst>
                                    <p:set>
                                      <p:cBhvr>
                                        <p:cTn id="122" dur="1" fill="hold">
                                          <p:stCondLst>
                                            <p:cond delay="0"/>
                                          </p:stCondLst>
                                        </p:cTn>
                                        <p:tgtEl>
                                          <p:spTgt spid="23556"/>
                                        </p:tgtEl>
                                        <p:attrNameLst>
                                          <p:attrName>style.visibility</p:attrName>
                                        </p:attrNameLst>
                                      </p:cBhvr>
                                      <p:to>
                                        <p:strVal val="visible"/>
                                      </p:to>
                                    </p:set>
                                    <p:anim calcmode="lin" valueType="num">
                                      <p:cBhvr>
                                        <p:cTn id="123" dur="500" fill="hold"/>
                                        <p:tgtEl>
                                          <p:spTgt spid="23556"/>
                                        </p:tgtEl>
                                        <p:attrNameLst>
                                          <p:attrName>ppt_w</p:attrName>
                                        </p:attrNameLst>
                                      </p:cBhvr>
                                      <p:tavLst>
                                        <p:tav tm="0">
                                          <p:val>
                                            <p:fltVal val="0"/>
                                          </p:val>
                                        </p:tav>
                                        <p:tav tm="100000">
                                          <p:val>
                                            <p:strVal val="#ppt_w"/>
                                          </p:val>
                                        </p:tav>
                                      </p:tavLst>
                                    </p:anim>
                                    <p:anim calcmode="lin" valueType="num">
                                      <p:cBhvr>
                                        <p:cTn id="124" dur="500" fill="hold"/>
                                        <p:tgtEl>
                                          <p:spTgt spid="23556"/>
                                        </p:tgtEl>
                                        <p:attrNameLst>
                                          <p:attrName>ppt_h</p:attrName>
                                        </p:attrNameLst>
                                      </p:cBhvr>
                                      <p:tavLst>
                                        <p:tav tm="0">
                                          <p:val>
                                            <p:fltVal val="0"/>
                                          </p:val>
                                        </p:tav>
                                        <p:tav tm="100000">
                                          <p:val>
                                            <p:strVal val="#ppt_h"/>
                                          </p:val>
                                        </p:tav>
                                      </p:tavLst>
                                    </p:anim>
                                    <p:animEffect transition="in" filter="fade">
                                      <p:cBhvr>
                                        <p:cTn id="125" dur="500"/>
                                        <p:tgtEl>
                                          <p:spTgt spid="23556"/>
                                        </p:tgtEl>
                                      </p:cBhvr>
                                    </p:animEffect>
                                  </p:childTnLst>
                                </p:cTn>
                              </p:par>
                            </p:childTnLst>
                          </p:cTn>
                        </p:par>
                      </p:childTnLst>
                    </p:cTn>
                  </p:par>
                  <p:par>
                    <p:cTn id="126" fill="hold" nodeType="clickPar">
                      <p:stCondLst>
                        <p:cond delay="indefinite"/>
                      </p:stCondLst>
                      <p:childTnLst>
                        <p:par>
                          <p:cTn id="127" fill="hold" nodeType="withGroup">
                            <p:stCondLst>
                              <p:cond delay="0"/>
                            </p:stCondLst>
                            <p:childTnLst>
                              <p:par>
                                <p:cTn id="128" presetID="53" presetClass="entr" presetSubtype="16" fill="hold" grpId="0" nodeType="clickEffect">
                                  <p:stCondLst>
                                    <p:cond delay="0"/>
                                  </p:stCondLst>
                                  <p:childTnLst>
                                    <p:set>
                                      <p:cBhvr>
                                        <p:cTn id="129" dur="1" fill="hold">
                                          <p:stCondLst>
                                            <p:cond delay="0"/>
                                          </p:stCondLst>
                                        </p:cTn>
                                        <p:tgtEl>
                                          <p:spTgt spid="38"/>
                                        </p:tgtEl>
                                        <p:attrNameLst>
                                          <p:attrName>style.visibility</p:attrName>
                                        </p:attrNameLst>
                                      </p:cBhvr>
                                      <p:to>
                                        <p:strVal val="visible"/>
                                      </p:to>
                                    </p:set>
                                    <p:anim calcmode="lin" valueType="num">
                                      <p:cBhvr>
                                        <p:cTn id="130" dur="500" fill="hold"/>
                                        <p:tgtEl>
                                          <p:spTgt spid="38"/>
                                        </p:tgtEl>
                                        <p:attrNameLst>
                                          <p:attrName>ppt_w</p:attrName>
                                        </p:attrNameLst>
                                      </p:cBhvr>
                                      <p:tavLst>
                                        <p:tav tm="0">
                                          <p:val>
                                            <p:fltVal val="0"/>
                                          </p:val>
                                        </p:tav>
                                        <p:tav tm="100000">
                                          <p:val>
                                            <p:strVal val="#ppt_w"/>
                                          </p:val>
                                        </p:tav>
                                      </p:tavLst>
                                    </p:anim>
                                    <p:anim calcmode="lin" valueType="num">
                                      <p:cBhvr>
                                        <p:cTn id="131" dur="500" fill="hold"/>
                                        <p:tgtEl>
                                          <p:spTgt spid="38"/>
                                        </p:tgtEl>
                                        <p:attrNameLst>
                                          <p:attrName>ppt_h</p:attrName>
                                        </p:attrNameLst>
                                      </p:cBhvr>
                                      <p:tavLst>
                                        <p:tav tm="0">
                                          <p:val>
                                            <p:fltVal val="0"/>
                                          </p:val>
                                        </p:tav>
                                        <p:tav tm="100000">
                                          <p:val>
                                            <p:strVal val="#ppt_h"/>
                                          </p:val>
                                        </p:tav>
                                      </p:tavLst>
                                    </p:anim>
                                    <p:animEffect transition="in" filter="fade">
                                      <p:cBhvr>
                                        <p:cTn id="132" dur="500"/>
                                        <p:tgtEl>
                                          <p:spTgt spid="38"/>
                                        </p:tgtEl>
                                      </p:cBhvr>
                                    </p:animEffect>
                                  </p:childTnLst>
                                </p:cTn>
                              </p:par>
                              <p:par>
                                <p:cTn id="133" presetID="53" presetClass="entr" presetSubtype="16" fill="hold" nodeType="withEffect">
                                  <p:stCondLst>
                                    <p:cond delay="0"/>
                                  </p:stCondLst>
                                  <p:childTnLst>
                                    <p:set>
                                      <p:cBhvr>
                                        <p:cTn id="134" dur="1" fill="hold">
                                          <p:stCondLst>
                                            <p:cond delay="0"/>
                                          </p:stCondLst>
                                        </p:cTn>
                                        <p:tgtEl>
                                          <p:spTgt spid="40"/>
                                        </p:tgtEl>
                                        <p:attrNameLst>
                                          <p:attrName>style.visibility</p:attrName>
                                        </p:attrNameLst>
                                      </p:cBhvr>
                                      <p:to>
                                        <p:strVal val="visible"/>
                                      </p:to>
                                    </p:set>
                                    <p:anim calcmode="lin" valueType="num">
                                      <p:cBhvr>
                                        <p:cTn id="135" dur="500" fill="hold"/>
                                        <p:tgtEl>
                                          <p:spTgt spid="40"/>
                                        </p:tgtEl>
                                        <p:attrNameLst>
                                          <p:attrName>ppt_w</p:attrName>
                                        </p:attrNameLst>
                                      </p:cBhvr>
                                      <p:tavLst>
                                        <p:tav tm="0">
                                          <p:val>
                                            <p:fltVal val="0"/>
                                          </p:val>
                                        </p:tav>
                                        <p:tav tm="100000">
                                          <p:val>
                                            <p:strVal val="#ppt_w"/>
                                          </p:val>
                                        </p:tav>
                                      </p:tavLst>
                                    </p:anim>
                                    <p:anim calcmode="lin" valueType="num">
                                      <p:cBhvr>
                                        <p:cTn id="136" dur="500" fill="hold"/>
                                        <p:tgtEl>
                                          <p:spTgt spid="40"/>
                                        </p:tgtEl>
                                        <p:attrNameLst>
                                          <p:attrName>ppt_h</p:attrName>
                                        </p:attrNameLst>
                                      </p:cBhvr>
                                      <p:tavLst>
                                        <p:tav tm="0">
                                          <p:val>
                                            <p:fltVal val="0"/>
                                          </p:val>
                                        </p:tav>
                                        <p:tav tm="100000">
                                          <p:val>
                                            <p:strVal val="#ppt_h"/>
                                          </p:val>
                                        </p:tav>
                                      </p:tavLst>
                                    </p:anim>
                                    <p:animEffect transition="in" filter="fade">
                                      <p:cBhvr>
                                        <p:cTn id="13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animBg="1"/>
      <p:bldP spid="10" grpId="0" animBg="1"/>
      <p:bldP spid="19" grpId="0" animBg="1"/>
      <p:bldP spid="23" grpId="0" animBg="1"/>
      <p:bldP spid="23" grpId="1" animBg="1"/>
      <p:bldP spid="24" grpId="0" animBg="1"/>
      <p:bldP spid="24" grpId="1" animBg="1"/>
      <p:bldP spid="25" grpId="0" animBg="1"/>
      <p:bldP spid="37" grpId="0" animBg="1"/>
      <p:bldP spid="3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fontAlgn="auto" hangingPunct="1">
              <a:spcAft>
                <a:spcPts val="0"/>
              </a:spcAft>
              <a:defRPr/>
            </a:pPr>
            <a:r>
              <a:rPr lang="nb-NO" smtClean="0"/>
              <a:t>Pilot-judgment procedure</a:t>
            </a:r>
            <a:endParaRPr lang="en-US" smtClean="0"/>
          </a:p>
        </p:txBody>
      </p:sp>
      <p:sp>
        <p:nvSpPr>
          <p:cNvPr id="24579" name="Content Placeholder 2"/>
          <p:cNvSpPr>
            <a:spLocks noGrp="1"/>
          </p:cNvSpPr>
          <p:nvPr>
            <p:ph idx="1"/>
          </p:nvPr>
        </p:nvSpPr>
        <p:spPr/>
        <p:txBody>
          <a:bodyPr/>
          <a:lstStyle/>
          <a:p>
            <a:pPr eaLnBrk="1" hangingPunct="1">
              <a:lnSpc>
                <a:spcPct val="80000"/>
              </a:lnSpc>
            </a:pPr>
            <a:r>
              <a:rPr lang="nb-NO" altLang="nb-NO" sz="2600" dirty="0" err="1" smtClean="0">
                <a:solidFill>
                  <a:schemeClr val="bg1"/>
                </a:solidFill>
              </a:rPr>
              <a:t>Introduced</a:t>
            </a:r>
            <a:r>
              <a:rPr lang="nb-NO" altLang="nb-NO" sz="2600" dirty="0" smtClean="0">
                <a:solidFill>
                  <a:schemeClr val="bg1"/>
                </a:solidFill>
              </a:rPr>
              <a:t> in 2004 as a </a:t>
            </a:r>
            <a:r>
              <a:rPr lang="nb-NO" altLang="nb-NO" sz="2600" dirty="0" err="1" smtClean="0">
                <a:solidFill>
                  <a:schemeClr val="bg1"/>
                </a:solidFill>
              </a:rPr>
              <a:t>means</a:t>
            </a:r>
            <a:r>
              <a:rPr lang="nb-NO" altLang="nb-NO" sz="2600" dirty="0" smtClean="0">
                <a:solidFill>
                  <a:schemeClr val="bg1"/>
                </a:solidFill>
              </a:rPr>
              <a:t> </a:t>
            </a:r>
            <a:r>
              <a:rPr lang="nb-NO" altLang="nb-NO" sz="2600" dirty="0" err="1" smtClean="0">
                <a:solidFill>
                  <a:schemeClr val="bg1"/>
                </a:solidFill>
              </a:rPr>
              <a:t>of</a:t>
            </a:r>
            <a:r>
              <a:rPr lang="nb-NO" altLang="nb-NO" sz="2600" dirty="0" smtClean="0">
                <a:solidFill>
                  <a:schemeClr val="bg1"/>
                </a:solidFill>
              </a:rPr>
              <a:t> </a:t>
            </a:r>
            <a:r>
              <a:rPr lang="nb-NO" altLang="nb-NO" sz="2600" dirty="0" err="1" smtClean="0">
                <a:solidFill>
                  <a:schemeClr val="bg1"/>
                </a:solidFill>
              </a:rPr>
              <a:t>addressing</a:t>
            </a:r>
            <a:r>
              <a:rPr lang="nb-NO" altLang="nb-NO" sz="2600" dirty="0" smtClean="0">
                <a:solidFill>
                  <a:schemeClr val="bg1"/>
                </a:solidFill>
              </a:rPr>
              <a:t> </a:t>
            </a:r>
            <a:r>
              <a:rPr lang="nb-NO" altLang="nb-NO" sz="2600" dirty="0" err="1" smtClean="0">
                <a:solidFill>
                  <a:schemeClr val="bg1"/>
                </a:solidFill>
              </a:rPr>
              <a:t>systemic</a:t>
            </a:r>
            <a:r>
              <a:rPr lang="nb-NO" altLang="nb-NO" sz="2600" dirty="0" smtClean="0">
                <a:solidFill>
                  <a:schemeClr val="bg1"/>
                </a:solidFill>
              </a:rPr>
              <a:t> problems in </a:t>
            </a:r>
            <a:r>
              <a:rPr lang="nb-NO" altLang="nb-NO" sz="2600" dirty="0" err="1" smtClean="0">
                <a:solidFill>
                  <a:schemeClr val="bg1"/>
                </a:solidFill>
              </a:rPr>
              <a:t>Contracting</a:t>
            </a:r>
            <a:r>
              <a:rPr lang="nb-NO" altLang="nb-NO" sz="2600" dirty="0" smtClean="0">
                <a:solidFill>
                  <a:schemeClr val="bg1"/>
                </a:solidFill>
              </a:rPr>
              <a:t> States </a:t>
            </a:r>
            <a:r>
              <a:rPr lang="nb-NO" altLang="nb-NO" sz="2600" dirty="0" err="1" smtClean="0">
                <a:solidFill>
                  <a:schemeClr val="bg1"/>
                </a:solidFill>
              </a:rPr>
              <a:t>which</a:t>
            </a:r>
            <a:r>
              <a:rPr lang="nb-NO" altLang="nb-NO" sz="2600" dirty="0" smtClean="0">
                <a:solidFill>
                  <a:schemeClr val="bg1"/>
                </a:solidFill>
              </a:rPr>
              <a:t> </a:t>
            </a:r>
            <a:r>
              <a:rPr lang="nb-NO" altLang="nb-NO" sz="2600" dirty="0" err="1" smtClean="0">
                <a:solidFill>
                  <a:schemeClr val="bg1"/>
                </a:solidFill>
              </a:rPr>
              <a:t>result</a:t>
            </a:r>
            <a:r>
              <a:rPr lang="nb-NO" altLang="nb-NO" sz="2600" dirty="0" smtClean="0">
                <a:solidFill>
                  <a:schemeClr val="bg1"/>
                </a:solidFill>
              </a:rPr>
              <a:t> in multiple </a:t>
            </a:r>
            <a:r>
              <a:rPr lang="nb-NO" altLang="nb-NO" sz="2600" dirty="0" err="1" smtClean="0">
                <a:solidFill>
                  <a:schemeClr val="bg1"/>
                </a:solidFill>
              </a:rPr>
              <a:t>applications</a:t>
            </a:r>
            <a:r>
              <a:rPr lang="nb-NO" altLang="nb-NO" sz="2600" dirty="0" smtClean="0">
                <a:solidFill>
                  <a:schemeClr val="bg1"/>
                </a:solidFill>
              </a:rPr>
              <a:t> to </a:t>
            </a:r>
            <a:r>
              <a:rPr lang="nb-NO" altLang="nb-NO" sz="2600" dirty="0" err="1" smtClean="0">
                <a:solidFill>
                  <a:schemeClr val="bg1"/>
                </a:solidFill>
              </a:rPr>
              <a:t>the</a:t>
            </a:r>
            <a:r>
              <a:rPr lang="nb-NO" altLang="nb-NO" sz="2600" dirty="0" smtClean="0">
                <a:solidFill>
                  <a:schemeClr val="bg1"/>
                </a:solidFill>
              </a:rPr>
              <a:t> Court</a:t>
            </a:r>
          </a:p>
          <a:p>
            <a:pPr eaLnBrk="1" hangingPunct="1">
              <a:lnSpc>
                <a:spcPct val="80000"/>
              </a:lnSpc>
            </a:pPr>
            <a:r>
              <a:rPr lang="nb-NO" altLang="nb-NO" sz="2600" dirty="0" smtClean="0">
                <a:solidFill>
                  <a:schemeClr val="bg1"/>
                </a:solidFill>
              </a:rPr>
              <a:t>One (or a </a:t>
            </a:r>
            <a:r>
              <a:rPr lang="nb-NO" altLang="nb-NO" sz="2600" dirty="0" err="1" smtClean="0">
                <a:solidFill>
                  <a:schemeClr val="bg1"/>
                </a:solidFill>
              </a:rPr>
              <a:t>few</a:t>
            </a:r>
            <a:r>
              <a:rPr lang="nb-NO" altLang="nb-NO" sz="2600" dirty="0" smtClean="0">
                <a:solidFill>
                  <a:schemeClr val="bg1"/>
                </a:solidFill>
              </a:rPr>
              <a:t>) case is given </a:t>
            </a:r>
            <a:r>
              <a:rPr lang="nb-NO" altLang="nb-NO" sz="2600" dirty="0" err="1" smtClean="0">
                <a:solidFill>
                  <a:schemeClr val="bg1"/>
                </a:solidFill>
              </a:rPr>
              <a:t>priority</a:t>
            </a:r>
            <a:r>
              <a:rPr lang="nb-NO" altLang="nb-NO" sz="2600" dirty="0" smtClean="0">
                <a:solidFill>
                  <a:schemeClr val="bg1"/>
                </a:solidFill>
              </a:rPr>
              <a:t> </a:t>
            </a:r>
            <a:r>
              <a:rPr lang="nb-NO" altLang="nb-NO" sz="2600" dirty="0" err="1" smtClean="0">
                <a:solidFill>
                  <a:schemeClr val="bg1"/>
                </a:solidFill>
              </a:rPr>
              <a:t>treatment</a:t>
            </a:r>
            <a:r>
              <a:rPr lang="nb-NO" altLang="nb-NO" sz="2600" dirty="0" smtClean="0">
                <a:solidFill>
                  <a:schemeClr val="bg1"/>
                </a:solidFill>
              </a:rPr>
              <a:t>, </a:t>
            </a:r>
            <a:r>
              <a:rPr lang="nb-NO" altLang="nb-NO" sz="2600" dirty="0" err="1" smtClean="0">
                <a:solidFill>
                  <a:schemeClr val="bg1"/>
                </a:solidFill>
              </a:rPr>
              <a:t>while</a:t>
            </a:r>
            <a:r>
              <a:rPr lang="nb-NO" altLang="nb-NO" sz="2600" dirty="0" smtClean="0">
                <a:solidFill>
                  <a:schemeClr val="bg1"/>
                </a:solidFill>
              </a:rPr>
              <a:t> </a:t>
            </a:r>
            <a:r>
              <a:rPr lang="nb-NO" altLang="nb-NO" sz="2600" dirty="0" err="1" smtClean="0">
                <a:solidFill>
                  <a:schemeClr val="bg1"/>
                </a:solidFill>
              </a:rPr>
              <a:t>other</a:t>
            </a:r>
            <a:r>
              <a:rPr lang="nb-NO" altLang="nb-NO" sz="2600" dirty="0" smtClean="0">
                <a:solidFill>
                  <a:schemeClr val="bg1"/>
                </a:solidFill>
              </a:rPr>
              <a:t> </a:t>
            </a:r>
            <a:r>
              <a:rPr lang="nb-NO" altLang="nb-NO" sz="2600" dirty="0" err="1" smtClean="0">
                <a:solidFill>
                  <a:schemeClr val="bg1"/>
                </a:solidFill>
              </a:rPr>
              <a:t>applications</a:t>
            </a:r>
            <a:r>
              <a:rPr lang="nb-NO" altLang="nb-NO" sz="2600" dirty="0" smtClean="0">
                <a:solidFill>
                  <a:schemeClr val="bg1"/>
                </a:solidFill>
              </a:rPr>
              <a:t> </a:t>
            </a:r>
            <a:r>
              <a:rPr lang="nb-NO" altLang="nb-NO" sz="2600" dirty="0" err="1" smtClean="0">
                <a:solidFill>
                  <a:schemeClr val="bg1"/>
                </a:solidFill>
              </a:rPr>
              <a:t>are</a:t>
            </a:r>
            <a:r>
              <a:rPr lang="nb-NO" altLang="nb-NO" sz="2600" dirty="0" smtClean="0">
                <a:solidFill>
                  <a:schemeClr val="bg1"/>
                </a:solidFill>
              </a:rPr>
              <a:t> </a:t>
            </a:r>
            <a:r>
              <a:rPr lang="nb-NO" altLang="nb-NO" sz="2600" dirty="0" err="1" smtClean="0">
                <a:solidFill>
                  <a:schemeClr val="bg1"/>
                </a:solidFill>
              </a:rPr>
              <a:t>adjourned</a:t>
            </a:r>
            <a:r>
              <a:rPr lang="nb-NO" altLang="nb-NO" sz="2600" dirty="0" smtClean="0">
                <a:solidFill>
                  <a:schemeClr val="bg1"/>
                </a:solidFill>
              </a:rPr>
              <a:t> </a:t>
            </a:r>
            <a:r>
              <a:rPr lang="nb-NO" altLang="nb-NO" sz="2600" dirty="0" err="1" smtClean="0">
                <a:solidFill>
                  <a:schemeClr val="bg1"/>
                </a:solidFill>
              </a:rPr>
              <a:t>until</a:t>
            </a:r>
            <a:r>
              <a:rPr lang="nb-NO" altLang="nb-NO" sz="2600" dirty="0" smtClean="0">
                <a:solidFill>
                  <a:schemeClr val="bg1"/>
                </a:solidFill>
              </a:rPr>
              <a:t> </a:t>
            </a:r>
            <a:r>
              <a:rPr lang="nb-NO" altLang="nb-NO" sz="2600" dirty="0" err="1" smtClean="0">
                <a:solidFill>
                  <a:schemeClr val="bg1"/>
                </a:solidFill>
              </a:rPr>
              <a:t>the</a:t>
            </a:r>
            <a:r>
              <a:rPr lang="nb-NO" altLang="nb-NO" sz="2600" dirty="0" smtClean="0">
                <a:solidFill>
                  <a:schemeClr val="bg1"/>
                </a:solidFill>
              </a:rPr>
              <a:t> pilot case is </a:t>
            </a:r>
            <a:r>
              <a:rPr lang="nb-NO" altLang="nb-NO" sz="2600" dirty="0" err="1" smtClean="0">
                <a:solidFill>
                  <a:schemeClr val="bg1"/>
                </a:solidFill>
              </a:rPr>
              <a:t>decided</a:t>
            </a:r>
            <a:endParaRPr lang="nb-NO" altLang="nb-NO" sz="2600" dirty="0" smtClean="0">
              <a:solidFill>
                <a:schemeClr val="bg1"/>
              </a:solidFill>
            </a:endParaRPr>
          </a:p>
          <a:p>
            <a:pPr eaLnBrk="1" hangingPunct="1">
              <a:lnSpc>
                <a:spcPct val="80000"/>
              </a:lnSpc>
            </a:pPr>
            <a:r>
              <a:rPr lang="nb-NO" altLang="nb-NO" sz="2600" dirty="0" err="1" smtClean="0">
                <a:solidFill>
                  <a:schemeClr val="bg1"/>
                </a:solidFill>
              </a:rPr>
              <a:t>Justification</a:t>
            </a:r>
            <a:r>
              <a:rPr lang="nb-NO" altLang="nb-NO" sz="2600" dirty="0" smtClean="0">
                <a:solidFill>
                  <a:schemeClr val="bg1"/>
                </a:solidFill>
              </a:rPr>
              <a:t>:</a:t>
            </a:r>
          </a:p>
          <a:p>
            <a:pPr marL="914400" lvl="1" indent="-514350" eaLnBrk="1" hangingPunct="1">
              <a:lnSpc>
                <a:spcPct val="80000"/>
              </a:lnSpc>
              <a:buFontTx/>
              <a:buAutoNum type="arabicPeriod"/>
            </a:pPr>
            <a:r>
              <a:rPr lang="nb-NO" altLang="nb-NO" sz="2200" dirty="0" err="1" smtClean="0">
                <a:solidFill>
                  <a:schemeClr val="bg1"/>
                </a:solidFill>
              </a:rPr>
              <a:t>Speedier</a:t>
            </a:r>
            <a:r>
              <a:rPr lang="nb-NO" altLang="nb-NO" sz="2200" dirty="0" smtClean="0">
                <a:solidFill>
                  <a:schemeClr val="bg1"/>
                </a:solidFill>
              </a:rPr>
              <a:t> </a:t>
            </a:r>
            <a:r>
              <a:rPr lang="nb-NO" altLang="nb-NO" sz="2200" dirty="0" err="1" smtClean="0">
                <a:solidFill>
                  <a:schemeClr val="bg1"/>
                </a:solidFill>
              </a:rPr>
              <a:t>redress</a:t>
            </a:r>
            <a:r>
              <a:rPr lang="nb-NO" altLang="nb-NO" sz="2200" dirty="0" smtClean="0">
                <a:solidFill>
                  <a:schemeClr val="bg1"/>
                </a:solidFill>
              </a:rPr>
              <a:t> for </a:t>
            </a:r>
            <a:r>
              <a:rPr lang="nb-NO" altLang="nb-NO" sz="2200" dirty="0" err="1" smtClean="0">
                <a:solidFill>
                  <a:schemeClr val="bg1"/>
                </a:solidFill>
              </a:rPr>
              <a:t>victims</a:t>
            </a:r>
            <a:endParaRPr lang="nb-NO" altLang="nb-NO" sz="2200" dirty="0" smtClean="0">
              <a:solidFill>
                <a:schemeClr val="bg1"/>
              </a:solidFill>
            </a:endParaRPr>
          </a:p>
          <a:p>
            <a:pPr marL="914400" lvl="1" indent="-514350" eaLnBrk="1" hangingPunct="1">
              <a:lnSpc>
                <a:spcPct val="80000"/>
              </a:lnSpc>
              <a:buFontTx/>
              <a:buAutoNum type="arabicPeriod"/>
            </a:pPr>
            <a:r>
              <a:rPr lang="nb-NO" altLang="nb-NO" sz="2200" dirty="0" smtClean="0">
                <a:solidFill>
                  <a:schemeClr val="bg1"/>
                </a:solidFill>
              </a:rPr>
              <a:t>The </a:t>
            </a:r>
            <a:r>
              <a:rPr lang="nb-NO" altLang="nb-NO" sz="2200" dirty="0" err="1" smtClean="0">
                <a:solidFill>
                  <a:schemeClr val="bg1"/>
                </a:solidFill>
              </a:rPr>
              <a:t>systemic</a:t>
            </a:r>
            <a:r>
              <a:rPr lang="nb-NO" altLang="nb-NO" sz="2200" dirty="0" smtClean="0">
                <a:solidFill>
                  <a:schemeClr val="bg1"/>
                </a:solidFill>
              </a:rPr>
              <a:t> problem is </a:t>
            </a:r>
            <a:r>
              <a:rPr lang="nb-NO" altLang="nb-NO" sz="2200" dirty="0" err="1" smtClean="0">
                <a:solidFill>
                  <a:schemeClr val="bg1"/>
                </a:solidFill>
              </a:rPr>
              <a:t>redressed</a:t>
            </a:r>
            <a:r>
              <a:rPr lang="nb-NO" altLang="nb-NO" sz="2200" dirty="0" smtClean="0">
                <a:solidFill>
                  <a:schemeClr val="bg1"/>
                </a:solidFill>
              </a:rPr>
              <a:t> </a:t>
            </a:r>
            <a:r>
              <a:rPr lang="nb-NO" altLang="nb-NO" sz="2200" dirty="0" err="1" smtClean="0">
                <a:solidFill>
                  <a:schemeClr val="bg1"/>
                </a:solidFill>
              </a:rPr>
              <a:t>within</a:t>
            </a:r>
            <a:r>
              <a:rPr lang="nb-NO" altLang="nb-NO" sz="2200" dirty="0" smtClean="0">
                <a:solidFill>
                  <a:schemeClr val="bg1"/>
                </a:solidFill>
              </a:rPr>
              <a:t> </a:t>
            </a:r>
            <a:r>
              <a:rPr lang="nb-NO" altLang="nb-NO" sz="2200" dirty="0" err="1" smtClean="0">
                <a:solidFill>
                  <a:schemeClr val="bg1"/>
                </a:solidFill>
              </a:rPr>
              <a:t>the</a:t>
            </a:r>
            <a:r>
              <a:rPr lang="nb-NO" altLang="nb-NO" sz="2200" dirty="0" smtClean="0">
                <a:solidFill>
                  <a:schemeClr val="bg1"/>
                </a:solidFill>
              </a:rPr>
              <a:t> </a:t>
            </a:r>
            <a:r>
              <a:rPr lang="nb-NO" altLang="nb-NO" sz="2200" dirty="0" err="1" smtClean="0">
                <a:solidFill>
                  <a:schemeClr val="bg1"/>
                </a:solidFill>
              </a:rPr>
              <a:t>national</a:t>
            </a:r>
            <a:r>
              <a:rPr lang="nb-NO" altLang="nb-NO" sz="2200" dirty="0" smtClean="0">
                <a:solidFill>
                  <a:schemeClr val="bg1"/>
                </a:solidFill>
              </a:rPr>
              <a:t> legal order under </a:t>
            </a:r>
            <a:r>
              <a:rPr lang="nb-NO" altLang="nb-NO" sz="2200" dirty="0" err="1" smtClean="0">
                <a:solidFill>
                  <a:schemeClr val="bg1"/>
                </a:solidFill>
              </a:rPr>
              <a:t>guidance</a:t>
            </a:r>
            <a:r>
              <a:rPr lang="nb-NO" altLang="nb-NO" sz="2200" dirty="0" smtClean="0">
                <a:solidFill>
                  <a:schemeClr val="bg1"/>
                </a:solidFill>
              </a:rPr>
              <a:t> from </a:t>
            </a:r>
            <a:r>
              <a:rPr lang="nb-NO" altLang="nb-NO" sz="2200" dirty="0" err="1" smtClean="0">
                <a:solidFill>
                  <a:schemeClr val="bg1"/>
                </a:solidFill>
              </a:rPr>
              <a:t>the</a:t>
            </a:r>
            <a:r>
              <a:rPr lang="nb-NO" altLang="nb-NO" sz="2200" dirty="0" smtClean="0">
                <a:solidFill>
                  <a:schemeClr val="bg1"/>
                </a:solidFill>
              </a:rPr>
              <a:t> Court</a:t>
            </a:r>
          </a:p>
          <a:p>
            <a:pPr marL="914400" lvl="1" indent="-514350" eaLnBrk="1" hangingPunct="1">
              <a:lnSpc>
                <a:spcPct val="80000"/>
              </a:lnSpc>
              <a:buFontTx/>
              <a:buAutoNum type="arabicPeriod"/>
            </a:pPr>
            <a:r>
              <a:rPr lang="nb-NO" altLang="nb-NO" sz="2200" dirty="0" smtClean="0">
                <a:solidFill>
                  <a:schemeClr val="bg1"/>
                </a:solidFill>
              </a:rPr>
              <a:t>A </a:t>
            </a:r>
            <a:r>
              <a:rPr lang="nb-NO" altLang="nb-NO" sz="2200" dirty="0" err="1" smtClean="0">
                <a:solidFill>
                  <a:schemeClr val="bg1"/>
                </a:solidFill>
              </a:rPr>
              <a:t>large</a:t>
            </a:r>
            <a:r>
              <a:rPr lang="nb-NO" altLang="nb-NO" sz="2200" dirty="0" smtClean="0">
                <a:solidFill>
                  <a:schemeClr val="bg1"/>
                </a:solidFill>
              </a:rPr>
              <a:t> </a:t>
            </a:r>
            <a:r>
              <a:rPr lang="nb-NO" altLang="nb-NO" sz="2200" dirty="0" err="1" smtClean="0">
                <a:solidFill>
                  <a:schemeClr val="bg1"/>
                </a:solidFill>
              </a:rPr>
              <a:t>number</a:t>
            </a:r>
            <a:r>
              <a:rPr lang="nb-NO" altLang="nb-NO" sz="2200" dirty="0" smtClean="0">
                <a:solidFill>
                  <a:schemeClr val="bg1"/>
                </a:solidFill>
              </a:rPr>
              <a:t> </a:t>
            </a:r>
            <a:r>
              <a:rPr lang="nb-NO" altLang="nb-NO" sz="2200" dirty="0" err="1" smtClean="0">
                <a:solidFill>
                  <a:schemeClr val="bg1"/>
                </a:solidFill>
              </a:rPr>
              <a:t>of</a:t>
            </a:r>
            <a:r>
              <a:rPr lang="nb-NO" altLang="nb-NO" sz="2200" dirty="0" smtClean="0">
                <a:solidFill>
                  <a:schemeClr val="bg1"/>
                </a:solidFill>
              </a:rPr>
              <a:t> repetitive cases </a:t>
            </a:r>
            <a:r>
              <a:rPr lang="nb-NO" altLang="nb-NO" sz="2200" dirty="0" err="1" smtClean="0">
                <a:solidFill>
                  <a:schemeClr val="bg1"/>
                </a:solidFill>
              </a:rPr>
              <a:t>may</a:t>
            </a:r>
            <a:r>
              <a:rPr lang="nb-NO" altLang="nb-NO" sz="2200" dirty="0" smtClean="0">
                <a:solidFill>
                  <a:schemeClr val="bg1"/>
                </a:solidFill>
              </a:rPr>
              <a:t> be </a:t>
            </a:r>
            <a:r>
              <a:rPr lang="nb-NO" altLang="nb-NO" sz="2200" dirty="0" err="1" smtClean="0">
                <a:solidFill>
                  <a:schemeClr val="bg1"/>
                </a:solidFill>
              </a:rPr>
              <a:t>removed</a:t>
            </a:r>
            <a:r>
              <a:rPr lang="nb-NO" altLang="nb-NO" sz="2200" dirty="0" smtClean="0">
                <a:solidFill>
                  <a:schemeClr val="bg1"/>
                </a:solidFill>
              </a:rPr>
              <a:t> from </a:t>
            </a:r>
            <a:r>
              <a:rPr lang="nb-NO" altLang="nb-NO" sz="2200" dirty="0" err="1" smtClean="0">
                <a:solidFill>
                  <a:schemeClr val="bg1"/>
                </a:solidFill>
              </a:rPr>
              <a:t>the</a:t>
            </a:r>
            <a:r>
              <a:rPr lang="nb-NO" altLang="nb-NO" sz="2200" dirty="0" smtClean="0">
                <a:solidFill>
                  <a:schemeClr val="bg1"/>
                </a:solidFill>
              </a:rPr>
              <a:t> </a:t>
            </a:r>
            <a:r>
              <a:rPr lang="nb-NO" altLang="nb-NO" sz="2200" dirty="0" err="1" smtClean="0">
                <a:solidFill>
                  <a:schemeClr val="bg1"/>
                </a:solidFill>
              </a:rPr>
              <a:t>Court’s</a:t>
            </a:r>
            <a:r>
              <a:rPr lang="nb-NO" altLang="nb-NO" sz="2200" dirty="0" smtClean="0">
                <a:solidFill>
                  <a:schemeClr val="bg1"/>
                </a:solidFill>
              </a:rPr>
              <a:t> </a:t>
            </a:r>
            <a:r>
              <a:rPr lang="nb-NO" altLang="nb-NO" sz="2200" dirty="0" err="1" smtClean="0">
                <a:solidFill>
                  <a:schemeClr val="bg1"/>
                </a:solidFill>
              </a:rPr>
              <a:t>docket</a:t>
            </a:r>
            <a:endParaRPr lang="nb-NO" altLang="nb-NO" sz="2200" dirty="0" smtClean="0">
              <a:solidFill>
                <a:schemeClr val="bg1"/>
              </a:solidFill>
            </a:endParaRPr>
          </a:p>
          <a:p>
            <a:pPr marL="914400" lvl="1" indent="-514350" eaLnBrk="1" hangingPunct="1">
              <a:lnSpc>
                <a:spcPct val="80000"/>
              </a:lnSpc>
              <a:buFontTx/>
              <a:buAutoNum type="arabicPeriod"/>
            </a:pPr>
            <a:endParaRPr lang="en-US" altLang="nb-NO" sz="2200" dirty="0">
              <a:solidFill>
                <a:schemeClr val="bg1"/>
              </a:solidFill>
            </a:endParaRPr>
          </a:p>
        </p:txBody>
      </p:sp>
    </p:spTree>
    <p:extLst>
      <p:ext uri="{BB962C8B-B14F-4D97-AF65-F5344CB8AC3E}">
        <p14:creationId xmlns:p14="http://schemas.microsoft.com/office/powerpoint/2010/main" val="7357357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 calcmode="lin" valueType="num">
                                      <p:cBhvr additive="base">
                                        <p:cTn id="7" dur="500" fill="hold"/>
                                        <p:tgtEl>
                                          <p:spTgt spid="2457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457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24579">
                                            <p:txEl>
                                              <p:pRg st="1" end="1"/>
                                            </p:txEl>
                                          </p:spTgt>
                                        </p:tgtEl>
                                        <p:attrNameLst>
                                          <p:attrName>style.visibility</p:attrName>
                                        </p:attrNameLst>
                                      </p:cBhvr>
                                      <p:to>
                                        <p:strVal val="visible"/>
                                      </p:to>
                                    </p:set>
                                    <p:anim calcmode="lin" valueType="num">
                                      <p:cBhvr additive="base">
                                        <p:cTn id="13" dur="500" fill="hold"/>
                                        <p:tgtEl>
                                          <p:spTgt spid="2457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457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24579">
                                            <p:txEl>
                                              <p:pRg st="2" end="2"/>
                                            </p:txEl>
                                          </p:spTgt>
                                        </p:tgtEl>
                                        <p:attrNameLst>
                                          <p:attrName>style.visibility</p:attrName>
                                        </p:attrNameLst>
                                      </p:cBhvr>
                                      <p:to>
                                        <p:strVal val="visible"/>
                                      </p:to>
                                    </p:set>
                                    <p:anim calcmode="lin" valueType="num">
                                      <p:cBhvr additive="base">
                                        <p:cTn id="19" dur="500" fill="hold"/>
                                        <p:tgtEl>
                                          <p:spTgt spid="2457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457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24579">
                                            <p:txEl>
                                              <p:pRg st="3" end="3"/>
                                            </p:txEl>
                                          </p:spTgt>
                                        </p:tgtEl>
                                        <p:attrNameLst>
                                          <p:attrName>style.visibility</p:attrName>
                                        </p:attrNameLst>
                                      </p:cBhvr>
                                      <p:to>
                                        <p:strVal val="visible"/>
                                      </p:to>
                                    </p:set>
                                    <p:anim calcmode="lin" valueType="num">
                                      <p:cBhvr additive="base">
                                        <p:cTn id="25" dur="500" fill="hold"/>
                                        <p:tgtEl>
                                          <p:spTgt spid="24579">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457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nodeType="clickEffect">
                                  <p:stCondLst>
                                    <p:cond delay="0"/>
                                  </p:stCondLst>
                                  <p:childTnLst>
                                    <p:set>
                                      <p:cBhvr>
                                        <p:cTn id="30" dur="1" fill="hold">
                                          <p:stCondLst>
                                            <p:cond delay="0"/>
                                          </p:stCondLst>
                                        </p:cTn>
                                        <p:tgtEl>
                                          <p:spTgt spid="24579">
                                            <p:txEl>
                                              <p:pRg st="4" end="4"/>
                                            </p:txEl>
                                          </p:spTgt>
                                        </p:tgtEl>
                                        <p:attrNameLst>
                                          <p:attrName>style.visibility</p:attrName>
                                        </p:attrNameLst>
                                      </p:cBhvr>
                                      <p:to>
                                        <p:strVal val="visible"/>
                                      </p:to>
                                    </p:set>
                                    <p:anim calcmode="lin" valueType="num">
                                      <p:cBhvr additive="base">
                                        <p:cTn id="31" dur="500" fill="hold"/>
                                        <p:tgtEl>
                                          <p:spTgt spid="24579">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457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nodeType="clickEffect">
                                  <p:stCondLst>
                                    <p:cond delay="0"/>
                                  </p:stCondLst>
                                  <p:childTnLst>
                                    <p:set>
                                      <p:cBhvr>
                                        <p:cTn id="36" dur="1" fill="hold">
                                          <p:stCondLst>
                                            <p:cond delay="0"/>
                                          </p:stCondLst>
                                        </p:cTn>
                                        <p:tgtEl>
                                          <p:spTgt spid="24579">
                                            <p:txEl>
                                              <p:pRg st="5" end="5"/>
                                            </p:txEl>
                                          </p:spTgt>
                                        </p:tgtEl>
                                        <p:attrNameLst>
                                          <p:attrName>style.visibility</p:attrName>
                                        </p:attrNameLst>
                                      </p:cBhvr>
                                      <p:to>
                                        <p:strVal val="visible"/>
                                      </p:to>
                                    </p:set>
                                    <p:anim calcmode="lin" valueType="num">
                                      <p:cBhvr additive="base">
                                        <p:cTn id="37" dur="500" fill="hold"/>
                                        <p:tgtEl>
                                          <p:spTgt spid="24579">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4579">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468313" y="-23813"/>
            <a:ext cx="8229600" cy="1149351"/>
          </a:xfrm>
        </p:spPr>
        <p:txBody>
          <a:bodyPr/>
          <a:lstStyle/>
          <a:p>
            <a:pPr eaLnBrk="1" fontAlgn="auto" hangingPunct="1">
              <a:spcAft>
                <a:spcPts val="0"/>
              </a:spcAft>
              <a:defRPr/>
            </a:pPr>
            <a:r>
              <a:rPr lang="en-US" sz="4800" smtClean="0"/>
              <a:t>Examples of pilot-judgments</a:t>
            </a:r>
          </a:p>
        </p:txBody>
      </p:sp>
      <p:sp>
        <p:nvSpPr>
          <p:cNvPr id="25603" name="Content Placeholder 2"/>
          <p:cNvSpPr>
            <a:spLocks noGrp="1"/>
          </p:cNvSpPr>
          <p:nvPr>
            <p:ph idx="1"/>
          </p:nvPr>
        </p:nvSpPr>
        <p:spPr/>
        <p:txBody>
          <a:bodyPr/>
          <a:lstStyle/>
          <a:p>
            <a:pPr eaLnBrk="1" hangingPunct="1"/>
            <a:r>
              <a:rPr lang="en-US" altLang="nb-NO" dirty="0" err="1">
                <a:solidFill>
                  <a:schemeClr val="bg1"/>
                </a:solidFill>
              </a:rPr>
              <a:t>Broniowski</a:t>
            </a:r>
            <a:r>
              <a:rPr lang="en-US" altLang="nb-NO" dirty="0">
                <a:solidFill>
                  <a:schemeClr val="bg1"/>
                </a:solidFill>
              </a:rPr>
              <a:t> v. Poland (2004): Failure to compensate loss of property</a:t>
            </a:r>
          </a:p>
          <a:p>
            <a:pPr lvl="1" eaLnBrk="1" hangingPunct="1"/>
            <a:r>
              <a:rPr lang="en-US" altLang="nb-NO" dirty="0">
                <a:solidFill>
                  <a:schemeClr val="bg1"/>
                </a:solidFill>
              </a:rPr>
              <a:t>See paras. 189-194: The pilot-judgment procedure explained</a:t>
            </a:r>
          </a:p>
          <a:p>
            <a:pPr eaLnBrk="1" hangingPunct="1"/>
            <a:r>
              <a:rPr lang="en-US" altLang="nb-NO" dirty="0" err="1">
                <a:solidFill>
                  <a:schemeClr val="bg1"/>
                </a:solidFill>
              </a:rPr>
              <a:t>Burdov</a:t>
            </a:r>
            <a:r>
              <a:rPr lang="en-US" altLang="nb-NO" dirty="0">
                <a:solidFill>
                  <a:schemeClr val="bg1"/>
                </a:solidFill>
              </a:rPr>
              <a:t> v. Russia (2009): Failure to enforce domestic court decisions</a:t>
            </a:r>
          </a:p>
          <a:p>
            <a:pPr eaLnBrk="1" hangingPunct="1"/>
            <a:r>
              <a:rPr lang="en-US" altLang="nb-NO" dirty="0" err="1">
                <a:solidFill>
                  <a:schemeClr val="bg1"/>
                </a:solidFill>
              </a:rPr>
              <a:t>Rumpf</a:t>
            </a:r>
            <a:r>
              <a:rPr lang="en-US" altLang="nb-NO" dirty="0">
                <a:solidFill>
                  <a:schemeClr val="bg1"/>
                </a:solidFill>
              </a:rPr>
              <a:t> v. Germany (2010): Length of proceedings</a:t>
            </a:r>
          </a:p>
          <a:p>
            <a:pPr eaLnBrk="1" hangingPunct="1"/>
            <a:endParaRPr lang="en-US" altLang="nb-NO" dirty="0"/>
          </a:p>
        </p:txBody>
      </p:sp>
    </p:spTree>
    <p:extLst>
      <p:ext uri="{BB962C8B-B14F-4D97-AF65-F5344CB8AC3E}">
        <p14:creationId xmlns:p14="http://schemas.microsoft.com/office/powerpoint/2010/main" val="7940544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 calcmode="lin" valueType="num">
                                      <p:cBhvr additive="base">
                                        <p:cTn id="7" dur="500" fill="hold"/>
                                        <p:tgtEl>
                                          <p:spTgt spid="2560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560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5603">
                                            <p:txEl>
                                              <p:pRg st="1" end="1"/>
                                            </p:txEl>
                                          </p:spTgt>
                                        </p:tgtEl>
                                        <p:attrNameLst>
                                          <p:attrName>style.visibility</p:attrName>
                                        </p:attrNameLst>
                                      </p:cBhvr>
                                      <p:to>
                                        <p:strVal val="visible"/>
                                      </p:to>
                                    </p:set>
                                    <p:anim calcmode="lin" valueType="num">
                                      <p:cBhvr additive="base">
                                        <p:cTn id="11" dur="500" fill="hold"/>
                                        <p:tgtEl>
                                          <p:spTgt spid="25603">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2560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8" fill="hold" nodeType="clickEffect">
                                  <p:stCondLst>
                                    <p:cond delay="0"/>
                                  </p:stCondLst>
                                  <p:childTnLst>
                                    <p:set>
                                      <p:cBhvr>
                                        <p:cTn id="16" dur="1" fill="hold">
                                          <p:stCondLst>
                                            <p:cond delay="0"/>
                                          </p:stCondLst>
                                        </p:cTn>
                                        <p:tgtEl>
                                          <p:spTgt spid="25603">
                                            <p:txEl>
                                              <p:pRg st="2" end="2"/>
                                            </p:txEl>
                                          </p:spTgt>
                                        </p:tgtEl>
                                        <p:attrNameLst>
                                          <p:attrName>style.visibility</p:attrName>
                                        </p:attrNameLst>
                                      </p:cBhvr>
                                      <p:to>
                                        <p:strVal val="visible"/>
                                      </p:to>
                                    </p:set>
                                    <p:anim calcmode="lin" valueType="num">
                                      <p:cBhvr additive="base">
                                        <p:cTn id="17" dur="500" fill="hold"/>
                                        <p:tgtEl>
                                          <p:spTgt spid="25603">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2560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8" fill="hold" nodeType="clickEffect">
                                  <p:stCondLst>
                                    <p:cond delay="0"/>
                                  </p:stCondLst>
                                  <p:childTnLst>
                                    <p:set>
                                      <p:cBhvr>
                                        <p:cTn id="22" dur="1" fill="hold">
                                          <p:stCondLst>
                                            <p:cond delay="0"/>
                                          </p:stCondLst>
                                        </p:cTn>
                                        <p:tgtEl>
                                          <p:spTgt spid="25603">
                                            <p:txEl>
                                              <p:pRg st="3" end="3"/>
                                            </p:txEl>
                                          </p:spTgt>
                                        </p:tgtEl>
                                        <p:attrNameLst>
                                          <p:attrName>style.visibility</p:attrName>
                                        </p:attrNameLst>
                                      </p:cBhvr>
                                      <p:to>
                                        <p:strVal val="visible"/>
                                      </p:to>
                                    </p:set>
                                    <p:anim calcmode="lin" valueType="num">
                                      <p:cBhvr additive="base">
                                        <p:cTn id="23" dur="500" fill="hold"/>
                                        <p:tgtEl>
                                          <p:spTgt spid="25603">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2560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25538"/>
          </a:xfrm>
        </p:spPr>
        <p:txBody>
          <a:bodyPr/>
          <a:lstStyle/>
          <a:p>
            <a:pPr>
              <a:defRPr/>
            </a:pPr>
            <a:r>
              <a:rPr lang="nb-NO" smtClean="0"/>
              <a:t>Enforcement</a:t>
            </a:r>
            <a:endParaRPr lang="nb-NO"/>
          </a:p>
        </p:txBody>
      </p:sp>
      <p:sp>
        <p:nvSpPr>
          <p:cNvPr id="3" name="Rounded Rectangle 2"/>
          <p:cNvSpPr/>
          <p:nvPr/>
        </p:nvSpPr>
        <p:spPr>
          <a:xfrm>
            <a:off x="684213" y="1773238"/>
            <a:ext cx="1944687" cy="9350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b-NO" sz="2400"/>
              <a:t>Art. 46</a:t>
            </a:r>
          </a:p>
        </p:txBody>
      </p:sp>
      <p:sp>
        <p:nvSpPr>
          <p:cNvPr id="4" name="Rounded Rectangle 3"/>
          <p:cNvSpPr>
            <a:spLocks noChangeArrowheads="1"/>
          </p:cNvSpPr>
          <p:nvPr/>
        </p:nvSpPr>
        <p:spPr bwMode="auto">
          <a:xfrm>
            <a:off x="2781300" y="1773238"/>
            <a:ext cx="2266950" cy="935037"/>
          </a:xfrm>
          <a:prstGeom prst="roundRect">
            <a:avLst>
              <a:gd name="adj" fmla="val 16667"/>
            </a:avLst>
          </a:prstGeom>
          <a:gradFill rotWithShape="1">
            <a:gsLst>
              <a:gs pos="0">
                <a:srgbClr val="ACBBF6"/>
              </a:gs>
              <a:gs pos="35001">
                <a:srgbClr val="C5CFF8"/>
              </a:gs>
              <a:gs pos="100000">
                <a:srgbClr val="E8ECFD"/>
              </a:gs>
            </a:gsLst>
            <a:lin ang="16200000" scaled="1"/>
          </a:gradFill>
          <a:ln w="9525">
            <a:solidFill>
              <a:srgbClr val="5C72B2"/>
            </a:solidFill>
            <a:round/>
            <a:headEnd/>
            <a:tailEnd/>
          </a:ln>
          <a:effectLst>
            <a:outerShdw blurRad="40000" dist="20000" dir="5400000" rotWithShape="0">
              <a:srgbClr val="000000">
                <a:alpha val="37999"/>
              </a:srgbClr>
            </a:outerShdw>
          </a:effectLst>
        </p:spPr>
        <p:txBody>
          <a:bodyPr anchor="ctr"/>
          <a:lstStyle/>
          <a:p>
            <a:pPr algn="ctr">
              <a:defRPr/>
            </a:pPr>
            <a:r>
              <a:rPr lang="nb-NO" sz="2400">
                <a:solidFill>
                  <a:schemeClr val="dk1"/>
                </a:solidFill>
                <a:latin typeface="+mn-lt"/>
                <a:ea typeface="+mn-ea"/>
                <a:cs typeface="+mn-cs"/>
              </a:rPr>
              <a:t>Binding force</a:t>
            </a:r>
          </a:p>
        </p:txBody>
      </p:sp>
      <p:sp>
        <p:nvSpPr>
          <p:cNvPr id="5" name="Rounded Rectangle 4"/>
          <p:cNvSpPr>
            <a:spLocks noChangeArrowheads="1"/>
          </p:cNvSpPr>
          <p:nvPr/>
        </p:nvSpPr>
        <p:spPr bwMode="auto">
          <a:xfrm>
            <a:off x="2781300" y="2824163"/>
            <a:ext cx="2266950" cy="936625"/>
          </a:xfrm>
          <a:prstGeom prst="roundRect">
            <a:avLst>
              <a:gd name="adj" fmla="val 16667"/>
            </a:avLst>
          </a:prstGeom>
          <a:gradFill rotWithShape="1">
            <a:gsLst>
              <a:gs pos="0">
                <a:srgbClr val="C5E2AA"/>
              </a:gs>
              <a:gs pos="35001">
                <a:srgbClr val="D6E9C4"/>
              </a:gs>
              <a:gs pos="100000">
                <a:srgbClr val="EFF7E8"/>
              </a:gs>
            </a:gsLst>
            <a:lin ang="16200000" scaled="1"/>
          </a:gradFill>
          <a:ln w="9525">
            <a:solidFill>
              <a:srgbClr val="61881B"/>
            </a:solidFill>
            <a:round/>
            <a:headEnd/>
            <a:tailEnd/>
          </a:ln>
          <a:effectLst>
            <a:outerShdw blurRad="40000" dist="20000" dir="5400000" rotWithShape="0">
              <a:srgbClr val="000000">
                <a:alpha val="37999"/>
              </a:srgbClr>
            </a:outerShdw>
          </a:effectLst>
        </p:spPr>
        <p:txBody>
          <a:bodyPr anchor="ctr"/>
          <a:lstStyle/>
          <a:p>
            <a:pPr algn="ctr">
              <a:defRPr/>
            </a:pPr>
            <a:r>
              <a:rPr lang="nb-NO" sz="2400">
                <a:solidFill>
                  <a:schemeClr val="dk1"/>
                </a:solidFill>
                <a:latin typeface="+mn-lt"/>
                <a:ea typeface="+mn-ea"/>
                <a:cs typeface="+mn-cs"/>
              </a:rPr>
              <a:t>Execution of judgments</a:t>
            </a:r>
          </a:p>
        </p:txBody>
      </p:sp>
      <p:sp>
        <p:nvSpPr>
          <p:cNvPr id="6" name="Rounded Rectangle 5"/>
          <p:cNvSpPr>
            <a:spLocks noChangeArrowheads="1"/>
          </p:cNvSpPr>
          <p:nvPr/>
        </p:nvSpPr>
        <p:spPr bwMode="auto">
          <a:xfrm>
            <a:off x="5148263" y="1773238"/>
            <a:ext cx="3421062" cy="935037"/>
          </a:xfrm>
          <a:prstGeom prst="roundRect">
            <a:avLst>
              <a:gd name="adj" fmla="val 16667"/>
            </a:avLst>
          </a:prstGeom>
          <a:gradFill rotWithShape="1">
            <a:gsLst>
              <a:gs pos="0">
                <a:srgbClr val="ACBBF6"/>
              </a:gs>
              <a:gs pos="35001">
                <a:srgbClr val="C5CFF8"/>
              </a:gs>
              <a:gs pos="100000">
                <a:srgbClr val="E8ECFD"/>
              </a:gs>
            </a:gsLst>
            <a:lin ang="16200000" scaled="1"/>
          </a:gradFill>
          <a:ln w="9525">
            <a:solidFill>
              <a:srgbClr val="5C72B2"/>
            </a:solidFill>
            <a:round/>
            <a:headEnd/>
            <a:tailEnd/>
          </a:ln>
          <a:effectLst>
            <a:outerShdw blurRad="40000" dist="20000" dir="5400000" rotWithShape="0">
              <a:srgbClr val="000000">
                <a:alpha val="37999"/>
              </a:srgbClr>
            </a:outerShdw>
          </a:effectLst>
        </p:spPr>
        <p:txBody>
          <a:bodyPr anchor="ctr"/>
          <a:lstStyle/>
          <a:p>
            <a:pPr algn="ctr">
              <a:defRPr/>
            </a:pPr>
            <a:r>
              <a:rPr lang="nb-NO" sz="2400">
                <a:solidFill>
                  <a:schemeClr val="dk1"/>
                </a:solidFill>
                <a:latin typeface="+mn-lt"/>
                <a:ea typeface="+mn-ea"/>
                <a:cs typeface="+mn-cs"/>
              </a:rPr>
              <a:t>«undertake to abide by the final judgment»</a:t>
            </a:r>
          </a:p>
        </p:txBody>
      </p:sp>
      <p:sp>
        <p:nvSpPr>
          <p:cNvPr id="7" name="Rounded Rectangle 6"/>
          <p:cNvSpPr>
            <a:spLocks noChangeArrowheads="1"/>
          </p:cNvSpPr>
          <p:nvPr/>
        </p:nvSpPr>
        <p:spPr bwMode="auto">
          <a:xfrm>
            <a:off x="5148263" y="2817813"/>
            <a:ext cx="2268537" cy="935037"/>
          </a:xfrm>
          <a:prstGeom prst="roundRect">
            <a:avLst>
              <a:gd name="adj" fmla="val 16667"/>
            </a:avLst>
          </a:prstGeom>
          <a:gradFill rotWithShape="1">
            <a:gsLst>
              <a:gs pos="0">
                <a:srgbClr val="C5E2AA"/>
              </a:gs>
              <a:gs pos="35001">
                <a:srgbClr val="D6E9C4"/>
              </a:gs>
              <a:gs pos="100000">
                <a:srgbClr val="EFF7E8"/>
              </a:gs>
            </a:gsLst>
            <a:lin ang="16200000" scaled="1"/>
          </a:gradFill>
          <a:ln w="9525">
            <a:solidFill>
              <a:srgbClr val="61881B"/>
            </a:solidFill>
            <a:round/>
            <a:headEnd/>
            <a:tailEnd/>
          </a:ln>
          <a:effectLst>
            <a:outerShdw blurRad="40000" dist="20000" dir="5400000" rotWithShape="0">
              <a:srgbClr val="000000">
                <a:alpha val="37999"/>
              </a:srgbClr>
            </a:outerShdw>
          </a:effectLst>
        </p:spPr>
        <p:txBody>
          <a:bodyPr anchor="ctr"/>
          <a:lstStyle/>
          <a:p>
            <a:pPr algn="ctr">
              <a:defRPr/>
            </a:pPr>
            <a:r>
              <a:rPr lang="nb-NO" sz="2400">
                <a:solidFill>
                  <a:schemeClr val="dk1"/>
                </a:solidFill>
                <a:latin typeface="+mn-lt"/>
                <a:ea typeface="+mn-ea"/>
                <a:cs typeface="+mn-cs"/>
              </a:rPr>
              <a:t>Committee of Ministers</a:t>
            </a:r>
          </a:p>
        </p:txBody>
      </p:sp>
      <p:sp>
        <p:nvSpPr>
          <p:cNvPr id="8" name="Rounded Rectangle 7"/>
          <p:cNvSpPr>
            <a:spLocks noChangeArrowheads="1"/>
          </p:cNvSpPr>
          <p:nvPr/>
        </p:nvSpPr>
        <p:spPr bwMode="auto">
          <a:xfrm>
            <a:off x="5148263" y="3902075"/>
            <a:ext cx="2268537" cy="936625"/>
          </a:xfrm>
          <a:prstGeom prst="roundRect">
            <a:avLst>
              <a:gd name="adj" fmla="val 16667"/>
            </a:avLst>
          </a:prstGeom>
          <a:gradFill rotWithShape="1">
            <a:gsLst>
              <a:gs pos="0">
                <a:srgbClr val="C5E2AA"/>
              </a:gs>
              <a:gs pos="35001">
                <a:srgbClr val="D6E9C4"/>
              </a:gs>
              <a:gs pos="100000">
                <a:srgbClr val="EFF7E8"/>
              </a:gs>
            </a:gsLst>
            <a:lin ang="16200000" scaled="1"/>
          </a:gradFill>
          <a:ln w="9525">
            <a:solidFill>
              <a:srgbClr val="61881B"/>
            </a:solidFill>
            <a:round/>
            <a:headEnd/>
            <a:tailEnd/>
          </a:ln>
          <a:effectLst>
            <a:outerShdw blurRad="40000" dist="20000" dir="5400000" rotWithShape="0">
              <a:srgbClr val="000000">
                <a:alpha val="37999"/>
              </a:srgbClr>
            </a:outerShdw>
          </a:effectLst>
        </p:spPr>
        <p:txBody>
          <a:bodyPr anchor="ctr"/>
          <a:lstStyle/>
          <a:p>
            <a:pPr algn="ctr">
              <a:defRPr/>
            </a:pPr>
            <a:r>
              <a:rPr lang="nb-NO" sz="2400">
                <a:solidFill>
                  <a:schemeClr val="dk1"/>
                </a:solidFill>
                <a:latin typeface="+mn-lt"/>
                <a:ea typeface="+mn-ea"/>
                <a:cs typeface="+mn-cs"/>
              </a:rPr>
              <a:t>Referral to Court</a:t>
            </a:r>
          </a:p>
        </p:txBody>
      </p:sp>
      <p:sp>
        <p:nvSpPr>
          <p:cNvPr id="9" name="Rounded Rectangle 8"/>
          <p:cNvSpPr>
            <a:spLocks noChangeArrowheads="1"/>
          </p:cNvSpPr>
          <p:nvPr/>
        </p:nvSpPr>
        <p:spPr bwMode="auto">
          <a:xfrm>
            <a:off x="1627188" y="5157788"/>
            <a:ext cx="3421062" cy="935037"/>
          </a:xfrm>
          <a:prstGeom prst="roundRect">
            <a:avLst>
              <a:gd name="adj" fmla="val 16667"/>
            </a:avLst>
          </a:prstGeom>
          <a:gradFill rotWithShape="1">
            <a:gsLst>
              <a:gs pos="0">
                <a:srgbClr val="ACBBF6"/>
              </a:gs>
              <a:gs pos="35001">
                <a:srgbClr val="C5CFF8"/>
              </a:gs>
              <a:gs pos="100000">
                <a:srgbClr val="E8ECFD"/>
              </a:gs>
            </a:gsLst>
            <a:lin ang="16200000" scaled="1"/>
          </a:gradFill>
          <a:ln w="9525">
            <a:solidFill>
              <a:srgbClr val="5C72B2"/>
            </a:solidFill>
            <a:round/>
            <a:headEnd/>
            <a:tailEnd/>
          </a:ln>
          <a:effectLst>
            <a:outerShdw blurRad="40000" dist="20000" dir="5400000" rotWithShape="0">
              <a:srgbClr val="000000">
                <a:alpha val="37999"/>
              </a:srgbClr>
            </a:outerShdw>
          </a:effectLst>
        </p:spPr>
        <p:txBody>
          <a:bodyPr anchor="ctr"/>
          <a:lstStyle/>
          <a:p>
            <a:pPr algn="ctr">
              <a:defRPr/>
            </a:pPr>
            <a:r>
              <a:rPr lang="nb-NO" sz="2400" dirty="0" err="1">
                <a:solidFill>
                  <a:schemeClr val="dk1"/>
                </a:solidFill>
                <a:latin typeface="+mn-lt"/>
                <a:ea typeface="+mn-ea"/>
                <a:cs typeface="+mn-cs"/>
              </a:rPr>
              <a:t>Interpretation</a:t>
            </a:r>
            <a:r>
              <a:rPr lang="nb-NO" sz="2400" dirty="0">
                <a:solidFill>
                  <a:schemeClr val="dk1"/>
                </a:solidFill>
                <a:latin typeface="+mn-lt"/>
                <a:ea typeface="+mn-ea"/>
                <a:cs typeface="+mn-cs"/>
              </a:rPr>
              <a:t> </a:t>
            </a:r>
            <a:r>
              <a:rPr lang="nb-NO" sz="2400" dirty="0" err="1">
                <a:solidFill>
                  <a:schemeClr val="dk1"/>
                </a:solidFill>
                <a:latin typeface="+mn-lt"/>
                <a:ea typeface="+mn-ea"/>
                <a:cs typeface="+mn-cs"/>
              </a:rPr>
              <a:t>procedure</a:t>
            </a:r>
            <a:endParaRPr lang="nb-NO" sz="2400" dirty="0">
              <a:solidFill>
                <a:schemeClr val="dk1"/>
              </a:solidFill>
              <a:latin typeface="+mn-lt"/>
              <a:ea typeface="+mn-ea"/>
              <a:cs typeface="+mn-cs"/>
            </a:endParaRPr>
          </a:p>
        </p:txBody>
      </p:sp>
      <p:sp>
        <p:nvSpPr>
          <p:cNvPr id="10" name="Rounded Rectangle 9"/>
          <p:cNvSpPr>
            <a:spLocks noChangeArrowheads="1"/>
          </p:cNvSpPr>
          <p:nvPr/>
        </p:nvSpPr>
        <p:spPr bwMode="auto">
          <a:xfrm>
            <a:off x="5148263" y="5157788"/>
            <a:ext cx="3421062" cy="935037"/>
          </a:xfrm>
          <a:prstGeom prst="roundRect">
            <a:avLst>
              <a:gd name="adj" fmla="val 16667"/>
            </a:avLst>
          </a:prstGeom>
          <a:gradFill rotWithShape="1">
            <a:gsLst>
              <a:gs pos="0">
                <a:srgbClr val="ACBBF6"/>
              </a:gs>
              <a:gs pos="35001">
                <a:srgbClr val="C5CFF8"/>
              </a:gs>
              <a:gs pos="100000">
                <a:srgbClr val="E8ECFD"/>
              </a:gs>
            </a:gsLst>
            <a:lin ang="16200000" scaled="1"/>
          </a:gradFill>
          <a:ln w="9525">
            <a:solidFill>
              <a:srgbClr val="5C72B2"/>
            </a:solidFill>
            <a:round/>
            <a:headEnd/>
            <a:tailEnd/>
          </a:ln>
          <a:effectLst>
            <a:outerShdw blurRad="40000" dist="20000" dir="5400000" rotWithShape="0">
              <a:srgbClr val="000000">
                <a:alpha val="37999"/>
              </a:srgbClr>
            </a:outerShdw>
          </a:effectLst>
        </p:spPr>
        <p:txBody>
          <a:bodyPr anchor="ctr"/>
          <a:lstStyle/>
          <a:p>
            <a:pPr algn="ctr">
              <a:defRPr/>
            </a:pPr>
            <a:r>
              <a:rPr lang="nb-NO" sz="2400" dirty="0" err="1">
                <a:solidFill>
                  <a:schemeClr val="dk1"/>
                </a:solidFill>
                <a:latin typeface="+mn-lt"/>
                <a:ea typeface="+mn-ea"/>
                <a:cs typeface="+mn-cs"/>
              </a:rPr>
              <a:t>Infringement</a:t>
            </a:r>
            <a:r>
              <a:rPr lang="nb-NO" sz="2400" dirty="0">
                <a:solidFill>
                  <a:schemeClr val="dk1"/>
                </a:solidFill>
                <a:latin typeface="+mn-lt"/>
                <a:ea typeface="+mn-ea"/>
                <a:cs typeface="+mn-cs"/>
              </a:rPr>
              <a:t> </a:t>
            </a:r>
            <a:r>
              <a:rPr lang="nb-NO" sz="2400" dirty="0" err="1">
                <a:solidFill>
                  <a:schemeClr val="dk1"/>
                </a:solidFill>
                <a:latin typeface="+mn-lt"/>
                <a:ea typeface="+mn-ea"/>
                <a:cs typeface="+mn-cs"/>
              </a:rPr>
              <a:t>procedure</a:t>
            </a:r>
            <a:endParaRPr lang="nb-NO" sz="2400" dirty="0">
              <a:solidFill>
                <a:schemeClr val="dk1"/>
              </a:solidFill>
              <a:latin typeface="+mn-lt"/>
              <a:ea typeface="+mn-ea"/>
              <a:cs typeface="+mn-cs"/>
            </a:endParaRPr>
          </a:p>
        </p:txBody>
      </p:sp>
      <p:cxnSp>
        <p:nvCxnSpPr>
          <p:cNvPr id="12" name="Straight Arrow Connector 11"/>
          <p:cNvCxnSpPr>
            <a:stCxn id="8" idx="1"/>
            <a:endCxn id="9" idx="0"/>
          </p:cNvCxnSpPr>
          <p:nvPr/>
        </p:nvCxnSpPr>
        <p:spPr>
          <a:xfrm flipH="1">
            <a:off x="3338513" y="4370388"/>
            <a:ext cx="1809750" cy="787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8" idx="2"/>
            <a:endCxn id="10" idx="0"/>
          </p:cNvCxnSpPr>
          <p:nvPr/>
        </p:nvCxnSpPr>
        <p:spPr>
          <a:xfrm>
            <a:off x="6283325" y="4838700"/>
            <a:ext cx="576263" cy="3190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06593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Effect transition="in" filter="fade">
                                      <p:cBhvr>
                                        <p:cTn id="40" dur="500"/>
                                        <p:tgtEl>
                                          <p:spTgt spid="9"/>
                                        </p:tgtEl>
                                      </p:cBhvr>
                                    </p:animEffect>
                                  </p:childTnLst>
                                </p:cTn>
                              </p:par>
                              <p:par>
                                <p:cTn id="41" presetID="53" presetClass="entr" presetSubtype="16"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500" fill="hold"/>
                                        <p:tgtEl>
                                          <p:spTgt spid="12"/>
                                        </p:tgtEl>
                                        <p:attrNameLst>
                                          <p:attrName>ppt_w</p:attrName>
                                        </p:attrNameLst>
                                      </p:cBhvr>
                                      <p:tavLst>
                                        <p:tav tm="0">
                                          <p:val>
                                            <p:fltVal val="0"/>
                                          </p:val>
                                        </p:tav>
                                        <p:tav tm="100000">
                                          <p:val>
                                            <p:strVal val="#ppt_w"/>
                                          </p:val>
                                        </p:tav>
                                      </p:tavLst>
                                    </p:anim>
                                    <p:anim calcmode="lin" valueType="num">
                                      <p:cBhvr>
                                        <p:cTn id="44" dur="500" fill="hold"/>
                                        <p:tgtEl>
                                          <p:spTgt spid="12"/>
                                        </p:tgtEl>
                                        <p:attrNameLst>
                                          <p:attrName>ppt_h</p:attrName>
                                        </p:attrNameLst>
                                      </p:cBhvr>
                                      <p:tavLst>
                                        <p:tav tm="0">
                                          <p:val>
                                            <p:fltVal val="0"/>
                                          </p:val>
                                        </p:tav>
                                        <p:tav tm="100000">
                                          <p:val>
                                            <p:strVal val="#ppt_h"/>
                                          </p:val>
                                        </p:tav>
                                      </p:tavLst>
                                    </p:anim>
                                    <p:animEffect transition="in" filter="fade">
                                      <p:cBhvr>
                                        <p:cTn id="45" dur="500"/>
                                        <p:tgtEl>
                                          <p:spTgt spid="12"/>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53" presetClass="entr" presetSubtype="16" fill="hold" grpId="0" nodeType="click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p:cTn id="50" dur="500" fill="hold"/>
                                        <p:tgtEl>
                                          <p:spTgt spid="10"/>
                                        </p:tgtEl>
                                        <p:attrNameLst>
                                          <p:attrName>ppt_w</p:attrName>
                                        </p:attrNameLst>
                                      </p:cBhvr>
                                      <p:tavLst>
                                        <p:tav tm="0">
                                          <p:val>
                                            <p:fltVal val="0"/>
                                          </p:val>
                                        </p:tav>
                                        <p:tav tm="100000">
                                          <p:val>
                                            <p:strVal val="#ppt_w"/>
                                          </p:val>
                                        </p:tav>
                                      </p:tavLst>
                                    </p:anim>
                                    <p:anim calcmode="lin" valueType="num">
                                      <p:cBhvr>
                                        <p:cTn id="51" dur="500" fill="hold"/>
                                        <p:tgtEl>
                                          <p:spTgt spid="10"/>
                                        </p:tgtEl>
                                        <p:attrNameLst>
                                          <p:attrName>ppt_h</p:attrName>
                                        </p:attrNameLst>
                                      </p:cBhvr>
                                      <p:tavLst>
                                        <p:tav tm="0">
                                          <p:val>
                                            <p:fltVal val="0"/>
                                          </p:val>
                                        </p:tav>
                                        <p:tav tm="100000">
                                          <p:val>
                                            <p:strVal val="#ppt_h"/>
                                          </p:val>
                                        </p:tav>
                                      </p:tavLst>
                                    </p:anim>
                                    <p:animEffect transition="in" filter="fade">
                                      <p:cBhvr>
                                        <p:cTn id="52" dur="500"/>
                                        <p:tgtEl>
                                          <p:spTgt spid="10"/>
                                        </p:tgtEl>
                                      </p:cBhvr>
                                    </p:animEffect>
                                  </p:childTnLst>
                                </p:cTn>
                              </p:par>
                              <p:par>
                                <p:cTn id="53" presetID="53" presetClass="entr" presetSubtype="16" fill="hold" nodeType="with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p:cTn id="55" dur="500" fill="hold"/>
                                        <p:tgtEl>
                                          <p:spTgt spid="15"/>
                                        </p:tgtEl>
                                        <p:attrNameLst>
                                          <p:attrName>ppt_w</p:attrName>
                                        </p:attrNameLst>
                                      </p:cBhvr>
                                      <p:tavLst>
                                        <p:tav tm="0">
                                          <p:val>
                                            <p:fltVal val="0"/>
                                          </p:val>
                                        </p:tav>
                                        <p:tav tm="100000">
                                          <p:val>
                                            <p:strVal val="#ppt_w"/>
                                          </p:val>
                                        </p:tav>
                                      </p:tavLst>
                                    </p:anim>
                                    <p:anim calcmode="lin" valueType="num">
                                      <p:cBhvr>
                                        <p:cTn id="56" dur="500" fill="hold"/>
                                        <p:tgtEl>
                                          <p:spTgt spid="15"/>
                                        </p:tgtEl>
                                        <p:attrNameLst>
                                          <p:attrName>ppt_h</p:attrName>
                                        </p:attrNameLst>
                                      </p:cBhvr>
                                      <p:tavLst>
                                        <p:tav tm="0">
                                          <p:val>
                                            <p:fltVal val="0"/>
                                          </p:val>
                                        </p:tav>
                                        <p:tav tm="100000">
                                          <p:val>
                                            <p:strVal val="#ppt_h"/>
                                          </p:val>
                                        </p:tav>
                                      </p:tavLst>
                                    </p:anim>
                                    <p:animEffect transition="in" filter="fade">
                                      <p:cBhvr>
                                        <p:cTn id="5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nb-NO" u="sng" dirty="0" smtClean="0"/>
              <a:t>Asia</a:t>
            </a:r>
            <a:endParaRPr lang="nb-NO" u="sng" dirty="0"/>
          </a:p>
        </p:txBody>
      </p:sp>
      <p:sp>
        <p:nvSpPr>
          <p:cNvPr id="30723" name="Content Placeholder 2"/>
          <p:cNvSpPr>
            <a:spLocks noGrp="1"/>
          </p:cNvSpPr>
          <p:nvPr>
            <p:ph idx="1"/>
          </p:nvPr>
        </p:nvSpPr>
        <p:spPr/>
        <p:txBody>
          <a:bodyPr/>
          <a:lstStyle/>
          <a:p>
            <a:r>
              <a:rPr lang="en-US" altLang="nb-NO" dirty="0">
                <a:solidFill>
                  <a:schemeClr val="bg1"/>
                </a:solidFill>
              </a:rPr>
              <a:t>ASEAN Intergovernmental Commission on Human Rights, established 2009</a:t>
            </a:r>
          </a:p>
          <a:p>
            <a:r>
              <a:rPr lang="en-US" altLang="nb-NO" dirty="0">
                <a:solidFill>
                  <a:schemeClr val="bg1"/>
                </a:solidFill>
              </a:rPr>
              <a:t>Weaker mandate: Develop strategies, enhance public awareness, advisory service. Does not receive individual complaints.</a:t>
            </a:r>
          </a:p>
          <a:p>
            <a:r>
              <a:rPr lang="nb-NO" altLang="nb-NO" dirty="0">
                <a:solidFill>
                  <a:schemeClr val="bg1"/>
                </a:solidFill>
              </a:rPr>
              <a:t>ASEAN Human Rights </a:t>
            </a:r>
            <a:r>
              <a:rPr lang="nb-NO" altLang="nb-NO" dirty="0" err="1">
                <a:solidFill>
                  <a:schemeClr val="bg1"/>
                </a:solidFill>
              </a:rPr>
              <a:t>Declaration</a:t>
            </a:r>
            <a:r>
              <a:rPr lang="nb-NO" altLang="nb-NO" dirty="0">
                <a:solidFill>
                  <a:schemeClr val="bg1"/>
                </a:solidFill>
              </a:rPr>
              <a:t> 2012</a:t>
            </a:r>
          </a:p>
          <a:p>
            <a:r>
              <a:rPr lang="nb-NO" altLang="nb-NO" dirty="0" err="1">
                <a:solidFill>
                  <a:schemeClr val="bg1"/>
                </a:solidFill>
              </a:rPr>
              <a:t>Extensive</a:t>
            </a:r>
            <a:r>
              <a:rPr lang="nb-NO" altLang="nb-NO" dirty="0">
                <a:solidFill>
                  <a:schemeClr val="bg1"/>
                </a:solidFill>
              </a:rPr>
              <a:t> </a:t>
            </a:r>
            <a:r>
              <a:rPr lang="nb-NO" altLang="nb-NO" dirty="0" err="1">
                <a:solidFill>
                  <a:schemeClr val="bg1"/>
                </a:solidFill>
              </a:rPr>
              <a:t>text</a:t>
            </a:r>
            <a:r>
              <a:rPr lang="nb-NO" altLang="nb-NO" dirty="0">
                <a:solidFill>
                  <a:schemeClr val="bg1"/>
                </a:solidFill>
              </a:rPr>
              <a:t>, </a:t>
            </a:r>
            <a:r>
              <a:rPr lang="nb-NO" altLang="nb-NO" dirty="0" err="1">
                <a:solidFill>
                  <a:schemeClr val="bg1"/>
                </a:solidFill>
              </a:rPr>
              <a:t>little</a:t>
            </a:r>
            <a:r>
              <a:rPr lang="nb-NO" altLang="nb-NO" dirty="0">
                <a:solidFill>
                  <a:schemeClr val="bg1"/>
                </a:solidFill>
              </a:rPr>
              <a:t> </a:t>
            </a:r>
            <a:r>
              <a:rPr lang="nb-NO" altLang="nb-NO" dirty="0" err="1">
                <a:solidFill>
                  <a:schemeClr val="bg1"/>
                </a:solidFill>
              </a:rPr>
              <a:t>impact</a:t>
            </a:r>
            <a:endParaRPr lang="nb-NO" altLang="nb-NO" dirty="0">
              <a:solidFill>
                <a:schemeClr val="bg1"/>
              </a:solidFill>
            </a:endParaRPr>
          </a:p>
        </p:txBody>
      </p:sp>
    </p:spTree>
    <p:extLst>
      <p:ext uri="{BB962C8B-B14F-4D97-AF65-F5344CB8AC3E}">
        <p14:creationId xmlns:p14="http://schemas.microsoft.com/office/powerpoint/2010/main" val="2643507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3" descr="TABLEAU_VIOLATIONS_EN_2011.pdf (application/pdf Object) - Mozilla Firefox"/>
          <p:cNvPicPr>
            <a:picLocks noChangeAspect="1"/>
          </p:cNvPicPr>
          <p:nvPr/>
        </p:nvPicPr>
        <p:blipFill>
          <a:blip r:embed="rId3">
            <a:extLst>
              <a:ext uri="{28A0092B-C50C-407E-A947-70E740481C1C}">
                <a14:useLocalDpi xmlns:a14="http://schemas.microsoft.com/office/drawing/2010/main" val="0"/>
              </a:ext>
            </a:extLst>
          </a:blip>
          <a:srcRect l="2972" t="14528" r="3288" b="15025"/>
          <a:stretch>
            <a:fillRect/>
          </a:stretch>
        </p:blipFill>
        <p:spPr bwMode="auto">
          <a:xfrm>
            <a:off x="47625" y="190500"/>
            <a:ext cx="9132888" cy="609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Rounded Rectangle 16"/>
          <p:cNvSpPr>
            <a:spLocks noChangeArrowheads="1"/>
          </p:cNvSpPr>
          <p:nvPr/>
        </p:nvSpPr>
        <p:spPr bwMode="auto">
          <a:xfrm rot="3771626">
            <a:off x="4381500" y="1414463"/>
            <a:ext cx="1092200" cy="431800"/>
          </a:xfrm>
          <a:prstGeom prst="roundRect">
            <a:avLst>
              <a:gd name="adj" fmla="val 16667"/>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spcBef>
                <a:spcPct val="0"/>
              </a:spcBef>
              <a:buFontTx/>
              <a:buNone/>
            </a:pPr>
            <a:endParaRPr lang="nb-NO" altLang="nb-NO" sz="2000">
              <a:solidFill>
                <a:schemeClr val="tx1"/>
              </a:solidFill>
              <a:latin typeface="Arial" charset="0"/>
            </a:endParaRPr>
          </a:p>
        </p:txBody>
      </p:sp>
      <p:sp>
        <p:nvSpPr>
          <p:cNvPr id="31748" name="Rounded Rectangle 17"/>
          <p:cNvSpPr>
            <a:spLocks noChangeArrowheads="1"/>
          </p:cNvSpPr>
          <p:nvPr/>
        </p:nvSpPr>
        <p:spPr bwMode="auto">
          <a:xfrm>
            <a:off x="4927600" y="5876925"/>
            <a:ext cx="441325" cy="320675"/>
          </a:xfrm>
          <a:prstGeom prst="roundRect">
            <a:avLst>
              <a:gd name="adj" fmla="val 16667"/>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charset="0"/>
              <a:buChar char="•"/>
              <a:defRPr sz="2400">
                <a:solidFill>
                  <a:srgbClr val="7F7F7F"/>
                </a:solidFill>
                <a:latin typeface="Century Gothic" charset="0"/>
              </a:defRPr>
            </a:lvl1pPr>
            <a:lvl2pPr marL="742950" indent="-285750" eaLnBrk="0" hangingPunct="0">
              <a:spcBef>
                <a:spcPct val="20000"/>
              </a:spcBef>
              <a:buFont typeface="Courier New" charset="0"/>
              <a:buChar char="o"/>
              <a:defRPr sz="1600">
                <a:solidFill>
                  <a:srgbClr val="7F7F7F"/>
                </a:solidFill>
                <a:latin typeface="Century Gothic" charset="0"/>
              </a:defRPr>
            </a:lvl2pPr>
            <a:lvl3pPr marL="1143000" indent="-228600" eaLnBrk="0" hangingPunct="0">
              <a:spcBef>
                <a:spcPct val="20000"/>
              </a:spcBef>
              <a:buFont typeface="Arial" charset="0"/>
              <a:buChar char="•"/>
              <a:defRPr sz="1600">
                <a:solidFill>
                  <a:srgbClr val="7F7F7F"/>
                </a:solidFill>
                <a:latin typeface="Century Gothic" charset="0"/>
              </a:defRPr>
            </a:lvl3pPr>
            <a:lvl4pPr marL="1600200" indent="-228600" eaLnBrk="0" hangingPunct="0">
              <a:spcBef>
                <a:spcPct val="20000"/>
              </a:spcBef>
              <a:buFont typeface="Courier New" charset="0"/>
              <a:buChar char="o"/>
              <a:defRPr sz="1600">
                <a:solidFill>
                  <a:srgbClr val="7F7F7F"/>
                </a:solidFill>
                <a:latin typeface="Century Gothic" charset="0"/>
              </a:defRPr>
            </a:lvl4pPr>
            <a:lvl5pPr marL="2057400" indent="-228600" eaLnBrk="0" hangingPunct="0">
              <a:spcBef>
                <a:spcPct val="20000"/>
              </a:spcBef>
              <a:buFont typeface="Arial" charset="0"/>
              <a:buChar char="•"/>
              <a:defRPr sz="1600">
                <a:solidFill>
                  <a:srgbClr val="7F7F7F"/>
                </a:solidFill>
                <a:latin typeface="Century Gothic"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charset="0"/>
              </a:defRPr>
            </a:lvl9pPr>
          </a:lstStyle>
          <a:p>
            <a:pPr>
              <a:spcBef>
                <a:spcPct val="0"/>
              </a:spcBef>
              <a:buFontTx/>
              <a:buNone/>
            </a:pPr>
            <a:endParaRPr lang="nb-NO" altLang="nb-NO" sz="2000">
              <a:solidFill>
                <a:schemeClr val="tx1"/>
              </a:solidFill>
              <a:latin typeface="Arial" charset="0"/>
            </a:endParaRPr>
          </a:p>
        </p:txBody>
      </p:sp>
    </p:spTree>
    <p:extLst>
      <p:ext uri="{BB962C8B-B14F-4D97-AF65-F5344CB8AC3E}">
        <p14:creationId xmlns:p14="http://schemas.microsoft.com/office/powerpoint/2010/main" val="19464866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988840"/>
            <a:ext cx="8229600" cy="962452"/>
          </a:xfrm>
        </p:spPr>
        <p:txBody>
          <a:bodyPr>
            <a:normAutofit/>
          </a:bodyPr>
          <a:lstStyle/>
          <a:p>
            <a:pPr marL="0" indent="0" algn="ctr">
              <a:buNone/>
            </a:pPr>
            <a:r>
              <a:rPr lang="en-GB" sz="5000" b="1" i="1" dirty="0" smtClean="0">
                <a:solidFill>
                  <a:srgbClr val="AD4A13"/>
                </a:solidFill>
                <a:latin typeface="Lucida Handwriting" panose="03010101010101010101" pitchFamily="66" charset="0"/>
              </a:rPr>
              <a:t>Thank you!</a:t>
            </a:r>
            <a:endParaRPr lang="en-GB" sz="5000" b="1" i="1" dirty="0">
              <a:solidFill>
                <a:srgbClr val="AD4A13"/>
              </a:solidFill>
              <a:latin typeface="Lucida Handwriting" panose="03010101010101010101" pitchFamily="66" charset="0"/>
            </a:endParaRPr>
          </a:p>
        </p:txBody>
      </p:sp>
      <p:sp>
        <p:nvSpPr>
          <p:cNvPr id="4" name="TextBox 3"/>
          <p:cNvSpPr txBox="1"/>
          <p:nvPr/>
        </p:nvSpPr>
        <p:spPr>
          <a:xfrm>
            <a:off x="3743908" y="4725144"/>
            <a:ext cx="4788532" cy="369332"/>
          </a:xfrm>
          <a:prstGeom prst="rect">
            <a:avLst/>
          </a:prstGeom>
          <a:noFill/>
        </p:spPr>
        <p:txBody>
          <a:bodyPr wrap="square" rtlCol="0">
            <a:spAutoFit/>
          </a:bodyPr>
          <a:lstStyle/>
          <a:p>
            <a:r>
              <a:rPr lang="nb-NO" b="1" dirty="0">
                <a:solidFill>
                  <a:schemeClr val="bg1"/>
                </a:solidFill>
              </a:rPr>
              <a:t>l</a:t>
            </a:r>
            <a:r>
              <a:rPr lang="nb-NO" b="1" dirty="0" smtClean="0">
                <a:solidFill>
                  <a:schemeClr val="bg1"/>
                </a:solidFill>
              </a:rPr>
              <a:t>udovica.chiussi@nchr.uio.no</a:t>
            </a:r>
            <a:endParaRPr lang="en-US" b="1" dirty="0">
              <a:solidFill>
                <a:schemeClr val="bg1"/>
              </a:solidFill>
            </a:endParaRPr>
          </a:p>
        </p:txBody>
      </p:sp>
    </p:spTree>
    <p:extLst>
      <p:ext uri="{BB962C8B-B14F-4D97-AF65-F5344CB8AC3E}">
        <p14:creationId xmlns:p14="http://schemas.microsoft.com/office/powerpoint/2010/main" val="393351417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Custom 1">
      <a:dk1>
        <a:srgbClr val="000066"/>
      </a:dk1>
      <a:lt1>
        <a:srgbClr val="F2F2F2"/>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Paper</Template>
  <TotalTime>10924</TotalTime>
  <Words>1471</Words>
  <Application>Microsoft Office PowerPoint</Application>
  <PresentationFormat>On-screen Show (4:3)</PresentationFormat>
  <Paragraphs>201</Paragraphs>
  <Slides>23</Slides>
  <Notes>10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23</vt:i4>
      </vt:variant>
    </vt:vector>
  </HeadingPairs>
  <TitlesOfParts>
    <vt:vector size="33" baseType="lpstr">
      <vt:lpstr>MS PGothic</vt:lpstr>
      <vt:lpstr>ヒラギノ角ゴ Pro W3</vt:lpstr>
      <vt:lpstr>Arial</vt:lpstr>
      <vt:lpstr>Book Antiqua</vt:lpstr>
      <vt:lpstr>Calibri</vt:lpstr>
      <vt:lpstr>Constantia</vt:lpstr>
      <vt:lpstr>Garamond</vt:lpstr>
      <vt:lpstr>Lucida Handwriting</vt:lpstr>
      <vt:lpstr>Wingdings 2</vt:lpstr>
      <vt:lpstr>Paper</vt:lpstr>
      <vt:lpstr>The Protection of  Human Rights in Europe</vt:lpstr>
      <vt:lpstr>PowerPoint Presentation</vt:lpstr>
      <vt:lpstr>PowerPoint Presentation</vt:lpstr>
      <vt:lpstr>PowerPoint Presentation</vt:lpstr>
      <vt:lpstr>The Convention for the Protection of  Human Rights and Fundamental Freedoms (ECHR)</vt:lpstr>
      <vt:lpstr>What are the Rights Protected by the ECHR?</vt:lpstr>
      <vt:lpstr>The European Court of Human Rights (ECtHR)</vt:lpstr>
      <vt:lpstr>Who are the Claimants and Respondents  before the Court?</vt:lpstr>
      <vt:lpstr>THE PROCEEDINGS BEFORE THE COURT</vt:lpstr>
      <vt:lpstr>PowerPoint Presentation</vt:lpstr>
      <vt:lpstr>The revised control mechanisms</vt:lpstr>
      <vt:lpstr>Protocol no. 11</vt:lpstr>
      <vt:lpstr>PowerPoint Presentation</vt:lpstr>
      <vt:lpstr>PowerPoint Presentation</vt:lpstr>
      <vt:lpstr>PowerPoint Presentation</vt:lpstr>
      <vt:lpstr>PowerPoint Presentation</vt:lpstr>
      <vt:lpstr>Fundamental principles  of interpretation</vt:lpstr>
      <vt:lpstr>Pilot-judgment procedure</vt:lpstr>
      <vt:lpstr>Examples of pilot-judgments</vt:lpstr>
      <vt:lpstr>Enforcement</vt:lpstr>
      <vt:lpstr>Asia</vt:lpstr>
      <vt:lpstr>PowerPoint Presentation</vt:lpstr>
      <vt:lpstr>PowerPoint Presentation</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Legal Framework on  Business and Human Rights</dc:title>
  <dc:creator>Ludovica Chiussi</dc:creator>
  <cp:lastModifiedBy>Kjetil Mujezinovic Larsen</cp:lastModifiedBy>
  <cp:revision>64</cp:revision>
  <dcterms:created xsi:type="dcterms:W3CDTF">2016-09-02T06:48:34Z</dcterms:created>
  <dcterms:modified xsi:type="dcterms:W3CDTF">2017-09-19T19:33:39Z</dcterms:modified>
</cp:coreProperties>
</file>