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1" r:id="rId6"/>
    <p:sldId id="262" r:id="rId7"/>
    <p:sldId id="263" r:id="rId8"/>
    <p:sldId id="264" r:id="rId9"/>
    <p:sldId id="259" r:id="rId10"/>
    <p:sldId id="266" r:id="rId11"/>
    <p:sldId id="273" r:id="rId12"/>
    <p:sldId id="265" r:id="rId13"/>
    <p:sldId id="268" r:id="rId14"/>
    <p:sldId id="269" r:id="rId15"/>
    <p:sldId id="274" r:id="rId16"/>
    <p:sldId id="270" r:id="rId17"/>
    <p:sldId id="267" r:id="rId18"/>
    <p:sldId id="271" r:id="rId19"/>
    <p:sldId id="272" r:id="rId20"/>
    <p:sldId id="275" r:id="rId21"/>
  </p:sldIdLst>
  <p:sldSz cx="9144000" cy="6858000" type="screen4x3"/>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1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1029DAD1-FE12-46EB-A0C3-F2A3DB9C3F23}" type="datetimeFigureOut">
              <a:rPr lang="nb-NO" smtClean="0"/>
              <a:t>24.10.2014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212064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1029DAD1-FE12-46EB-A0C3-F2A3DB9C3F23}" type="datetimeFigureOut">
              <a:rPr lang="nb-NO" smtClean="0"/>
              <a:t>24.10.2014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1105545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29DAD1-FE12-46EB-A0C3-F2A3DB9C3F23}" type="datetimeFigureOut">
              <a:rPr lang="nb-NO" smtClean="0"/>
              <a:t>24.10.2014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1931713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1029DAD1-FE12-46EB-A0C3-F2A3DB9C3F23}" type="datetimeFigureOut">
              <a:rPr lang="nb-NO" smtClean="0"/>
              <a:t>24.10.2014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164241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1029DAD1-FE12-46EB-A0C3-F2A3DB9C3F23}" type="datetimeFigureOut">
              <a:rPr lang="nb-NO" smtClean="0"/>
              <a:t>24.10.2014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3611283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1029DAD1-FE12-46EB-A0C3-F2A3DB9C3F23}" type="datetimeFigureOut">
              <a:rPr lang="nb-NO" smtClean="0"/>
              <a:t>24.10.2014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1851090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29DAD1-FE12-46EB-A0C3-F2A3DB9C3F23}" type="datetimeFigureOut">
              <a:rPr lang="nb-NO" smtClean="0"/>
              <a:t>24.10.2014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3957563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29DAD1-FE12-46EB-A0C3-F2A3DB9C3F23}" type="datetimeFigureOut">
              <a:rPr lang="nb-NO" smtClean="0"/>
              <a:t>24.10.2014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1781636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29DAD1-FE12-46EB-A0C3-F2A3DB9C3F23}" type="datetimeFigureOut">
              <a:rPr lang="nb-NO" smtClean="0"/>
              <a:t>24.10.2014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1547628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1029DAD1-FE12-46EB-A0C3-F2A3DB9C3F23}" type="datetimeFigureOut">
              <a:rPr lang="nb-NO" smtClean="0"/>
              <a:t>24.10.2014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2449404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1029DAD1-FE12-46EB-A0C3-F2A3DB9C3F23}" type="datetimeFigureOut">
              <a:rPr lang="nb-NO" smtClean="0"/>
              <a:t>24.10.2014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B256543-FCAF-427B-8D78-C0873F0999D3}" type="slidenum">
              <a:rPr lang="nb-NO" smtClean="0"/>
              <a:t>‹#›</a:t>
            </a:fld>
            <a:endParaRPr lang="nb-NO"/>
          </a:p>
        </p:txBody>
      </p:sp>
    </p:spTree>
    <p:extLst>
      <p:ext uri="{BB962C8B-B14F-4D97-AF65-F5344CB8AC3E}">
        <p14:creationId xmlns:p14="http://schemas.microsoft.com/office/powerpoint/2010/main" val="3813708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29DAD1-FE12-46EB-A0C3-F2A3DB9C3F23}" type="datetimeFigureOut">
              <a:rPr lang="nb-NO" smtClean="0"/>
              <a:t>24.10.2014</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256543-FCAF-427B-8D78-C0873F0999D3}" type="slidenum">
              <a:rPr lang="nb-NO" smtClean="0"/>
              <a:t>‹#›</a:t>
            </a:fld>
            <a:endParaRPr lang="nb-NO"/>
          </a:p>
        </p:txBody>
      </p:sp>
    </p:spTree>
    <p:extLst>
      <p:ext uri="{BB962C8B-B14F-4D97-AF65-F5344CB8AC3E}">
        <p14:creationId xmlns:p14="http://schemas.microsoft.com/office/powerpoint/2010/main" val="4073116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video.pbs.org/video/1157137218/"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smtClean="0"/>
              <a:t>Non-</a:t>
            </a:r>
            <a:r>
              <a:rPr lang="nb-NO" dirty="0" err="1" smtClean="0"/>
              <a:t>Discrimination</a:t>
            </a:r>
            <a:r>
              <a:rPr lang="nb-NO" dirty="0" smtClean="0"/>
              <a:t> II </a:t>
            </a:r>
            <a:r>
              <a:rPr lang="nb-NO" dirty="0" err="1" smtClean="0"/>
              <a:t>Women</a:t>
            </a:r>
            <a:r>
              <a:rPr lang="nb-NO" dirty="0" smtClean="0"/>
              <a:t> </a:t>
            </a:r>
            <a:endParaRPr lang="nb-NO" dirty="0"/>
          </a:p>
        </p:txBody>
      </p:sp>
      <p:sp>
        <p:nvSpPr>
          <p:cNvPr id="3" name="Subtitle 2"/>
          <p:cNvSpPr>
            <a:spLocks noGrp="1"/>
          </p:cNvSpPr>
          <p:nvPr>
            <p:ph type="subTitle" idx="1"/>
          </p:nvPr>
        </p:nvSpPr>
        <p:spPr/>
        <p:txBody>
          <a:bodyPr/>
          <a:lstStyle/>
          <a:p>
            <a:r>
              <a:rPr lang="nb-NO" dirty="0" smtClean="0"/>
              <a:t>Cecilia M. </a:t>
            </a:r>
            <a:r>
              <a:rPr lang="nb-NO" dirty="0" err="1" smtClean="0"/>
              <a:t>Bailliet</a:t>
            </a:r>
            <a:endParaRPr lang="nb-NO" dirty="0"/>
          </a:p>
        </p:txBody>
      </p:sp>
    </p:spTree>
    <p:extLst>
      <p:ext uri="{BB962C8B-B14F-4D97-AF65-F5344CB8AC3E}">
        <p14:creationId xmlns:p14="http://schemas.microsoft.com/office/powerpoint/2010/main" val="3644177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Kälin</a:t>
            </a:r>
            <a:r>
              <a:rPr lang="nb-NO" dirty="0" smtClean="0"/>
              <a:t> &amp; </a:t>
            </a:r>
            <a:r>
              <a:rPr lang="nb-NO" dirty="0" err="1" smtClean="0"/>
              <a:t>Künzli</a:t>
            </a:r>
            <a:r>
              <a:rPr lang="nb-NO" dirty="0" smtClean="0"/>
              <a:t> </a:t>
            </a:r>
            <a:endParaRPr lang="nb-NO" dirty="0"/>
          </a:p>
        </p:txBody>
      </p:sp>
      <p:sp>
        <p:nvSpPr>
          <p:cNvPr id="3" name="Content Placeholder 2"/>
          <p:cNvSpPr>
            <a:spLocks noGrp="1"/>
          </p:cNvSpPr>
          <p:nvPr>
            <p:ph idx="1"/>
          </p:nvPr>
        </p:nvSpPr>
        <p:spPr/>
        <p:txBody>
          <a:bodyPr/>
          <a:lstStyle/>
          <a:p>
            <a:r>
              <a:rPr lang="nb-NO" dirty="0" smtClean="0"/>
              <a:t>1) The </a:t>
            </a:r>
            <a:r>
              <a:rPr lang="nb-NO" dirty="0" err="1" smtClean="0"/>
              <a:t>Prohibition</a:t>
            </a:r>
            <a:r>
              <a:rPr lang="nb-NO" dirty="0" smtClean="0"/>
              <a:t> </a:t>
            </a:r>
            <a:r>
              <a:rPr lang="nb-NO" dirty="0" err="1" smtClean="0"/>
              <a:t>of</a:t>
            </a:r>
            <a:r>
              <a:rPr lang="nb-NO" dirty="0" smtClean="0"/>
              <a:t> </a:t>
            </a:r>
            <a:r>
              <a:rPr lang="nb-NO" dirty="0" err="1" smtClean="0"/>
              <a:t>discrimination</a:t>
            </a:r>
            <a:r>
              <a:rPr lang="nb-NO" dirty="0" smtClean="0"/>
              <a:t> </a:t>
            </a:r>
            <a:r>
              <a:rPr lang="nb-NO" dirty="0" err="1" smtClean="0"/>
              <a:t>on</a:t>
            </a:r>
            <a:r>
              <a:rPr lang="nb-NO" dirty="0" smtClean="0"/>
              <a:t> </a:t>
            </a:r>
            <a:r>
              <a:rPr lang="nb-NO" dirty="0" err="1" smtClean="0"/>
              <a:t>the</a:t>
            </a:r>
            <a:r>
              <a:rPr lang="nb-NO" dirty="0" smtClean="0"/>
              <a:t> basis </a:t>
            </a:r>
            <a:r>
              <a:rPr lang="nb-NO" dirty="0" err="1" smtClean="0"/>
              <a:t>of</a:t>
            </a:r>
            <a:r>
              <a:rPr lang="nb-NO" dirty="0" smtClean="0"/>
              <a:t> ‘sex’ </a:t>
            </a:r>
            <a:r>
              <a:rPr lang="nb-NO" dirty="0" err="1" smtClean="0"/>
              <a:t>protects</a:t>
            </a:r>
            <a:r>
              <a:rPr lang="nb-NO" dirty="0" smtClean="0"/>
              <a:t> </a:t>
            </a:r>
            <a:r>
              <a:rPr lang="nb-NO" dirty="0" err="1" smtClean="0"/>
              <a:t>women</a:t>
            </a:r>
            <a:r>
              <a:rPr lang="nb-NO" dirty="0" smtClean="0"/>
              <a:t> and men </a:t>
            </a:r>
            <a:r>
              <a:rPr lang="nb-NO" dirty="0" err="1" smtClean="0"/>
              <a:t>against</a:t>
            </a:r>
            <a:r>
              <a:rPr lang="nb-NO" dirty="0" smtClean="0"/>
              <a:t> </a:t>
            </a:r>
            <a:r>
              <a:rPr lang="nb-NO" dirty="0" err="1" smtClean="0"/>
              <a:t>adverse</a:t>
            </a:r>
            <a:r>
              <a:rPr lang="nb-NO" dirty="0" smtClean="0"/>
              <a:t> </a:t>
            </a:r>
            <a:r>
              <a:rPr lang="nb-NO" dirty="0" err="1" smtClean="0"/>
              <a:t>distinctions</a:t>
            </a:r>
            <a:r>
              <a:rPr lang="nb-NO" dirty="0" smtClean="0"/>
              <a:t> and </a:t>
            </a:r>
            <a:r>
              <a:rPr lang="nb-NO" dirty="0" err="1" smtClean="0"/>
              <a:t>thus</a:t>
            </a:r>
            <a:r>
              <a:rPr lang="nb-NO" dirty="0" smtClean="0"/>
              <a:t> </a:t>
            </a:r>
            <a:r>
              <a:rPr lang="nb-NO" dirty="0" err="1" smtClean="0"/>
              <a:t>constitutes</a:t>
            </a:r>
            <a:r>
              <a:rPr lang="nb-NO" dirty="0" smtClean="0"/>
              <a:t> a </a:t>
            </a:r>
            <a:r>
              <a:rPr lang="nb-NO" dirty="0" err="1" smtClean="0"/>
              <a:t>symmetrical</a:t>
            </a:r>
            <a:r>
              <a:rPr lang="nb-NO" dirty="0" smtClean="0"/>
              <a:t> </a:t>
            </a:r>
            <a:r>
              <a:rPr lang="nb-NO" dirty="0" err="1" smtClean="0"/>
              <a:t>prohibition</a:t>
            </a:r>
            <a:r>
              <a:rPr lang="nb-NO" dirty="0" smtClean="0"/>
              <a:t> as it </a:t>
            </a:r>
            <a:r>
              <a:rPr lang="nb-NO" dirty="0" err="1" smtClean="0"/>
              <a:t>gives</a:t>
            </a:r>
            <a:r>
              <a:rPr lang="nb-NO" dirty="0" smtClean="0"/>
              <a:t> </a:t>
            </a:r>
            <a:r>
              <a:rPr lang="nb-NO" dirty="0" err="1" smtClean="0"/>
              <a:t>both</a:t>
            </a:r>
            <a:r>
              <a:rPr lang="nb-NO" dirty="0" smtClean="0"/>
              <a:t> </a:t>
            </a:r>
            <a:r>
              <a:rPr lang="nb-NO" dirty="0" err="1" smtClean="0"/>
              <a:t>sexes</a:t>
            </a:r>
            <a:r>
              <a:rPr lang="nb-NO" dirty="0" smtClean="0"/>
              <a:t> </a:t>
            </a:r>
            <a:r>
              <a:rPr lang="nb-NO" dirty="0" err="1" smtClean="0"/>
              <a:t>entitlements</a:t>
            </a:r>
            <a:r>
              <a:rPr lang="nb-NO" dirty="0" smtClean="0"/>
              <a:t> to </a:t>
            </a:r>
            <a:r>
              <a:rPr lang="nb-NO" dirty="0" err="1" smtClean="0"/>
              <a:t>equal</a:t>
            </a:r>
            <a:r>
              <a:rPr lang="nb-NO" dirty="0" smtClean="0"/>
              <a:t> </a:t>
            </a:r>
            <a:r>
              <a:rPr lang="nb-NO" dirty="0" err="1" smtClean="0"/>
              <a:t>treatment</a:t>
            </a:r>
            <a:r>
              <a:rPr lang="nb-NO" dirty="0" smtClean="0"/>
              <a:t> and to </a:t>
            </a:r>
            <a:r>
              <a:rPr lang="nb-NO" dirty="0" err="1" smtClean="0"/>
              <a:t>equality</a:t>
            </a:r>
            <a:r>
              <a:rPr lang="nb-NO" dirty="0" smtClean="0"/>
              <a:t> </a:t>
            </a:r>
            <a:r>
              <a:rPr lang="nb-NO" dirty="0" err="1" smtClean="0"/>
              <a:t>of</a:t>
            </a:r>
            <a:r>
              <a:rPr lang="nb-NO" dirty="0" smtClean="0"/>
              <a:t> </a:t>
            </a:r>
            <a:r>
              <a:rPr lang="nb-NO" dirty="0" err="1" smtClean="0"/>
              <a:t>opportunity</a:t>
            </a:r>
            <a:endParaRPr lang="nb-NO" dirty="0" smtClean="0"/>
          </a:p>
          <a:p>
            <a:r>
              <a:rPr lang="nb-NO" dirty="0" smtClean="0"/>
              <a:t>ICCPR Art. 26, ECHR Art. 14 &amp; ECHR P7 Art. 5</a:t>
            </a:r>
            <a:endParaRPr lang="nb-NO" dirty="0"/>
          </a:p>
        </p:txBody>
      </p:sp>
    </p:spTree>
    <p:extLst>
      <p:ext uri="{BB962C8B-B14F-4D97-AF65-F5344CB8AC3E}">
        <p14:creationId xmlns:p14="http://schemas.microsoft.com/office/powerpoint/2010/main" val="1534744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ICCPR Art. 26</a:t>
            </a:r>
            <a:endParaRPr lang="nb-NO" dirty="0"/>
          </a:p>
        </p:txBody>
      </p:sp>
      <p:sp>
        <p:nvSpPr>
          <p:cNvPr id="3" name="Content Placeholder 2"/>
          <p:cNvSpPr>
            <a:spLocks noGrp="1"/>
          </p:cNvSpPr>
          <p:nvPr>
            <p:ph idx="1"/>
          </p:nvPr>
        </p:nvSpPr>
        <p:spPr/>
        <p:txBody>
          <a:bodyPr/>
          <a:lstStyle/>
          <a:p>
            <a:r>
              <a:rPr lang="en-US" dirty="0" smtClean="0"/>
              <a:t>All persons are equal before the law and are entitled without any discrimination to the equal protection of the law. In this respect, the law shall prohibit any discrimination and guarantee to all persons equal and effective protection against discrimination on any ground such as race, </a:t>
            </a:r>
            <a:r>
              <a:rPr lang="en-US" dirty="0" err="1" smtClean="0"/>
              <a:t>colour</a:t>
            </a:r>
            <a:r>
              <a:rPr lang="en-US" dirty="0" smtClean="0"/>
              <a:t>, sex, language, religion, political or other opinion, national or social origin, property, birth or other status. </a:t>
            </a:r>
          </a:p>
          <a:p>
            <a:endParaRPr lang="en-US" dirty="0" smtClean="0"/>
          </a:p>
          <a:p>
            <a:endParaRPr lang="nb-NO" dirty="0"/>
          </a:p>
        </p:txBody>
      </p:sp>
    </p:spTree>
    <p:extLst>
      <p:ext uri="{BB962C8B-B14F-4D97-AF65-F5344CB8AC3E}">
        <p14:creationId xmlns:p14="http://schemas.microsoft.com/office/powerpoint/2010/main" val="3864964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Kälin</a:t>
            </a:r>
            <a:r>
              <a:rPr lang="nb-NO" dirty="0" smtClean="0"/>
              <a:t> &amp; </a:t>
            </a:r>
            <a:r>
              <a:rPr lang="nb-NO" dirty="0" err="1" smtClean="0"/>
              <a:t>Künzli</a:t>
            </a:r>
            <a:endParaRPr lang="nb-NO" dirty="0"/>
          </a:p>
        </p:txBody>
      </p:sp>
      <p:sp>
        <p:nvSpPr>
          <p:cNvPr id="3" name="Content Placeholder 2"/>
          <p:cNvSpPr>
            <a:spLocks noGrp="1"/>
          </p:cNvSpPr>
          <p:nvPr>
            <p:ph idx="1"/>
          </p:nvPr>
        </p:nvSpPr>
        <p:spPr/>
        <p:txBody>
          <a:bodyPr>
            <a:normAutofit fontScale="92500"/>
          </a:bodyPr>
          <a:lstStyle/>
          <a:p>
            <a:r>
              <a:rPr lang="nb-NO" dirty="0" smtClean="0"/>
              <a:t>2) The </a:t>
            </a:r>
            <a:r>
              <a:rPr lang="nb-NO" dirty="0" err="1" smtClean="0"/>
              <a:t>prohibition</a:t>
            </a:r>
            <a:r>
              <a:rPr lang="nb-NO" dirty="0" smtClean="0"/>
              <a:t> </a:t>
            </a:r>
            <a:r>
              <a:rPr lang="nb-NO" dirty="0" err="1" smtClean="0"/>
              <a:t>of</a:t>
            </a:r>
            <a:r>
              <a:rPr lang="nb-NO" dirty="0" smtClean="0"/>
              <a:t> </a:t>
            </a:r>
            <a:r>
              <a:rPr lang="nb-NO" dirty="0" err="1" smtClean="0"/>
              <a:t>discrimination</a:t>
            </a:r>
            <a:r>
              <a:rPr lang="nb-NO" dirty="0" smtClean="0"/>
              <a:t> </a:t>
            </a:r>
            <a:r>
              <a:rPr lang="nb-NO" dirty="0" err="1" smtClean="0"/>
              <a:t>against</a:t>
            </a:r>
            <a:r>
              <a:rPr lang="nb-NO" dirty="0" smtClean="0"/>
              <a:t> </a:t>
            </a:r>
            <a:r>
              <a:rPr lang="nb-NO" dirty="0" err="1" smtClean="0"/>
              <a:t>women</a:t>
            </a:r>
            <a:r>
              <a:rPr lang="nb-NO" dirty="0" smtClean="0"/>
              <a:t> </a:t>
            </a:r>
            <a:r>
              <a:rPr lang="nb-NO" dirty="0" err="1" smtClean="0"/>
              <a:t>affords</a:t>
            </a:r>
            <a:r>
              <a:rPr lang="nb-NO" dirty="0" smtClean="0"/>
              <a:t> </a:t>
            </a:r>
            <a:r>
              <a:rPr lang="nb-NO" dirty="0" err="1" smtClean="0"/>
              <a:t>protection</a:t>
            </a:r>
            <a:r>
              <a:rPr lang="nb-NO" dirty="0" smtClean="0"/>
              <a:t> </a:t>
            </a:r>
            <a:r>
              <a:rPr lang="nb-NO" dirty="0" err="1" smtClean="0"/>
              <a:t>only</a:t>
            </a:r>
            <a:r>
              <a:rPr lang="nb-NO" dirty="0" smtClean="0"/>
              <a:t> to </a:t>
            </a:r>
            <a:r>
              <a:rPr lang="nb-NO" dirty="0" err="1" smtClean="0"/>
              <a:t>the</a:t>
            </a:r>
            <a:r>
              <a:rPr lang="nb-NO" dirty="0" smtClean="0"/>
              <a:t> persons </a:t>
            </a:r>
            <a:r>
              <a:rPr lang="nb-NO" dirty="0" err="1" smtClean="0"/>
              <a:t>of</a:t>
            </a:r>
            <a:r>
              <a:rPr lang="nb-NO" dirty="0" smtClean="0"/>
              <a:t> </a:t>
            </a:r>
            <a:r>
              <a:rPr lang="nb-NO" dirty="0" err="1" smtClean="0"/>
              <a:t>the</a:t>
            </a:r>
            <a:r>
              <a:rPr lang="nb-NO" dirty="0" smtClean="0"/>
              <a:t> </a:t>
            </a:r>
            <a:r>
              <a:rPr lang="nb-NO" dirty="0" err="1" smtClean="0"/>
              <a:t>female</a:t>
            </a:r>
            <a:r>
              <a:rPr lang="nb-NO" dirty="0" smtClean="0"/>
              <a:t> sex and </a:t>
            </a:r>
            <a:r>
              <a:rPr lang="nb-NO" dirty="0" err="1" smtClean="0"/>
              <a:t>therefore</a:t>
            </a:r>
            <a:r>
              <a:rPr lang="nb-NO" dirty="0" smtClean="0"/>
              <a:t> </a:t>
            </a:r>
            <a:r>
              <a:rPr lang="nb-NO" dirty="0" err="1" smtClean="0"/>
              <a:t>operates</a:t>
            </a:r>
            <a:r>
              <a:rPr lang="nb-NO" dirty="0" smtClean="0"/>
              <a:t> </a:t>
            </a:r>
            <a:r>
              <a:rPr lang="nb-NO" dirty="0" err="1" smtClean="0"/>
              <a:t>asymmetrically</a:t>
            </a:r>
            <a:r>
              <a:rPr lang="nb-NO" dirty="0" smtClean="0"/>
              <a:t>.  This </a:t>
            </a:r>
            <a:r>
              <a:rPr lang="nb-NO" dirty="0" err="1" smtClean="0"/>
              <a:t>prohibition</a:t>
            </a:r>
            <a:r>
              <a:rPr lang="nb-NO" dirty="0" smtClean="0"/>
              <a:t> limits </a:t>
            </a:r>
            <a:r>
              <a:rPr lang="nb-NO" dirty="0" err="1" smtClean="0"/>
              <a:t>entitlements</a:t>
            </a:r>
            <a:r>
              <a:rPr lang="nb-NO" dirty="0" smtClean="0"/>
              <a:t> to </a:t>
            </a:r>
            <a:r>
              <a:rPr lang="nb-NO" dirty="0" err="1" smtClean="0"/>
              <a:t>equal</a:t>
            </a:r>
            <a:r>
              <a:rPr lang="nb-NO" dirty="0" smtClean="0"/>
              <a:t> </a:t>
            </a:r>
            <a:r>
              <a:rPr lang="nb-NO" dirty="0" err="1" smtClean="0"/>
              <a:t>treatment</a:t>
            </a:r>
            <a:r>
              <a:rPr lang="nb-NO" dirty="0" smtClean="0"/>
              <a:t> and </a:t>
            </a:r>
            <a:r>
              <a:rPr lang="nb-NO" dirty="0" err="1" smtClean="0"/>
              <a:t>equality</a:t>
            </a:r>
            <a:r>
              <a:rPr lang="nb-NO" dirty="0" smtClean="0"/>
              <a:t> </a:t>
            </a:r>
            <a:r>
              <a:rPr lang="nb-NO" dirty="0" err="1" smtClean="0"/>
              <a:t>of</a:t>
            </a:r>
            <a:r>
              <a:rPr lang="nb-NO" dirty="0" smtClean="0"/>
              <a:t> </a:t>
            </a:r>
            <a:r>
              <a:rPr lang="nb-NO" dirty="0" err="1" smtClean="0"/>
              <a:t>opportunity</a:t>
            </a:r>
            <a:r>
              <a:rPr lang="nb-NO" dirty="0" smtClean="0"/>
              <a:t> to </a:t>
            </a:r>
            <a:r>
              <a:rPr lang="nb-NO" dirty="0" err="1" smtClean="0"/>
              <a:t>women</a:t>
            </a:r>
            <a:r>
              <a:rPr lang="nb-NO" dirty="0" smtClean="0"/>
              <a:t> and </a:t>
            </a:r>
            <a:r>
              <a:rPr lang="nb-NO" dirty="0" err="1" smtClean="0"/>
              <a:t>furthermore</a:t>
            </a:r>
            <a:r>
              <a:rPr lang="nb-NO" dirty="0" smtClean="0"/>
              <a:t> </a:t>
            </a:r>
            <a:r>
              <a:rPr lang="nb-NO" dirty="0" err="1" smtClean="0"/>
              <a:t>gives</a:t>
            </a:r>
            <a:r>
              <a:rPr lang="nb-NO" dirty="0" smtClean="0"/>
              <a:t> </a:t>
            </a:r>
            <a:r>
              <a:rPr lang="nb-NO" dirty="0" err="1" smtClean="0"/>
              <a:t>women</a:t>
            </a:r>
            <a:r>
              <a:rPr lang="nb-NO" dirty="0" smtClean="0"/>
              <a:t>, at </a:t>
            </a:r>
            <a:r>
              <a:rPr lang="nb-NO" dirty="0" err="1" smtClean="0"/>
              <a:t>least</a:t>
            </a:r>
            <a:r>
              <a:rPr lang="nb-NO" dirty="0" smtClean="0"/>
              <a:t> in </a:t>
            </a:r>
            <a:r>
              <a:rPr lang="nb-NO" dirty="0" err="1" smtClean="0"/>
              <a:t>principle</a:t>
            </a:r>
            <a:r>
              <a:rPr lang="nb-NO" dirty="0" smtClean="0"/>
              <a:t>, </a:t>
            </a:r>
            <a:r>
              <a:rPr lang="nb-NO" dirty="0" err="1" smtClean="0"/>
              <a:t>the</a:t>
            </a:r>
            <a:r>
              <a:rPr lang="nb-NO" dirty="0" smtClean="0"/>
              <a:t> right to de facto </a:t>
            </a:r>
            <a:r>
              <a:rPr lang="nb-NO" dirty="0" err="1" smtClean="0"/>
              <a:t>equality</a:t>
            </a:r>
            <a:r>
              <a:rPr lang="nb-NO" dirty="0" smtClean="0"/>
              <a:t> in </a:t>
            </a:r>
            <a:r>
              <a:rPr lang="nb-NO" dirty="0" err="1" smtClean="0"/>
              <a:t>the</a:t>
            </a:r>
            <a:r>
              <a:rPr lang="nb-NO" dirty="0" smtClean="0"/>
              <a:t> </a:t>
            </a:r>
            <a:r>
              <a:rPr lang="nb-NO" dirty="0" err="1" smtClean="0"/>
              <a:t>sense</a:t>
            </a:r>
            <a:r>
              <a:rPr lang="nb-NO" dirty="0" smtClean="0"/>
              <a:t> </a:t>
            </a:r>
            <a:r>
              <a:rPr lang="nb-NO" dirty="0" err="1" smtClean="0"/>
              <a:t>of</a:t>
            </a:r>
            <a:r>
              <a:rPr lang="nb-NO" dirty="0" smtClean="0"/>
              <a:t> </a:t>
            </a:r>
            <a:r>
              <a:rPr lang="nb-NO" dirty="0" err="1" smtClean="0"/>
              <a:t>equality</a:t>
            </a:r>
            <a:r>
              <a:rPr lang="nb-NO" dirty="0" smtClean="0"/>
              <a:t> </a:t>
            </a:r>
            <a:r>
              <a:rPr lang="nb-NO" dirty="0" err="1" smtClean="0"/>
              <a:t>of</a:t>
            </a:r>
            <a:r>
              <a:rPr lang="nb-NO" dirty="0" smtClean="0"/>
              <a:t> </a:t>
            </a:r>
            <a:r>
              <a:rPr lang="nb-NO" dirty="0" err="1" smtClean="0"/>
              <a:t>result</a:t>
            </a:r>
            <a:r>
              <a:rPr lang="nb-NO" dirty="0" smtClean="0"/>
              <a:t>.</a:t>
            </a:r>
          </a:p>
          <a:p>
            <a:r>
              <a:rPr lang="nb-NO" dirty="0" smtClean="0"/>
              <a:t>CEDAW</a:t>
            </a:r>
            <a:endParaRPr lang="nb-NO" dirty="0"/>
          </a:p>
        </p:txBody>
      </p:sp>
    </p:spTree>
    <p:extLst>
      <p:ext uri="{BB962C8B-B14F-4D97-AF65-F5344CB8AC3E}">
        <p14:creationId xmlns:p14="http://schemas.microsoft.com/office/powerpoint/2010/main" val="513775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CEDAW, Art. 1</a:t>
            </a:r>
            <a:endParaRPr lang="nb-NO" dirty="0"/>
          </a:p>
        </p:txBody>
      </p:sp>
      <p:sp>
        <p:nvSpPr>
          <p:cNvPr id="3" name="Content Placeholder 2"/>
          <p:cNvSpPr>
            <a:spLocks noGrp="1"/>
          </p:cNvSpPr>
          <p:nvPr>
            <p:ph idx="1"/>
          </p:nvPr>
        </p:nvSpPr>
        <p:spPr/>
        <p:txBody>
          <a:bodyPr>
            <a:normAutofit fontScale="92500" lnSpcReduction="10000"/>
          </a:bodyPr>
          <a:lstStyle/>
          <a:p>
            <a:r>
              <a:rPr lang="en-US" dirty="0" smtClean="0"/>
              <a:t>For the purposes of the present Convention, the term "discrimination against women" shall mean any distinction, exclusion or restriction made on the basis of sex which has the effect or purpose of impairing or nullifying the recognition, enjoyment or exercise by women, irrespective of their marital status, on a basis of equality of men and women, of human rights and fundamental freedoms in the political, economic, social, cultural, civil or any other field.</a:t>
            </a:r>
          </a:p>
          <a:p>
            <a:endParaRPr lang="nb-NO" dirty="0"/>
          </a:p>
        </p:txBody>
      </p:sp>
    </p:spTree>
    <p:extLst>
      <p:ext uri="{BB962C8B-B14F-4D97-AF65-F5344CB8AC3E}">
        <p14:creationId xmlns:p14="http://schemas.microsoft.com/office/powerpoint/2010/main" val="4016308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CEDAW, Art. 2</a:t>
            </a:r>
            <a:endParaRPr lang="nb-NO" dirty="0"/>
          </a:p>
        </p:txBody>
      </p:sp>
      <p:sp>
        <p:nvSpPr>
          <p:cNvPr id="3" name="Content Placeholder 2"/>
          <p:cNvSpPr>
            <a:spLocks noGrp="1"/>
          </p:cNvSpPr>
          <p:nvPr>
            <p:ph idx="1"/>
          </p:nvPr>
        </p:nvSpPr>
        <p:spPr/>
        <p:txBody>
          <a:bodyPr>
            <a:normAutofit fontScale="40000" lnSpcReduction="20000"/>
          </a:bodyPr>
          <a:lstStyle/>
          <a:p>
            <a:r>
              <a:rPr lang="en-US" dirty="0" smtClean="0"/>
              <a:t>States Parties condemn discrimination against women in all its forms, agree to pursue by all appropriate means and without delay a policy of eliminating discrimination against women and, to this end, undertake: </a:t>
            </a:r>
          </a:p>
          <a:p>
            <a:r>
              <a:rPr lang="en-US" dirty="0" smtClean="0"/>
              <a:t>(a) To embody the principle of the equality of men and women in their national constitutions or other appropriate legislation if not yet incorporated therein and to ensure, through law and other appropriate means, the practical realization of this principle; </a:t>
            </a:r>
          </a:p>
          <a:p>
            <a:r>
              <a:rPr lang="en-US" dirty="0" smtClean="0"/>
              <a:t>(b) To adopt appropriate legislative and other measures, including sanctions where appropriate, prohibiting all discrimination against women; </a:t>
            </a:r>
          </a:p>
          <a:p>
            <a:endParaRPr lang="en-US" dirty="0" smtClean="0"/>
          </a:p>
          <a:p>
            <a:r>
              <a:rPr lang="en-US" dirty="0" smtClean="0"/>
              <a:t>(c) To establish legal protection of the rights of women on an equal basis with men and to ensure through competent national tribunals and other public institutions the effective protection of women against any act of discrimination; </a:t>
            </a:r>
          </a:p>
          <a:p>
            <a:endParaRPr lang="en-US" dirty="0" smtClean="0"/>
          </a:p>
          <a:p>
            <a:r>
              <a:rPr lang="en-US" dirty="0" smtClean="0"/>
              <a:t>(d) To refrain from engaging in any act or practice of discrimination against women and to ensure that public authorities and institutions shall act in conformity with this obligation; </a:t>
            </a:r>
          </a:p>
          <a:p>
            <a:endParaRPr lang="en-US" dirty="0" smtClean="0"/>
          </a:p>
          <a:p>
            <a:r>
              <a:rPr lang="en-US" dirty="0" smtClean="0"/>
              <a:t>(e) To take all appropriate measures to eliminate discrimination against women by any person, organization or enterprise; </a:t>
            </a:r>
          </a:p>
          <a:p>
            <a:endParaRPr lang="en-US" dirty="0" smtClean="0"/>
          </a:p>
          <a:p>
            <a:r>
              <a:rPr lang="en-US" dirty="0" smtClean="0"/>
              <a:t>(f) To take all appropriate measures, including legislation, to modify or abolish existing laws, regulations, customs and practices which constitute discrimination against women; </a:t>
            </a:r>
          </a:p>
          <a:p>
            <a:endParaRPr lang="en-US" dirty="0" smtClean="0"/>
          </a:p>
          <a:p>
            <a:r>
              <a:rPr lang="en-US" dirty="0" smtClean="0"/>
              <a:t>(g) To repeal all national penal provisions which constitute discrimination against women. </a:t>
            </a:r>
          </a:p>
          <a:p>
            <a:endParaRPr lang="en-US" dirty="0" smtClean="0"/>
          </a:p>
          <a:p>
            <a:endParaRPr lang="nb-NO" dirty="0"/>
          </a:p>
        </p:txBody>
      </p:sp>
    </p:spTree>
    <p:extLst>
      <p:ext uri="{BB962C8B-B14F-4D97-AF65-F5344CB8AC3E}">
        <p14:creationId xmlns:p14="http://schemas.microsoft.com/office/powerpoint/2010/main" val="271339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CEDAW Art. 6</a:t>
            </a:r>
            <a:endParaRPr lang="nb-NO" dirty="0"/>
          </a:p>
        </p:txBody>
      </p:sp>
      <p:sp>
        <p:nvSpPr>
          <p:cNvPr id="3" name="Content Placeholder 2"/>
          <p:cNvSpPr>
            <a:spLocks noGrp="1"/>
          </p:cNvSpPr>
          <p:nvPr>
            <p:ph idx="1"/>
          </p:nvPr>
        </p:nvSpPr>
        <p:spPr/>
        <p:txBody>
          <a:bodyPr/>
          <a:lstStyle/>
          <a:p>
            <a:r>
              <a:rPr lang="en-US" dirty="0" smtClean="0"/>
              <a:t>States Parties shall take all appropriate measures, including legislation, to suppress all forms of traffic in women and exploitation of prostitution of women.</a:t>
            </a:r>
          </a:p>
          <a:p>
            <a:endParaRPr lang="nb-NO" dirty="0"/>
          </a:p>
        </p:txBody>
      </p:sp>
    </p:spTree>
    <p:extLst>
      <p:ext uri="{BB962C8B-B14F-4D97-AF65-F5344CB8AC3E}">
        <p14:creationId xmlns:p14="http://schemas.microsoft.com/office/powerpoint/2010/main" val="1144684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CEDAW Art. 14</a:t>
            </a:r>
            <a:endParaRPr lang="nb-NO" dirty="0"/>
          </a:p>
        </p:txBody>
      </p:sp>
      <p:sp>
        <p:nvSpPr>
          <p:cNvPr id="3" name="Content Placeholder 2"/>
          <p:cNvSpPr>
            <a:spLocks noGrp="1"/>
          </p:cNvSpPr>
          <p:nvPr>
            <p:ph idx="1"/>
          </p:nvPr>
        </p:nvSpPr>
        <p:spPr>
          <a:xfrm>
            <a:off x="457200" y="1340768"/>
            <a:ext cx="8229600" cy="5256584"/>
          </a:xfrm>
        </p:spPr>
        <p:txBody>
          <a:bodyPr>
            <a:normAutofit fontScale="47500" lnSpcReduction="20000"/>
          </a:bodyPr>
          <a:lstStyle/>
          <a:p>
            <a:r>
              <a:rPr lang="en-US" dirty="0" smtClean="0"/>
              <a:t>1. States Parties shall take into account the particular problems faced by rural women and the significant roles which rural women play in the economic survival of their families, including their work in the non-monetized sectors of the economy, and shall take all appropriate measures to ensure the application of the provisions of the present Convention to women in rural areas. </a:t>
            </a:r>
          </a:p>
          <a:p>
            <a:r>
              <a:rPr lang="en-US" dirty="0" smtClean="0"/>
              <a:t>2. States Parties shall take all appropriate measures to eliminate discrimination against women in rural areas in order to ensure, on a basis of equality of men and women, that they participate in and benefit from rural development and, in particular, shall ensure to such women the right: </a:t>
            </a:r>
          </a:p>
          <a:p>
            <a:endParaRPr lang="en-US" dirty="0" smtClean="0"/>
          </a:p>
          <a:p>
            <a:r>
              <a:rPr lang="en-US" dirty="0" smtClean="0"/>
              <a:t>(a) To participate in the elaboration and implementation of development planning at all levels; </a:t>
            </a:r>
          </a:p>
          <a:p>
            <a:r>
              <a:rPr lang="en-US" dirty="0" smtClean="0"/>
              <a:t>(b) To have access to adequate health care facilities, including information, </a:t>
            </a:r>
            <a:r>
              <a:rPr lang="en-US" dirty="0" err="1" smtClean="0"/>
              <a:t>counselling</a:t>
            </a:r>
            <a:r>
              <a:rPr lang="en-US" dirty="0" smtClean="0"/>
              <a:t> and services in family planning; </a:t>
            </a:r>
          </a:p>
          <a:p>
            <a:r>
              <a:rPr lang="en-US" dirty="0" smtClean="0"/>
              <a:t>(c) To benefit directly from social security </a:t>
            </a:r>
            <a:r>
              <a:rPr lang="en-US" dirty="0" err="1" smtClean="0"/>
              <a:t>programmes</a:t>
            </a:r>
            <a:r>
              <a:rPr lang="en-US" dirty="0" smtClean="0"/>
              <a:t>; </a:t>
            </a:r>
          </a:p>
          <a:p>
            <a:r>
              <a:rPr lang="en-US" dirty="0" smtClean="0"/>
              <a:t>(d) To obtain all types of training and education, formal and non-formal, including that relating to functional literacy, as well as, inter alia, the benefit of all community and extension services, in order to increase their technical proficiency; </a:t>
            </a:r>
          </a:p>
          <a:p>
            <a:r>
              <a:rPr lang="en-US" dirty="0" smtClean="0"/>
              <a:t>(e) To organize self-help groups and co-operatives in order to obtain equal access to economic opportunities through employment or self employment; </a:t>
            </a:r>
          </a:p>
          <a:p>
            <a:r>
              <a:rPr lang="en-US" dirty="0" smtClean="0"/>
              <a:t>(f) To participate in all community activities; </a:t>
            </a:r>
          </a:p>
          <a:p>
            <a:r>
              <a:rPr lang="en-US" dirty="0" smtClean="0"/>
              <a:t>(g) To have access to agricultural credit and loans, marketing facilities, appropriate technology and equal treatment in land and agrarian reform as well as in land resettlement schemes; </a:t>
            </a:r>
          </a:p>
          <a:p>
            <a:r>
              <a:rPr lang="en-US" dirty="0" smtClean="0"/>
              <a:t>(h) To enjoy adequate living conditions, particularly in relation to housing, sanitation, electricity and water supply, transport and communications. </a:t>
            </a:r>
          </a:p>
          <a:p>
            <a:endParaRPr lang="en-US" dirty="0" smtClean="0"/>
          </a:p>
          <a:p>
            <a:endParaRPr lang="nb-NO" dirty="0"/>
          </a:p>
        </p:txBody>
      </p:sp>
    </p:spTree>
    <p:extLst>
      <p:ext uri="{BB962C8B-B14F-4D97-AF65-F5344CB8AC3E}">
        <p14:creationId xmlns:p14="http://schemas.microsoft.com/office/powerpoint/2010/main" val="2043111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Kälin</a:t>
            </a:r>
            <a:r>
              <a:rPr lang="nb-NO" dirty="0" smtClean="0"/>
              <a:t> &amp; </a:t>
            </a:r>
            <a:r>
              <a:rPr lang="nb-NO" dirty="0" err="1" smtClean="0"/>
              <a:t>Künzli</a:t>
            </a:r>
            <a:endParaRPr lang="nb-NO" dirty="0"/>
          </a:p>
        </p:txBody>
      </p:sp>
      <p:sp>
        <p:nvSpPr>
          <p:cNvPr id="3" name="Content Placeholder 2"/>
          <p:cNvSpPr>
            <a:spLocks noGrp="1"/>
          </p:cNvSpPr>
          <p:nvPr>
            <p:ph idx="1"/>
          </p:nvPr>
        </p:nvSpPr>
        <p:spPr/>
        <p:txBody>
          <a:bodyPr>
            <a:normAutofit fontScale="85000" lnSpcReduction="20000"/>
          </a:bodyPr>
          <a:lstStyle/>
          <a:p>
            <a:r>
              <a:rPr lang="nb-NO" dirty="0" smtClean="0"/>
              <a:t>3.  The </a:t>
            </a:r>
            <a:r>
              <a:rPr lang="nb-NO" dirty="0" err="1" smtClean="0"/>
              <a:t>aforementioned</a:t>
            </a:r>
            <a:r>
              <a:rPr lang="nb-NO" dirty="0" smtClean="0"/>
              <a:t> types </a:t>
            </a:r>
            <a:r>
              <a:rPr lang="nb-NO" dirty="0" err="1" smtClean="0"/>
              <a:t>of</a:t>
            </a:r>
            <a:r>
              <a:rPr lang="nb-NO" dirty="0" smtClean="0"/>
              <a:t> </a:t>
            </a:r>
            <a:r>
              <a:rPr lang="nb-NO" dirty="0" err="1" smtClean="0"/>
              <a:t>prohibition</a:t>
            </a:r>
            <a:r>
              <a:rPr lang="nb-NO" dirty="0" smtClean="0"/>
              <a:t>, </a:t>
            </a:r>
            <a:r>
              <a:rPr lang="nb-NO" dirty="0" err="1" smtClean="0"/>
              <a:t>which</a:t>
            </a:r>
            <a:r>
              <a:rPr lang="nb-NO" dirty="0" smtClean="0"/>
              <a:t> </a:t>
            </a:r>
            <a:r>
              <a:rPr lang="nb-NO" dirty="0" err="1" smtClean="0"/>
              <a:t>oblige</a:t>
            </a:r>
            <a:r>
              <a:rPr lang="nb-NO" dirty="0" smtClean="0"/>
              <a:t> </a:t>
            </a:r>
            <a:r>
              <a:rPr lang="nb-NO" dirty="0" err="1" smtClean="0"/>
              <a:t>states</a:t>
            </a:r>
            <a:r>
              <a:rPr lang="nb-NO" dirty="0" smtClean="0"/>
              <a:t> to </a:t>
            </a:r>
            <a:r>
              <a:rPr lang="nb-NO" dirty="0" err="1" smtClean="0"/>
              <a:t>refrain</a:t>
            </a:r>
            <a:r>
              <a:rPr lang="nb-NO" dirty="0" smtClean="0"/>
              <a:t> from taking </a:t>
            </a:r>
            <a:r>
              <a:rPr lang="nb-NO" dirty="0" err="1" smtClean="0"/>
              <a:t>measures</a:t>
            </a:r>
            <a:r>
              <a:rPr lang="nb-NO" dirty="0" smtClean="0"/>
              <a:t> </a:t>
            </a:r>
            <a:r>
              <a:rPr lang="nb-NO" dirty="0" err="1" smtClean="0"/>
              <a:t>that</a:t>
            </a:r>
            <a:r>
              <a:rPr lang="nb-NO" dirty="0" smtClean="0"/>
              <a:t> </a:t>
            </a:r>
            <a:r>
              <a:rPr lang="nb-NO" dirty="0" err="1" smtClean="0"/>
              <a:t>discriminate</a:t>
            </a:r>
            <a:r>
              <a:rPr lang="nb-NO" dirty="0" smtClean="0"/>
              <a:t> </a:t>
            </a:r>
            <a:r>
              <a:rPr lang="nb-NO" dirty="0" err="1" smtClean="0"/>
              <a:t>against</a:t>
            </a:r>
            <a:r>
              <a:rPr lang="nb-NO" dirty="0" smtClean="0"/>
              <a:t> </a:t>
            </a:r>
            <a:r>
              <a:rPr lang="nb-NO" dirty="0" err="1" smtClean="0"/>
              <a:t>women</a:t>
            </a:r>
            <a:r>
              <a:rPr lang="nb-NO" dirty="0" smtClean="0"/>
              <a:t>, </a:t>
            </a:r>
            <a:r>
              <a:rPr lang="nb-NO" dirty="0" err="1" smtClean="0"/>
              <a:t>are</a:t>
            </a:r>
            <a:r>
              <a:rPr lang="nb-NO" dirty="0" smtClean="0"/>
              <a:t> </a:t>
            </a:r>
            <a:r>
              <a:rPr lang="nb-NO" dirty="0" err="1" smtClean="0"/>
              <a:t>frequently</a:t>
            </a:r>
            <a:r>
              <a:rPr lang="nb-NO" dirty="0" smtClean="0"/>
              <a:t> </a:t>
            </a:r>
            <a:r>
              <a:rPr lang="nb-NO" dirty="0" err="1" smtClean="0"/>
              <a:t>insufficient</a:t>
            </a:r>
            <a:r>
              <a:rPr lang="nb-NO" dirty="0" smtClean="0"/>
              <a:t> to </a:t>
            </a:r>
            <a:r>
              <a:rPr lang="nb-NO" dirty="0" err="1" smtClean="0"/>
              <a:t>protect</a:t>
            </a:r>
            <a:r>
              <a:rPr lang="nb-NO" dirty="0" smtClean="0"/>
              <a:t> </a:t>
            </a:r>
            <a:r>
              <a:rPr lang="nb-NO" dirty="0" err="1" smtClean="0"/>
              <a:t>women</a:t>
            </a:r>
            <a:r>
              <a:rPr lang="nb-NO" dirty="0" smtClean="0"/>
              <a:t> </a:t>
            </a:r>
            <a:r>
              <a:rPr lang="nb-NO" dirty="0" err="1" smtClean="0"/>
              <a:t>against</a:t>
            </a:r>
            <a:r>
              <a:rPr lang="nb-NO" dirty="0" smtClean="0"/>
              <a:t> </a:t>
            </a:r>
            <a:r>
              <a:rPr lang="nb-NO" dirty="0" err="1" smtClean="0"/>
              <a:t>gender-specific</a:t>
            </a:r>
            <a:r>
              <a:rPr lang="nb-NO" dirty="0" smtClean="0"/>
              <a:t> </a:t>
            </a:r>
            <a:r>
              <a:rPr lang="nb-NO" dirty="0" err="1" smtClean="0"/>
              <a:t>violations</a:t>
            </a:r>
            <a:r>
              <a:rPr lang="nb-NO" dirty="0" smtClean="0"/>
              <a:t> </a:t>
            </a:r>
            <a:r>
              <a:rPr lang="nb-NO" dirty="0" err="1" smtClean="0"/>
              <a:t>of</a:t>
            </a:r>
            <a:r>
              <a:rPr lang="nb-NO" dirty="0" smtClean="0"/>
              <a:t> </a:t>
            </a:r>
            <a:r>
              <a:rPr lang="nb-NO" dirty="0" err="1" smtClean="0"/>
              <a:t>their</a:t>
            </a:r>
            <a:r>
              <a:rPr lang="nb-NO" dirty="0" smtClean="0"/>
              <a:t> </a:t>
            </a:r>
            <a:r>
              <a:rPr lang="nb-NO" dirty="0" err="1" smtClean="0"/>
              <a:t>rights</a:t>
            </a:r>
            <a:r>
              <a:rPr lang="nb-NO" dirty="0" smtClean="0"/>
              <a:t>.  To </a:t>
            </a:r>
            <a:r>
              <a:rPr lang="nb-NO" dirty="0" err="1" smtClean="0"/>
              <a:t>achieve</a:t>
            </a:r>
            <a:r>
              <a:rPr lang="nb-NO" dirty="0" smtClean="0"/>
              <a:t> </a:t>
            </a:r>
            <a:r>
              <a:rPr lang="nb-NO" dirty="0" err="1" smtClean="0"/>
              <a:t>that</a:t>
            </a:r>
            <a:r>
              <a:rPr lang="nb-NO" dirty="0" smtClean="0"/>
              <a:t> </a:t>
            </a:r>
            <a:r>
              <a:rPr lang="nb-NO" dirty="0" err="1" smtClean="0"/>
              <a:t>aim</a:t>
            </a:r>
            <a:r>
              <a:rPr lang="nb-NO" dirty="0" smtClean="0"/>
              <a:t>, </a:t>
            </a:r>
            <a:r>
              <a:rPr lang="nb-NO" dirty="0" err="1" smtClean="0"/>
              <a:t>special</a:t>
            </a:r>
            <a:r>
              <a:rPr lang="nb-NO" dirty="0" smtClean="0"/>
              <a:t> norms </a:t>
            </a:r>
            <a:r>
              <a:rPr lang="nb-NO" dirty="0" err="1" smtClean="0"/>
              <a:t>protecting</a:t>
            </a:r>
            <a:r>
              <a:rPr lang="nb-NO" dirty="0" smtClean="0"/>
              <a:t> </a:t>
            </a:r>
            <a:r>
              <a:rPr lang="nb-NO" dirty="0" err="1" smtClean="0"/>
              <a:t>women</a:t>
            </a:r>
            <a:r>
              <a:rPr lang="nb-NO" dirty="0" smtClean="0"/>
              <a:t> </a:t>
            </a:r>
            <a:r>
              <a:rPr lang="nb-NO" dirty="0" err="1" smtClean="0"/>
              <a:t>are</a:t>
            </a:r>
            <a:r>
              <a:rPr lang="nb-NO" dirty="0" smtClean="0"/>
              <a:t> </a:t>
            </a:r>
            <a:r>
              <a:rPr lang="nb-NO" dirty="0" err="1" smtClean="0"/>
              <a:t>required</a:t>
            </a:r>
            <a:r>
              <a:rPr lang="nb-NO" dirty="0" smtClean="0"/>
              <a:t> to </a:t>
            </a:r>
            <a:r>
              <a:rPr lang="nb-NO" dirty="0" err="1" smtClean="0"/>
              <a:t>oblige</a:t>
            </a:r>
            <a:r>
              <a:rPr lang="nb-NO" dirty="0" smtClean="0"/>
              <a:t> </a:t>
            </a:r>
            <a:r>
              <a:rPr lang="nb-NO" dirty="0" err="1" smtClean="0"/>
              <a:t>states</a:t>
            </a:r>
            <a:r>
              <a:rPr lang="nb-NO" dirty="0" smtClean="0"/>
              <a:t> to </a:t>
            </a:r>
            <a:r>
              <a:rPr lang="nb-NO" dirty="0" err="1" smtClean="0"/>
              <a:t>adopt</a:t>
            </a:r>
            <a:r>
              <a:rPr lang="nb-NO" dirty="0" smtClean="0"/>
              <a:t> affirmative </a:t>
            </a:r>
            <a:r>
              <a:rPr lang="nb-NO" dirty="0" err="1" smtClean="0"/>
              <a:t>measures</a:t>
            </a:r>
            <a:r>
              <a:rPr lang="nb-NO" dirty="0" smtClean="0"/>
              <a:t>.</a:t>
            </a:r>
          </a:p>
          <a:p>
            <a:r>
              <a:rPr lang="nb-NO" dirty="0" err="1" smtClean="0"/>
              <a:t>Trafficking</a:t>
            </a:r>
            <a:r>
              <a:rPr lang="nb-NO" dirty="0" smtClean="0"/>
              <a:t> Convention &amp; </a:t>
            </a:r>
            <a:r>
              <a:rPr lang="nb-NO" dirty="0" err="1" smtClean="0"/>
              <a:t>Protocol</a:t>
            </a:r>
            <a:endParaRPr lang="nb-NO" dirty="0" smtClean="0"/>
          </a:p>
          <a:p>
            <a:r>
              <a:rPr lang="nb-NO" dirty="0" smtClean="0"/>
              <a:t>ILO Conventions, </a:t>
            </a:r>
            <a:r>
              <a:rPr lang="nb-NO" dirty="0" err="1" smtClean="0"/>
              <a:t>women</a:t>
            </a:r>
            <a:r>
              <a:rPr lang="nb-NO" dirty="0" smtClean="0"/>
              <a:t> and </a:t>
            </a:r>
            <a:r>
              <a:rPr lang="nb-NO" dirty="0" err="1" smtClean="0"/>
              <a:t>employment</a:t>
            </a:r>
            <a:endParaRPr lang="nb-NO" dirty="0" smtClean="0"/>
          </a:p>
          <a:p>
            <a:r>
              <a:rPr lang="nb-NO" dirty="0" smtClean="0"/>
              <a:t>IHL/ICL- rape, </a:t>
            </a:r>
            <a:r>
              <a:rPr lang="nb-NO" dirty="0" err="1" smtClean="0"/>
              <a:t>sexual</a:t>
            </a:r>
            <a:r>
              <a:rPr lang="nb-NO" dirty="0" smtClean="0"/>
              <a:t> </a:t>
            </a:r>
            <a:r>
              <a:rPr lang="nb-NO" dirty="0" err="1" smtClean="0"/>
              <a:t>violence</a:t>
            </a:r>
            <a:endParaRPr lang="nb-NO" dirty="0" smtClean="0"/>
          </a:p>
          <a:p>
            <a:r>
              <a:rPr lang="nb-NO" dirty="0" smtClean="0"/>
              <a:t>UN </a:t>
            </a:r>
            <a:r>
              <a:rPr lang="nb-NO" dirty="0" err="1" smtClean="0"/>
              <a:t>Declaration</a:t>
            </a:r>
            <a:r>
              <a:rPr lang="nb-NO" dirty="0" smtClean="0"/>
              <a:t> </a:t>
            </a:r>
            <a:r>
              <a:rPr lang="nb-NO" dirty="0" err="1" smtClean="0"/>
              <a:t>on</a:t>
            </a:r>
            <a:r>
              <a:rPr lang="nb-NO" dirty="0" smtClean="0"/>
              <a:t> </a:t>
            </a:r>
            <a:r>
              <a:rPr lang="nb-NO" dirty="0" err="1" smtClean="0"/>
              <a:t>the</a:t>
            </a:r>
            <a:r>
              <a:rPr lang="nb-NO" dirty="0" smtClean="0"/>
              <a:t> </a:t>
            </a:r>
            <a:r>
              <a:rPr lang="nb-NO" dirty="0" err="1" smtClean="0"/>
              <a:t>Elimination</a:t>
            </a:r>
            <a:r>
              <a:rPr lang="nb-NO" dirty="0" smtClean="0"/>
              <a:t> </a:t>
            </a:r>
            <a:r>
              <a:rPr lang="nb-NO" dirty="0" err="1" smtClean="0"/>
              <a:t>of</a:t>
            </a:r>
            <a:r>
              <a:rPr lang="nb-NO" dirty="0" smtClean="0"/>
              <a:t> </a:t>
            </a:r>
            <a:r>
              <a:rPr lang="nb-NO" dirty="0" err="1" smtClean="0"/>
              <a:t>Violence</a:t>
            </a:r>
            <a:r>
              <a:rPr lang="nb-NO" dirty="0" smtClean="0"/>
              <a:t> </a:t>
            </a:r>
            <a:r>
              <a:rPr lang="nb-NO" dirty="0" err="1" smtClean="0"/>
              <a:t>against</a:t>
            </a:r>
            <a:r>
              <a:rPr lang="nb-NO" dirty="0" smtClean="0"/>
              <a:t> </a:t>
            </a:r>
            <a:r>
              <a:rPr lang="nb-NO" dirty="0" err="1" smtClean="0"/>
              <a:t>Women</a:t>
            </a:r>
            <a:endParaRPr lang="nb-NO" dirty="0"/>
          </a:p>
        </p:txBody>
      </p:sp>
    </p:spTree>
    <p:extLst>
      <p:ext uri="{BB962C8B-B14F-4D97-AF65-F5344CB8AC3E}">
        <p14:creationId xmlns:p14="http://schemas.microsoft.com/office/powerpoint/2010/main" val="1725767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UN Security Council Resolution 1325 </a:t>
            </a:r>
            <a:r>
              <a:rPr lang="nb-NO" dirty="0" err="1" smtClean="0"/>
              <a:t>Gender</a:t>
            </a:r>
            <a:r>
              <a:rPr lang="nb-NO" dirty="0" smtClean="0"/>
              <a:t> Balance </a:t>
            </a:r>
            <a:endParaRPr lang="nb-NO" dirty="0"/>
          </a:p>
        </p:txBody>
      </p:sp>
      <p:sp>
        <p:nvSpPr>
          <p:cNvPr id="3" name="Content Placeholder 2"/>
          <p:cNvSpPr>
            <a:spLocks noGrp="1"/>
          </p:cNvSpPr>
          <p:nvPr>
            <p:ph idx="1"/>
          </p:nvPr>
        </p:nvSpPr>
        <p:spPr>
          <a:xfrm>
            <a:off x="457200" y="1340768"/>
            <a:ext cx="8229600" cy="5256584"/>
          </a:xfrm>
        </p:spPr>
        <p:txBody>
          <a:bodyPr>
            <a:normAutofit fontScale="55000" lnSpcReduction="20000"/>
          </a:bodyPr>
          <a:lstStyle/>
          <a:p>
            <a:r>
              <a:rPr lang="en-US" dirty="0" smtClean="0"/>
              <a:t>1. Urges Member States to ensure increased representation of women at all decision-making levels in national, regional and international institutions and mechanisms for the prevention, management, and resolution of conflict;</a:t>
            </a:r>
          </a:p>
          <a:p>
            <a:r>
              <a:rPr lang="en-US" dirty="0" smtClean="0"/>
              <a:t>2. Encourages the Secretary-General to implement his strategic plan of action (A/49/587) calling for an increase in the participation of women at </a:t>
            </a:r>
            <a:r>
              <a:rPr lang="en-US" dirty="0" err="1" smtClean="0"/>
              <a:t>decisionmaking</a:t>
            </a:r>
            <a:r>
              <a:rPr lang="en-US" dirty="0" smtClean="0"/>
              <a:t> levels in conflict resolution and peace processes;</a:t>
            </a:r>
          </a:p>
          <a:p>
            <a:r>
              <a:rPr lang="en-US" dirty="0" smtClean="0"/>
              <a:t>3. Urges the Secretary-General to appoint more women as special representatives and envoys to pursue good offices on his behalf, and in this regard calls on Member States to provide candidates to the Secretary-General, for inclusion in a regularly updated centralized roster;</a:t>
            </a:r>
          </a:p>
          <a:p>
            <a:r>
              <a:rPr lang="en-US" dirty="0" smtClean="0"/>
              <a:t>4. Further urges the Secretary-General to seek to expand the role and contribution of women in United Nations field-based operations, and especially among military observers, civilian police, human rights and humanitarian personnel;</a:t>
            </a:r>
          </a:p>
          <a:p>
            <a:r>
              <a:rPr lang="en-US" dirty="0" smtClean="0"/>
              <a:t>5. Expresses its willingness to incorporate a gender perspective into peacekeeping operations, and urges the Secretary-General to ensure that, where appropriate, field operations include a gender component;</a:t>
            </a:r>
          </a:p>
          <a:p>
            <a:r>
              <a:rPr lang="en-US" dirty="0" smtClean="0"/>
              <a:t>6. Requests the Secretary-General to provide to Member States training guidelines and materials on the protection, rights and the particular needs of women, as well as on the importance of involving women in all peacekeeping and </a:t>
            </a:r>
            <a:r>
              <a:rPr lang="en-US" dirty="0" err="1" smtClean="0"/>
              <a:t>peacebuilding</a:t>
            </a:r>
            <a:r>
              <a:rPr lang="en-US" dirty="0" smtClean="0"/>
              <a:t> measures,</a:t>
            </a:r>
            <a:endParaRPr lang="nb-NO" dirty="0"/>
          </a:p>
        </p:txBody>
      </p:sp>
    </p:spTree>
    <p:extLst>
      <p:ext uri="{BB962C8B-B14F-4D97-AF65-F5344CB8AC3E}">
        <p14:creationId xmlns:p14="http://schemas.microsoft.com/office/powerpoint/2010/main" val="3620767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UN SC Resolution 1325 </a:t>
            </a:r>
            <a:r>
              <a:rPr lang="nb-NO" dirty="0" err="1" smtClean="0"/>
              <a:t>Gender</a:t>
            </a:r>
            <a:r>
              <a:rPr lang="nb-NO" dirty="0" smtClean="0"/>
              <a:t> </a:t>
            </a:r>
            <a:r>
              <a:rPr lang="nb-NO" dirty="0" err="1" smtClean="0"/>
              <a:t>Mainstreaming</a:t>
            </a:r>
            <a:endParaRPr lang="nb-NO" dirty="0"/>
          </a:p>
        </p:txBody>
      </p:sp>
      <p:sp>
        <p:nvSpPr>
          <p:cNvPr id="3" name="Content Placeholder 2"/>
          <p:cNvSpPr>
            <a:spLocks noGrp="1"/>
          </p:cNvSpPr>
          <p:nvPr>
            <p:ph idx="1"/>
          </p:nvPr>
        </p:nvSpPr>
        <p:spPr/>
        <p:txBody>
          <a:bodyPr>
            <a:normAutofit fontScale="62500" lnSpcReduction="20000"/>
          </a:bodyPr>
          <a:lstStyle/>
          <a:p>
            <a:r>
              <a:rPr lang="en-US" dirty="0" smtClean="0"/>
              <a:t>8. Calls on all actors involved, when negotiating and implementing peace</a:t>
            </a:r>
          </a:p>
          <a:p>
            <a:r>
              <a:rPr lang="en-US" dirty="0" smtClean="0"/>
              <a:t>agreements, to adopt a gender perspective, including, inter alia:</a:t>
            </a:r>
          </a:p>
          <a:p>
            <a:r>
              <a:rPr lang="en-US" dirty="0" smtClean="0"/>
              <a:t>(a) The special needs of women and girls during repatriation and</a:t>
            </a:r>
          </a:p>
          <a:p>
            <a:r>
              <a:rPr lang="en-US" dirty="0" smtClean="0"/>
              <a:t>resettlement and for rehabilitation, reintegration and post-conflict reconstruction;</a:t>
            </a:r>
          </a:p>
          <a:p>
            <a:r>
              <a:rPr lang="en-US" dirty="0" smtClean="0"/>
              <a:t>(b) Measures that support local women’s peace initiatives and indigenous</a:t>
            </a:r>
          </a:p>
          <a:p>
            <a:r>
              <a:rPr lang="en-US" dirty="0" smtClean="0"/>
              <a:t>processes for conflict resolution, and that involve women in all of the</a:t>
            </a:r>
          </a:p>
          <a:p>
            <a:r>
              <a:rPr lang="en-US" dirty="0" smtClean="0"/>
              <a:t>implementation mechanisms of the peace agreements;</a:t>
            </a:r>
          </a:p>
          <a:p>
            <a:r>
              <a:rPr lang="en-US" dirty="0" smtClean="0"/>
              <a:t>(c) Measures that ensure the protection of and respect for human rights of</a:t>
            </a:r>
          </a:p>
          <a:p>
            <a:r>
              <a:rPr lang="en-US" dirty="0" smtClean="0"/>
              <a:t>women and girls, particularly as they relate to the constitution, the electoral system, the police and the judiciary;</a:t>
            </a:r>
            <a:endParaRPr lang="nb-NO" dirty="0"/>
          </a:p>
        </p:txBody>
      </p:sp>
    </p:spTree>
    <p:extLst>
      <p:ext uri="{BB962C8B-B14F-4D97-AF65-F5344CB8AC3E}">
        <p14:creationId xmlns:p14="http://schemas.microsoft.com/office/powerpoint/2010/main" val="1647800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UN Security Council Resolution 1889</a:t>
            </a:r>
            <a:endParaRPr lang="nb-NO" dirty="0"/>
          </a:p>
        </p:txBody>
      </p:sp>
      <p:sp>
        <p:nvSpPr>
          <p:cNvPr id="3" name="Content Placeholder 2"/>
          <p:cNvSpPr>
            <a:spLocks noGrp="1"/>
          </p:cNvSpPr>
          <p:nvPr>
            <p:ph idx="1"/>
          </p:nvPr>
        </p:nvSpPr>
        <p:spPr/>
        <p:txBody>
          <a:bodyPr>
            <a:normAutofit fontScale="85000" lnSpcReduction="20000"/>
          </a:bodyPr>
          <a:lstStyle/>
          <a:p>
            <a:r>
              <a:rPr lang="en-US" dirty="0" smtClean="0"/>
              <a:t>Urges Member States, international and regional </a:t>
            </a:r>
            <a:r>
              <a:rPr lang="en-US" dirty="0" err="1" smtClean="0"/>
              <a:t>organisations</a:t>
            </a:r>
            <a:r>
              <a:rPr lang="en-US" dirty="0" smtClean="0"/>
              <a:t> to take further measures to improve women’s participation during all stages of peace processes, particularly in conflict resolution, post-conflict planning and </a:t>
            </a:r>
            <a:r>
              <a:rPr lang="en-US" dirty="0" err="1" smtClean="0"/>
              <a:t>peacebuilding</a:t>
            </a:r>
            <a:r>
              <a:rPr lang="en-US" dirty="0" smtClean="0"/>
              <a:t>, including by enhancing their engagement in political and economic decision-making at early stages of recovery processes, through inter alia promoting women’s leadership and capacity to engage in aid management and planning, supporting women’s organizations, and countering negative societal attitudes about women’s capacity to participate equally;</a:t>
            </a:r>
            <a:endParaRPr lang="nb-NO" dirty="0"/>
          </a:p>
        </p:txBody>
      </p:sp>
    </p:spTree>
    <p:extLst>
      <p:ext uri="{BB962C8B-B14F-4D97-AF65-F5344CB8AC3E}">
        <p14:creationId xmlns:p14="http://schemas.microsoft.com/office/powerpoint/2010/main" val="2895922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UN Security Council Resolution 1889</a:t>
            </a:r>
            <a:endParaRPr lang="nb-NO" dirty="0"/>
          </a:p>
        </p:txBody>
      </p:sp>
      <p:sp>
        <p:nvSpPr>
          <p:cNvPr id="3" name="Content Placeholder 2"/>
          <p:cNvSpPr>
            <a:spLocks noGrp="1"/>
          </p:cNvSpPr>
          <p:nvPr>
            <p:ph idx="1"/>
          </p:nvPr>
        </p:nvSpPr>
        <p:spPr/>
        <p:txBody>
          <a:bodyPr>
            <a:normAutofit/>
          </a:bodyPr>
          <a:lstStyle/>
          <a:p>
            <a:r>
              <a:rPr lang="en-US" dirty="0" smtClean="0"/>
              <a:t>Calls upon the Secretary-General to develop a strategy, including through appropriate training, to increase the number of women appointed to pursue good offices on his behalf, particularly as Special Representatives and Special Envoys, and to take measures to increase women’s participation in United Nations political, </a:t>
            </a:r>
            <a:r>
              <a:rPr lang="en-US" dirty="0" err="1" smtClean="0"/>
              <a:t>peacebuilding</a:t>
            </a:r>
            <a:r>
              <a:rPr lang="en-US" dirty="0" smtClean="0"/>
              <a:t> and peacekeeping missions;</a:t>
            </a:r>
            <a:endParaRPr lang="nb-NO" dirty="0"/>
          </a:p>
        </p:txBody>
      </p:sp>
    </p:spTree>
    <p:extLst>
      <p:ext uri="{BB962C8B-B14F-4D97-AF65-F5344CB8AC3E}">
        <p14:creationId xmlns:p14="http://schemas.microsoft.com/office/powerpoint/2010/main" val="650606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UN Security Council Resolution 1889</a:t>
            </a:r>
            <a:endParaRPr lang="nb-NO" dirty="0"/>
          </a:p>
        </p:txBody>
      </p:sp>
      <p:sp>
        <p:nvSpPr>
          <p:cNvPr id="3" name="Content Placeholder 2"/>
          <p:cNvSpPr>
            <a:spLocks noGrp="1"/>
          </p:cNvSpPr>
          <p:nvPr>
            <p:ph idx="1"/>
          </p:nvPr>
        </p:nvSpPr>
        <p:spPr/>
        <p:txBody>
          <a:bodyPr>
            <a:normAutofit fontScale="77500" lnSpcReduction="20000"/>
          </a:bodyPr>
          <a:lstStyle/>
          <a:p>
            <a:r>
              <a:rPr lang="en-US" dirty="0" smtClean="0"/>
              <a:t>Encourages Member States in post-conflict situations, in consultation with civil society, including women’s organizations, to specify in detail women and girls’ needs and priorities and design concrete strategies, in accordance with their legal systems, to address those needs and priorities, which cover inter alia support for greater physical security and better socio-economic conditions, through</a:t>
            </a:r>
          </a:p>
          <a:p>
            <a:r>
              <a:rPr lang="en-US" dirty="0" smtClean="0"/>
              <a:t>education, income generating activities, access to basic services, in particular health services, including sexual and reproductive health and reproductive rights and mental health, gender-responsive law enforcement and access to justice, as well as enhancing capacity to engage in public decision-making at all levels;</a:t>
            </a:r>
            <a:endParaRPr lang="nb-NO" dirty="0"/>
          </a:p>
        </p:txBody>
      </p:sp>
    </p:spTree>
    <p:extLst>
      <p:ext uri="{BB962C8B-B14F-4D97-AF65-F5344CB8AC3E}">
        <p14:creationId xmlns:p14="http://schemas.microsoft.com/office/powerpoint/2010/main" val="2884799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Chinkin</a:t>
            </a:r>
            <a:r>
              <a:rPr lang="nb-NO" dirty="0" smtClean="0"/>
              <a:t> &amp; </a:t>
            </a:r>
            <a:r>
              <a:rPr lang="nb-NO" dirty="0" err="1" smtClean="0"/>
              <a:t>Charlesworth</a:t>
            </a:r>
            <a:endParaRPr lang="nb-NO" dirty="0"/>
          </a:p>
        </p:txBody>
      </p:sp>
      <p:sp>
        <p:nvSpPr>
          <p:cNvPr id="3" name="Content Placeholder 2"/>
          <p:cNvSpPr>
            <a:spLocks noGrp="1"/>
          </p:cNvSpPr>
          <p:nvPr>
            <p:ph idx="1"/>
          </p:nvPr>
        </p:nvSpPr>
        <p:spPr/>
        <p:txBody>
          <a:bodyPr/>
          <a:lstStyle/>
          <a:p>
            <a:r>
              <a:rPr lang="nb-NO" dirty="0" err="1" smtClean="0"/>
              <a:t>Women</a:t>
            </a:r>
            <a:r>
              <a:rPr lang="nb-NO" dirty="0" smtClean="0"/>
              <a:t> in </a:t>
            </a:r>
            <a:r>
              <a:rPr lang="nb-NO" dirty="0" err="1" smtClean="0"/>
              <a:t>peacebuilding</a:t>
            </a:r>
            <a:endParaRPr lang="nb-NO" dirty="0" smtClean="0"/>
          </a:p>
          <a:p>
            <a:r>
              <a:rPr lang="nb-NO" dirty="0" err="1" smtClean="0"/>
              <a:t>Equality</a:t>
            </a:r>
            <a:r>
              <a:rPr lang="nb-NO" dirty="0" smtClean="0"/>
              <a:t> and </a:t>
            </a:r>
            <a:r>
              <a:rPr lang="nb-NO" dirty="0" err="1" smtClean="0"/>
              <a:t>Culture</a:t>
            </a:r>
            <a:endParaRPr lang="nb-NO" dirty="0" smtClean="0"/>
          </a:p>
          <a:p>
            <a:r>
              <a:rPr lang="nb-NO" dirty="0" err="1" smtClean="0"/>
              <a:t>Economic</a:t>
            </a:r>
            <a:r>
              <a:rPr lang="nb-NO" dirty="0" smtClean="0"/>
              <a:t> and </a:t>
            </a:r>
            <a:r>
              <a:rPr lang="nb-NO" dirty="0" err="1" smtClean="0"/>
              <a:t>Social</a:t>
            </a:r>
            <a:r>
              <a:rPr lang="nb-NO" dirty="0" smtClean="0"/>
              <a:t> Rights</a:t>
            </a:r>
          </a:p>
          <a:p>
            <a:r>
              <a:rPr lang="nb-NO" dirty="0" err="1" smtClean="0"/>
              <a:t>Violence</a:t>
            </a:r>
            <a:r>
              <a:rPr lang="nb-NO" dirty="0" smtClean="0"/>
              <a:t> </a:t>
            </a:r>
            <a:r>
              <a:rPr lang="nb-NO" dirty="0" err="1" smtClean="0"/>
              <a:t>against</a:t>
            </a:r>
            <a:r>
              <a:rPr lang="nb-NO" dirty="0" smtClean="0"/>
              <a:t> </a:t>
            </a:r>
            <a:r>
              <a:rPr lang="nb-NO" dirty="0" err="1" smtClean="0"/>
              <a:t>Women</a:t>
            </a:r>
            <a:r>
              <a:rPr lang="nb-NO" dirty="0" smtClean="0"/>
              <a:t>- </a:t>
            </a:r>
            <a:r>
              <a:rPr lang="nb-NO" dirty="0" err="1" smtClean="0"/>
              <a:t>gender</a:t>
            </a:r>
            <a:r>
              <a:rPr lang="nb-NO" dirty="0" smtClean="0"/>
              <a:t> </a:t>
            </a:r>
            <a:r>
              <a:rPr lang="nb-NO" dirty="0" err="1" smtClean="0"/>
              <a:t>based</a:t>
            </a:r>
            <a:r>
              <a:rPr lang="nb-NO" dirty="0" smtClean="0"/>
              <a:t> </a:t>
            </a:r>
            <a:r>
              <a:rPr lang="nb-NO" dirty="0" err="1" smtClean="0"/>
              <a:t>violence</a:t>
            </a:r>
            <a:r>
              <a:rPr lang="nb-NO" dirty="0" smtClean="0"/>
              <a:t> by State, </a:t>
            </a:r>
            <a:r>
              <a:rPr lang="nb-NO" dirty="0" err="1" smtClean="0"/>
              <a:t>society</a:t>
            </a:r>
            <a:r>
              <a:rPr lang="nb-NO" dirty="0" smtClean="0"/>
              <a:t>, and peacekeepers</a:t>
            </a:r>
          </a:p>
          <a:p>
            <a:r>
              <a:rPr lang="nb-NO" dirty="0" err="1" smtClean="0"/>
              <a:t>Economic</a:t>
            </a:r>
            <a:r>
              <a:rPr lang="nb-NO" dirty="0" smtClean="0"/>
              <a:t> Security</a:t>
            </a:r>
          </a:p>
          <a:p>
            <a:r>
              <a:rPr lang="nb-NO" dirty="0" err="1" smtClean="0"/>
              <a:t>Participation</a:t>
            </a:r>
            <a:endParaRPr lang="nb-NO" dirty="0" smtClean="0"/>
          </a:p>
          <a:p>
            <a:endParaRPr lang="nb-NO" dirty="0"/>
          </a:p>
        </p:txBody>
      </p:sp>
    </p:spTree>
    <p:extLst>
      <p:ext uri="{BB962C8B-B14F-4D97-AF65-F5344CB8AC3E}">
        <p14:creationId xmlns:p14="http://schemas.microsoft.com/office/powerpoint/2010/main" val="92221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UN Security Council Resolution 1889</a:t>
            </a:r>
            <a:endParaRPr lang="nb-NO" dirty="0"/>
          </a:p>
        </p:txBody>
      </p:sp>
      <p:sp>
        <p:nvSpPr>
          <p:cNvPr id="3" name="Content Placeholder 2"/>
          <p:cNvSpPr>
            <a:spLocks noGrp="1"/>
          </p:cNvSpPr>
          <p:nvPr>
            <p:ph idx="1"/>
          </p:nvPr>
        </p:nvSpPr>
        <p:spPr>
          <a:xfrm>
            <a:off x="467544" y="1268760"/>
            <a:ext cx="8229600" cy="5361459"/>
          </a:xfrm>
        </p:spPr>
        <p:txBody>
          <a:bodyPr>
            <a:normAutofit fontScale="62500" lnSpcReduction="20000"/>
          </a:bodyPr>
          <a:lstStyle/>
          <a:p>
            <a:r>
              <a:rPr lang="en-US" dirty="0" smtClean="0"/>
              <a:t>Calls upon all those involved in the planning for disarmament, demobilization and reintegration to take into account particular needs of women and girls associated with armed forces and armed groups and their children, and provide for their full access to these </a:t>
            </a:r>
            <a:r>
              <a:rPr lang="en-US" dirty="0" err="1" smtClean="0"/>
              <a:t>programmes</a:t>
            </a:r>
            <a:r>
              <a:rPr lang="en-US" dirty="0" smtClean="0"/>
              <a:t>; </a:t>
            </a:r>
          </a:p>
          <a:p>
            <a:endParaRPr lang="en-US" dirty="0" smtClean="0"/>
          </a:p>
          <a:p>
            <a:r>
              <a:rPr lang="en-US" dirty="0" smtClean="0"/>
              <a:t>14. Encourages the </a:t>
            </a:r>
            <a:r>
              <a:rPr lang="en-US" dirty="0" err="1" smtClean="0"/>
              <a:t>Peacebuilding</a:t>
            </a:r>
            <a:r>
              <a:rPr lang="en-US" dirty="0" smtClean="0"/>
              <a:t> Commission and </a:t>
            </a:r>
            <a:r>
              <a:rPr lang="en-US" dirty="0" err="1" smtClean="0"/>
              <a:t>Peacebuilding</a:t>
            </a:r>
            <a:r>
              <a:rPr lang="en-US" dirty="0" smtClean="0"/>
              <a:t> Support Office to continue to ensure systematic attention to and </a:t>
            </a:r>
            <a:r>
              <a:rPr lang="en-US" dirty="0" err="1" smtClean="0"/>
              <a:t>mobilisation</a:t>
            </a:r>
            <a:r>
              <a:rPr lang="en-US" dirty="0" smtClean="0"/>
              <a:t> of resources for advancing gender equality and women’s empowerment as an integral part of post conflict </a:t>
            </a:r>
            <a:r>
              <a:rPr lang="en-US" dirty="0" err="1" smtClean="0"/>
              <a:t>peacebuilding</a:t>
            </a:r>
            <a:r>
              <a:rPr lang="en-US" dirty="0" smtClean="0"/>
              <a:t>, and to encourage the full participation of women in this process;</a:t>
            </a:r>
          </a:p>
          <a:p>
            <a:endParaRPr lang="en-US" dirty="0" smtClean="0"/>
          </a:p>
          <a:p>
            <a:r>
              <a:rPr lang="en-US" dirty="0" smtClean="0"/>
              <a:t>15. Request the Secretary-General, in his agenda for action to improve the</a:t>
            </a:r>
          </a:p>
          <a:p>
            <a:r>
              <a:rPr lang="en-US" dirty="0" smtClean="0"/>
              <a:t>United Nations’ </a:t>
            </a:r>
            <a:r>
              <a:rPr lang="en-US" dirty="0" err="1" smtClean="0"/>
              <a:t>peacebuilding</a:t>
            </a:r>
            <a:r>
              <a:rPr lang="en-US" dirty="0" smtClean="0"/>
              <a:t> efforts, to take account of the need to improve the participation of women in political and economic decision-making from the earliest stages of the </a:t>
            </a:r>
            <a:r>
              <a:rPr lang="en-US" dirty="0" err="1" smtClean="0"/>
              <a:t>peacebuilding</a:t>
            </a:r>
            <a:r>
              <a:rPr lang="en-US" dirty="0" smtClean="0"/>
              <a:t> process</a:t>
            </a:r>
            <a:endParaRPr lang="nb-NO" dirty="0"/>
          </a:p>
        </p:txBody>
      </p:sp>
    </p:spTree>
    <p:extLst>
      <p:ext uri="{BB962C8B-B14F-4D97-AF65-F5344CB8AC3E}">
        <p14:creationId xmlns:p14="http://schemas.microsoft.com/office/powerpoint/2010/main" val="3346145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smtClean="0"/>
              <a:t>African</a:t>
            </a:r>
            <a:r>
              <a:rPr lang="nb-NO" dirty="0" smtClean="0"/>
              <a:t> </a:t>
            </a:r>
            <a:r>
              <a:rPr lang="nb-NO" dirty="0" err="1" smtClean="0"/>
              <a:t>Protocol</a:t>
            </a:r>
            <a:r>
              <a:rPr lang="nb-NO" dirty="0" smtClean="0"/>
              <a:t> </a:t>
            </a:r>
            <a:r>
              <a:rPr lang="nb-NO" dirty="0" err="1" smtClean="0"/>
              <a:t>on</a:t>
            </a:r>
            <a:r>
              <a:rPr lang="nb-NO" dirty="0" smtClean="0"/>
              <a:t> </a:t>
            </a:r>
            <a:r>
              <a:rPr lang="nb-NO" dirty="0" err="1" smtClean="0"/>
              <a:t>Women’s</a:t>
            </a:r>
            <a:r>
              <a:rPr lang="nb-NO" dirty="0" smtClean="0"/>
              <a:t> Rights, Art. 10</a:t>
            </a:r>
            <a:endParaRPr lang="nb-NO" dirty="0"/>
          </a:p>
        </p:txBody>
      </p:sp>
      <p:sp>
        <p:nvSpPr>
          <p:cNvPr id="3" name="Content Placeholder 2"/>
          <p:cNvSpPr>
            <a:spLocks noGrp="1"/>
          </p:cNvSpPr>
          <p:nvPr>
            <p:ph idx="1"/>
          </p:nvPr>
        </p:nvSpPr>
        <p:spPr>
          <a:xfrm>
            <a:off x="467544" y="1340768"/>
            <a:ext cx="8229600" cy="5217443"/>
          </a:xfrm>
        </p:spPr>
        <p:txBody>
          <a:bodyPr>
            <a:normAutofit fontScale="47500" lnSpcReduction="20000"/>
          </a:bodyPr>
          <a:lstStyle/>
          <a:p>
            <a:endParaRPr lang="en-US" dirty="0" smtClean="0"/>
          </a:p>
          <a:p>
            <a:r>
              <a:rPr lang="en-US" dirty="0" smtClean="0"/>
              <a:t>1. Women have the right to a peaceful existence and the right to participate in the promotion and maintenance of peace.</a:t>
            </a:r>
          </a:p>
          <a:p>
            <a:r>
              <a:rPr lang="en-US" dirty="0" smtClean="0"/>
              <a:t>2. States Parties shall take all appropriate measures to ensure the increased participation of women:</a:t>
            </a:r>
          </a:p>
          <a:p>
            <a:r>
              <a:rPr lang="en-US" dirty="0" smtClean="0"/>
              <a:t>a) in </a:t>
            </a:r>
            <a:r>
              <a:rPr lang="en-US" dirty="0" err="1" smtClean="0"/>
              <a:t>programmes</a:t>
            </a:r>
            <a:r>
              <a:rPr lang="en-US" dirty="0" smtClean="0"/>
              <a:t> of education for peace and a culture of peace;</a:t>
            </a:r>
          </a:p>
          <a:p>
            <a:r>
              <a:rPr lang="en-US" dirty="0" smtClean="0"/>
              <a:t>b) in the structures and processes for conflict prevention, management and resolution at local, national, regional, continental and international levels;</a:t>
            </a:r>
          </a:p>
          <a:p>
            <a:r>
              <a:rPr lang="en-US" dirty="0" smtClean="0"/>
              <a:t>c) in the local, national, regional, continental and international decision making structures to ensure</a:t>
            </a:r>
          </a:p>
          <a:p>
            <a:r>
              <a:rPr lang="en-US" dirty="0" smtClean="0"/>
              <a:t>physical, psychological, social and legal protection of asylum seekers, refugees, returnees and displaced persons,</a:t>
            </a:r>
          </a:p>
          <a:p>
            <a:r>
              <a:rPr lang="en-US" dirty="0" smtClean="0"/>
              <a:t>in particular women;</a:t>
            </a:r>
          </a:p>
          <a:p>
            <a:r>
              <a:rPr lang="en-US" dirty="0" smtClean="0"/>
              <a:t>d) in all levels of the structures established for the management of camps and settlements for asylum seekers, refugees, returnees and displaced persons, in particular, women;</a:t>
            </a:r>
            <a:endParaRPr lang="en-US" dirty="0"/>
          </a:p>
          <a:p>
            <a:r>
              <a:rPr lang="en-US" dirty="0" smtClean="0"/>
              <a:t>e) in all aspects of planning, formulation and implementation of post-conflict reconstruction and rehabilitation.</a:t>
            </a:r>
          </a:p>
          <a:p>
            <a:r>
              <a:rPr lang="en-US" dirty="0" smtClean="0"/>
              <a:t>3. States Parties shall take the necessary measures to reduce military expenditure significantly in </a:t>
            </a:r>
            <a:r>
              <a:rPr lang="en-US" dirty="0" err="1" smtClean="0"/>
              <a:t>favour</a:t>
            </a:r>
            <a:r>
              <a:rPr lang="en-US" dirty="0" smtClean="0"/>
              <a:t> of spending on social development in general, and the promotion of women in particular.</a:t>
            </a:r>
          </a:p>
        </p:txBody>
      </p:sp>
    </p:spTree>
    <p:extLst>
      <p:ext uri="{BB962C8B-B14F-4D97-AF65-F5344CB8AC3E}">
        <p14:creationId xmlns:p14="http://schemas.microsoft.com/office/powerpoint/2010/main" val="2302347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UNIFEM</a:t>
            </a:r>
            <a:endParaRPr lang="nb-NO" dirty="0"/>
          </a:p>
        </p:txBody>
      </p:sp>
      <p:sp>
        <p:nvSpPr>
          <p:cNvPr id="3" name="Content Placeholder 2"/>
          <p:cNvSpPr>
            <a:spLocks noGrp="1"/>
          </p:cNvSpPr>
          <p:nvPr>
            <p:ph idx="1"/>
          </p:nvPr>
        </p:nvSpPr>
        <p:spPr/>
        <p:txBody>
          <a:bodyPr>
            <a:normAutofit fontScale="70000" lnSpcReduction="20000"/>
          </a:bodyPr>
          <a:lstStyle/>
          <a:p>
            <a:r>
              <a:rPr lang="en-US" dirty="0" smtClean="0"/>
              <a:t>A review of a sample of 21 major peace processes since 1992 shows that women represent a strikingly low number of participants:</a:t>
            </a:r>
          </a:p>
          <a:p>
            <a:r>
              <a:rPr lang="en-US" dirty="0" smtClean="0"/>
              <a:t>• Only 2.4% of signatories to this sample of peace agreements were women;</a:t>
            </a:r>
          </a:p>
          <a:p>
            <a:r>
              <a:rPr lang="en-US" dirty="0" smtClean="0"/>
              <a:t>• No women have been appointed Chief or Lead peace mediators in UN-sponsored peace talks, but in some talks sponsored by the AU or other institutions women have joined a team of mediators. A recent positive case is the role of </a:t>
            </a:r>
            <a:r>
              <a:rPr lang="en-US" dirty="0" err="1" smtClean="0"/>
              <a:t>Graça</a:t>
            </a:r>
            <a:r>
              <a:rPr lang="en-US" dirty="0" smtClean="0"/>
              <a:t> </a:t>
            </a:r>
            <a:r>
              <a:rPr lang="en-US" dirty="0" err="1" smtClean="0"/>
              <a:t>Machel</a:t>
            </a:r>
            <a:r>
              <a:rPr lang="en-US" dirty="0" smtClean="0"/>
              <a:t> as one of the three mediators for the Kenya crisis in 2008.</a:t>
            </a:r>
          </a:p>
          <a:p>
            <a:r>
              <a:rPr lang="en-US" dirty="0" smtClean="0"/>
              <a:t>• Women’s participation in negotiating delegations averaged 5.9% of the 10 cases for which such information was available;</a:t>
            </a:r>
          </a:p>
          <a:p>
            <a:r>
              <a:rPr lang="en-US" dirty="0" smtClean="0"/>
              <a:t>• Priority gender-specific provisions in peace accords are women’s physical security and human rights guarantees.</a:t>
            </a:r>
            <a:endParaRPr lang="nb-NO" dirty="0"/>
          </a:p>
        </p:txBody>
      </p:sp>
    </p:spTree>
    <p:extLst>
      <p:ext uri="{BB962C8B-B14F-4D97-AF65-F5344CB8AC3E}">
        <p14:creationId xmlns:p14="http://schemas.microsoft.com/office/powerpoint/2010/main" val="3819266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PBS Video</a:t>
            </a:r>
            <a:endParaRPr lang="nb-NO" dirty="0"/>
          </a:p>
        </p:txBody>
      </p:sp>
      <p:sp>
        <p:nvSpPr>
          <p:cNvPr id="3" name="Content Placeholder 2"/>
          <p:cNvSpPr>
            <a:spLocks noGrp="1"/>
          </p:cNvSpPr>
          <p:nvPr>
            <p:ph idx="1"/>
          </p:nvPr>
        </p:nvSpPr>
        <p:spPr/>
        <p:txBody>
          <a:bodyPr/>
          <a:lstStyle/>
          <a:p>
            <a:r>
              <a:rPr lang="nb-NO" dirty="0" smtClean="0">
                <a:hlinkClick r:id="rId2"/>
              </a:rPr>
              <a:t>http://video.pbs.org/video/1157137218/</a:t>
            </a:r>
            <a:r>
              <a:rPr lang="nb-NO" dirty="0" smtClean="0"/>
              <a:t> </a:t>
            </a:r>
          </a:p>
          <a:p>
            <a:endParaRPr lang="nb-NO" dirty="0"/>
          </a:p>
          <a:p>
            <a:r>
              <a:rPr lang="nb-NO" dirty="0" err="1" smtClean="0"/>
              <a:t>Pray</a:t>
            </a:r>
            <a:r>
              <a:rPr lang="nb-NO" dirty="0" smtClean="0"/>
              <a:t> </a:t>
            </a:r>
            <a:r>
              <a:rPr lang="nb-NO" dirty="0" err="1" smtClean="0"/>
              <a:t>the</a:t>
            </a:r>
            <a:r>
              <a:rPr lang="nb-NO" dirty="0" smtClean="0"/>
              <a:t> </a:t>
            </a:r>
            <a:r>
              <a:rPr lang="nb-NO" dirty="0" err="1" smtClean="0"/>
              <a:t>Devil</a:t>
            </a:r>
            <a:r>
              <a:rPr lang="nb-NO" dirty="0" smtClean="0"/>
              <a:t> Back to Hell</a:t>
            </a:r>
            <a:endParaRPr lang="nb-NO" dirty="0"/>
          </a:p>
        </p:txBody>
      </p:sp>
    </p:spTree>
    <p:extLst>
      <p:ext uri="{BB962C8B-B14F-4D97-AF65-F5344CB8AC3E}">
        <p14:creationId xmlns:p14="http://schemas.microsoft.com/office/powerpoint/2010/main" val="1176052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Questions</a:t>
            </a:r>
            <a:endParaRPr lang="nb-NO" dirty="0"/>
          </a:p>
        </p:txBody>
      </p:sp>
      <p:sp>
        <p:nvSpPr>
          <p:cNvPr id="3" name="Content Placeholder 2"/>
          <p:cNvSpPr>
            <a:spLocks noGrp="1"/>
          </p:cNvSpPr>
          <p:nvPr>
            <p:ph idx="1"/>
          </p:nvPr>
        </p:nvSpPr>
        <p:spPr/>
        <p:txBody>
          <a:bodyPr/>
          <a:lstStyle/>
          <a:p>
            <a:r>
              <a:rPr lang="nb-NO" dirty="0" smtClean="0"/>
              <a:t>Is </a:t>
            </a:r>
            <a:r>
              <a:rPr lang="nb-NO" dirty="0" err="1" smtClean="0"/>
              <a:t>peace</a:t>
            </a:r>
            <a:r>
              <a:rPr lang="nb-NO" dirty="0" smtClean="0"/>
              <a:t> «feminine»?  Is </a:t>
            </a:r>
            <a:r>
              <a:rPr lang="nb-NO" dirty="0" err="1" smtClean="0"/>
              <a:t>war</a:t>
            </a:r>
            <a:r>
              <a:rPr lang="nb-NO" dirty="0" smtClean="0"/>
              <a:t> «</a:t>
            </a:r>
            <a:r>
              <a:rPr lang="nb-NO" dirty="0" err="1" smtClean="0"/>
              <a:t>masculine</a:t>
            </a:r>
            <a:r>
              <a:rPr lang="nb-NO" dirty="0" smtClean="0"/>
              <a:t>»</a:t>
            </a:r>
          </a:p>
          <a:p>
            <a:r>
              <a:rPr lang="nb-NO" dirty="0" err="1" smtClean="0"/>
              <a:t>What</a:t>
            </a:r>
            <a:r>
              <a:rPr lang="nb-NO" dirty="0" smtClean="0"/>
              <a:t> do </a:t>
            </a:r>
            <a:r>
              <a:rPr lang="nb-NO" dirty="0" err="1" smtClean="0"/>
              <a:t>women</a:t>
            </a:r>
            <a:r>
              <a:rPr lang="nb-NO" dirty="0" smtClean="0"/>
              <a:t> bring to </a:t>
            </a:r>
            <a:r>
              <a:rPr lang="nb-NO" dirty="0" err="1" smtClean="0"/>
              <a:t>the</a:t>
            </a:r>
            <a:r>
              <a:rPr lang="nb-NO" dirty="0" smtClean="0"/>
              <a:t> </a:t>
            </a:r>
            <a:r>
              <a:rPr lang="nb-NO" dirty="0" err="1" smtClean="0"/>
              <a:t>peace</a:t>
            </a:r>
            <a:r>
              <a:rPr lang="nb-NO" dirty="0" smtClean="0"/>
              <a:t> </a:t>
            </a:r>
            <a:r>
              <a:rPr lang="nb-NO" dirty="0" err="1" smtClean="0"/>
              <a:t>table</a:t>
            </a:r>
            <a:r>
              <a:rPr lang="nb-NO" dirty="0" smtClean="0"/>
              <a:t>?</a:t>
            </a:r>
          </a:p>
          <a:p>
            <a:r>
              <a:rPr lang="nb-NO" dirty="0" err="1" smtClean="0"/>
              <a:t>Why</a:t>
            </a:r>
            <a:r>
              <a:rPr lang="nb-NO" dirty="0" smtClean="0"/>
              <a:t> have </a:t>
            </a:r>
            <a:r>
              <a:rPr lang="nb-NO" dirty="0" err="1" smtClean="0"/>
              <a:t>women</a:t>
            </a:r>
            <a:r>
              <a:rPr lang="nb-NO" dirty="0" smtClean="0"/>
              <a:t> </a:t>
            </a:r>
            <a:r>
              <a:rPr lang="nb-NO" dirty="0" err="1" smtClean="0"/>
              <a:t>been</a:t>
            </a:r>
            <a:r>
              <a:rPr lang="nb-NO" dirty="0" smtClean="0"/>
              <a:t> under-</a:t>
            </a:r>
            <a:r>
              <a:rPr lang="nb-NO" dirty="0" err="1" smtClean="0"/>
              <a:t>represented</a:t>
            </a:r>
            <a:r>
              <a:rPr lang="nb-NO" dirty="0" smtClean="0"/>
              <a:t> in </a:t>
            </a:r>
            <a:r>
              <a:rPr lang="nb-NO" dirty="0" err="1" smtClean="0"/>
              <a:t>the</a:t>
            </a:r>
            <a:r>
              <a:rPr lang="nb-NO" dirty="0" smtClean="0"/>
              <a:t> </a:t>
            </a:r>
            <a:r>
              <a:rPr lang="nb-NO" dirty="0" err="1" smtClean="0"/>
              <a:t>peace</a:t>
            </a:r>
            <a:r>
              <a:rPr lang="nb-NO" dirty="0" smtClean="0"/>
              <a:t> </a:t>
            </a:r>
            <a:r>
              <a:rPr lang="nb-NO" dirty="0" err="1" smtClean="0"/>
              <a:t>making</a:t>
            </a:r>
            <a:r>
              <a:rPr lang="nb-NO" dirty="0" smtClean="0"/>
              <a:t> </a:t>
            </a:r>
            <a:r>
              <a:rPr lang="nb-NO" dirty="0" err="1" smtClean="0"/>
              <a:t>process</a:t>
            </a:r>
            <a:r>
              <a:rPr lang="nb-NO" dirty="0" smtClean="0"/>
              <a:t> in most </a:t>
            </a:r>
            <a:r>
              <a:rPr lang="nb-NO" dirty="0" err="1" smtClean="0"/>
              <a:t>historical</a:t>
            </a:r>
            <a:r>
              <a:rPr lang="nb-NO" dirty="0" smtClean="0"/>
              <a:t> settings?</a:t>
            </a:r>
          </a:p>
          <a:p>
            <a:r>
              <a:rPr lang="nb-NO" dirty="0" err="1" smtClean="0"/>
              <a:t>What</a:t>
            </a:r>
            <a:r>
              <a:rPr lang="nb-NO" dirty="0" smtClean="0"/>
              <a:t> is </a:t>
            </a:r>
            <a:r>
              <a:rPr lang="nb-NO" dirty="0" err="1" smtClean="0"/>
              <a:t>the</a:t>
            </a:r>
            <a:r>
              <a:rPr lang="nb-NO" dirty="0" smtClean="0"/>
              <a:t> </a:t>
            </a:r>
            <a:r>
              <a:rPr lang="nb-NO" dirty="0" err="1" smtClean="0"/>
              <a:t>rationale</a:t>
            </a:r>
            <a:r>
              <a:rPr lang="nb-NO" dirty="0" smtClean="0"/>
              <a:t> for UN Resolution 1325?</a:t>
            </a:r>
            <a:endParaRPr lang="nb-NO" dirty="0"/>
          </a:p>
        </p:txBody>
      </p:sp>
    </p:spTree>
    <p:extLst>
      <p:ext uri="{BB962C8B-B14F-4D97-AF65-F5344CB8AC3E}">
        <p14:creationId xmlns:p14="http://schemas.microsoft.com/office/powerpoint/2010/main" val="2190587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2161</Words>
  <Application>Microsoft Office PowerPoint</Application>
  <PresentationFormat>On-screen Show (4:3)</PresentationFormat>
  <Paragraphs>111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Non-Discrimination II Women </vt:lpstr>
      <vt:lpstr>Kälin &amp; Künzli </vt:lpstr>
      <vt:lpstr>ICCPR Art. 26</vt:lpstr>
      <vt:lpstr>Kälin &amp; Künzli</vt:lpstr>
      <vt:lpstr>CEDAW, Art. 1</vt:lpstr>
      <vt:lpstr>CEDAW, Art. 2</vt:lpstr>
      <vt:lpstr>CEDAW Art. 6</vt:lpstr>
      <vt:lpstr>CEDAW Art. 14</vt:lpstr>
      <vt:lpstr>Kälin &amp; Künzli</vt:lpstr>
      <vt:lpstr>UN Security Council Resolution 1325 Gender Balance </vt:lpstr>
      <vt:lpstr>UN SC Resolution 1325 Gender Mainstreaming</vt:lpstr>
      <vt:lpstr>UN Security Council Resolution 1889</vt:lpstr>
      <vt:lpstr>UN Security Council Resolution 1889</vt:lpstr>
      <vt:lpstr>UN Security Council Resolution 1889</vt:lpstr>
      <vt:lpstr>Chinkin &amp; Charlesworth</vt:lpstr>
      <vt:lpstr>UN Security Council Resolution 1889</vt:lpstr>
      <vt:lpstr>African Protocol on Women’s Rights, Art. 10</vt:lpstr>
      <vt:lpstr>UNIFEM</vt:lpstr>
      <vt:lpstr>PBS Video</vt:lpstr>
      <vt:lpstr>Questions</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Non-Discrimination II Women</dc:title>
  <dc:creator>Cecilia Marcela Bailliet</dc:creator>
  <cp:lastModifiedBy>Morten Slind Olsen</cp:lastModifiedBy>
  <cp:revision>14</cp:revision>
  <cp:lastPrinted>2014-10-15T10:23:04Z</cp:lastPrinted>
  <dcterms:created xsi:type="dcterms:W3CDTF">2012-10-11T10:06:14Z</dcterms:created>
  <dcterms:modified xsi:type="dcterms:W3CDTF">2014-10-24T13:57:35Z</dcterms:modified>
</cp:coreProperties>
</file>