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2" r:id="rId9"/>
    <p:sldId id="263" r:id="rId10"/>
  </p:sldIdLst>
  <p:sldSz cx="12192000" cy="6858000"/>
  <p:notesSz cx="6797675" cy="9926638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555" y="6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8DE3FA6-415C-48FA-B4CC-3BF50510DA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FD5E759D-A728-4169-8659-1D4EE51CF4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86AE12A-BBDC-4003-9E73-10CB4A5832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CC29E-F147-4EDB-938F-9259A452A63B}" type="datetimeFigureOut">
              <a:rPr lang="nb-NO" smtClean="0"/>
              <a:t>24.02.2019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33B5282-AFB1-4371-AC61-6C63E6B608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3EE6DBE-A41F-4916-ACDB-BF6FDA450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7D63F-D1BA-4EEA-8CDC-A61BE32C7DD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066744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B4BD40C-5CA3-4961-9BD2-D657B7DDA1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018CC85-72AB-4CD7-BF34-B57B27C00B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AB19FD6-C496-4603-B873-2AD85E0B1F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CC29E-F147-4EDB-938F-9259A452A63B}" type="datetimeFigureOut">
              <a:rPr lang="nb-NO" smtClean="0"/>
              <a:t>24.02.2019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BC53184-DEFF-478F-9A11-0965DEC6D9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0BC30AB-10EA-4481-B868-9C597B6AB0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7D63F-D1BA-4EEA-8CDC-A61BE32C7DD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825964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1E5EF32-AB51-46BF-8D44-F2747F4C14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B617855B-251C-43CC-BE3F-0462F4244F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7121F86-44DE-41D8-A13E-5BB7CC129F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CC29E-F147-4EDB-938F-9259A452A63B}" type="datetimeFigureOut">
              <a:rPr lang="nb-NO" smtClean="0"/>
              <a:t>24.02.2019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A54309D-0682-4540-93B8-61A1D0A9C9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E497417-6AA1-4A6B-A8F5-5F9190A37C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7D63F-D1BA-4EEA-8CDC-A61BE32C7DD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38504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95A1DDB-68C4-4171-9F3C-F059CC6142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A9E46D6-0CAF-4B35-AF53-ED12BE1969A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BBA04B5F-4EFE-4B15-A7B7-2614B0BA3D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B76372CE-5DB8-4E26-8F3B-0E61D4A2CD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CC29E-F147-4EDB-938F-9259A452A63B}" type="datetimeFigureOut">
              <a:rPr lang="nb-NO" smtClean="0"/>
              <a:t>24.02.2019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3D9A72C0-A4D6-4E92-A97C-CE27D3CD80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D835A93D-AF01-4AAF-9B44-0DF4092035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7D63F-D1BA-4EEA-8CDC-A61BE32C7DD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466085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B87AD06-2EB0-4623-BA3F-D60E93CD3C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FE3749A0-3FF8-462C-BABB-156E207BEF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1771C188-F17D-4A83-B71A-51A4C78DF0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F2CF8BB0-D1AC-4364-A82D-EDA335059B8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89F363ED-4329-410D-8AA5-65BE8BC8EA9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9768B3EC-8BA5-4006-96FA-9565491DC8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CC29E-F147-4EDB-938F-9259A452A63B}" type="datetimeFigureOut">
              <a:rPr lang="nb-NO" smtClean="0"/>
              <a:t>24.02.2019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10746CF3-3C23-43E6-A13F-EA91EC2456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BA966127-B328-48DE-95E8-1CF5E152F6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7D63F-D1BA-4EEA-8CDC-A61BE32C7DD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543117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84DD6DA-1F3B-4C27-8E6F-A88386AA47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CA7FA3BE-0650-4FE0-ABAB-59B3ED4E1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CC29E-F147-4EDB-938F-9259A452A63B}" type="datetimeFigureOut">
              <a:rPr lang="nb-NO" smtClean="0"/>
              <a:t>24.02.2019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2DD6B618-A3E7-4D14-B4B0-3B8AA26F5B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94F0777F-162B-484C-AFAC-88617638B9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7D63F-D1BA-4EEA-8CDC-A61BE32C7DD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576549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FFEC8FCD-0D25-4AA6-B7E1-35C043CF56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CC29E-F147-4EDB-938F-9259A452A63B}" type="datetimeFigureOut">
              <a:rPr lang="nb-NO" smtClean="0"/>
              <a:t>24.02.2019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2E967A04-889E-442E-8136-3627188C86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3B7D9BE5-B85C-432B-8143-D4BE5A2BC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7D63F-D1BA-4EEA-8CDC-A61BE32C7DD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488524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CE260ED-6F91-4512-8F83-E6FE447AAC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52B6A66-3136-4F19-BBAD-C906EEC0EC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2A9C2858-B9A9-42AF-B51B-51A543E7B9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28318D2B-6E30-48FD-BB15-835D46AF44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CC29E-F147-4EDB-938F-9259A452A63B}" type="datetimeFigureOut">
              <a:rPr lang="nb-NO" smtClean="0"/>
              <a:t>24.02.2019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2CC3C216-A288-4466-A997-D549F2F889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835C33F4-54A7-4F78-81C8-F331D8CFF4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7D63F-D1BA-4EEA-8CDC-A61BE32C7DD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532937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FA2BBF4-6C12-409D-A807-F50E8293A5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5391F929-9973-4993-BFF5-A8FC3ADB196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26AE2A29-B607-40E9-823D-81266FBC86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CCFE2E52-DE89-40B3-87F5-3847925B95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CC29E-F147-4EDB-938F-9259A452A63B}" type="datetimeFigureOut">
              <a:rPr lang="nb-NO" smtClean="0"/>
              <a:t>24.02.2019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CB882CB2-4BC0-4A78-BF69-5F6BF6042D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6BC08137-6844-4723-8572-39684FBC73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7D63F-D1BA-4EEA-8CDC-A61BE32C7DD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831704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034CB79-958D-43FC-BF28-0A6E96FA14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A5DA199E-09FD-47EC-9B6E-1BBC6265B9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0110124-07AD-4334-8DBB-62E1ECF9CA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CC29E-F147-4EDB-938F-9259A452A63B}" type="datetimeFigureOut">
              <a:rPr lang="nb-NO" smtClean="0"/>
              <a:t>24.02.2019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58E3C10-F88A-4CA1-8DE5-5738E07E6B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4D38F91-C3D3-44FE-9948-F12418B0DA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7D63F-D1BA-4EEA-8CDC-A61BE32C7DD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869579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F22BA2DC-28EA-42EE-93F1-FF7DE774FE7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5CDCC61F-323E-4528-88E5-1632AA4473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2EDEAC3-1025-4831-9315-27F13D3418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CC29E-F147-4EDB-938F-9259A452A63B}" type="datetimeFigureOut">
              <a:rPr lang="nb-NO" smtClean="0"/>
              <a:t>24.02.2019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1FEC4B5-CBB3-4248-958D-743BCE98C4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773D2E5-2D42-4B9F-B274-8081B54918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7D63F-D1BA-4EEA-8CDC-A61BE32C7DD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227415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24412856-20D5-4A0B-8C0B-FDC0E19377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2A3D0126-9170-4FFF-9F96-B5CFA91BD5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07D6DEA-ADF7-4857-AC7D-30B702785D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BCC29E-F147-4EDB-938F-9259A452A63B}" type="datetimeFigureOut">
              <a:rPr lang="nb-NO" smtClean="0"/>
              <a:t>24.02.2019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11E88D7-5E32-498B-B8FC-1A797C9C72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05967A0-2780-440A-9F2B-2776DD70B1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87D63F-D1BA-4EEA-8CDC-A61BE32C7DD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183695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57FA569-50C4-427B-9953-59F49557EB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097486"/>
            <a:ext cx="9144000" cy="706092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Undersøkelsesopplegg og anvendelse av metode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13529D55-2A8C-4884-81C5-0B7A2BDD006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nb-NO" sz="1600" dirty="0"/>
              <a:t>Dag Wiese Schartum, AFIN</a:t>
            </a:r>
          </a:p>
        </p:txBody>
      </p:sp>
    </p:spTree>
    <p:extLst>
      <p:ext uri="{BB962C8B-B14F-4D97-AF65-F5344CB8AC3E}">
        <p14:creationId xmlns:p14="http://schemas.microsoft.com/office/powerpoint/2010/main" val="25335800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B8B8F83-DCD9-4761-BD43-D88B1F00DA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C00000"/>
                </a:solidFill>
              </a:rPr>
              <a:t>Utgangspunkt og forutsetning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DE8D98D-2D2F-4465-BD92-A3AA80786B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Det er formulert en problemstilling (med to eller flere forskningsspørsmål) som er analysert skriftlig ved at hvert forskningsspørsmål er forklart og avgrenset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Du har stilt deg spørsmålet: Hvilke metoder trenger jeg å anvende for å få vitenskapelige holdbare svar på hvert av spørsmålene?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Du behøver bare å ha gjort foreløpige vurderinger av hva slags metoder du skal anvende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Normalt vil det være behov for </a:t>
            </a:r>
            <a:r>
              <a:rPr lang="nb-NO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minst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to ulike metoder (f.eks. </a:t>
            </a:r>
            <a:r>
              <a:rPr lang="nb-NO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dokumentstudie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, intervjuer og rettsdogmatisk metode)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Arbeidet med undersøkelsesopplegg gjelder </a:t>
            </a:r>
            <a:r>
              <a:rPr lang="nb-NO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operasjonaliseringen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av de metoder du regner med å måtte bruke:</a:t>
            </a:r>
          </a:p>
          <a:p>
            <a:pPr lvl="2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Hvis du skal gjennomføre intervjuer, må du med andre ord spørre hvordan disse skal gjennomføres</a:t>
            </a:r>
          </a:p>
          <a:p>
            <a:pPr lvl="2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Hvis du skal anvende rettsdogmatisk metode, må du sette deg inn i aktuelle rettskilder mv</a:t>
            </a:r>
          </a:p>
          <a:p>
            <a:pPr lvl="2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Hvis du skal gjøre dokument-/litteraturstudie, må du spørre deg hvordan denne skal utformes</a:t>
            </a:r>
          </a:p>
          <a:p>
            <a:pPr lvl="2"/>
            <a:r>
              <a:rPr lang="nb-NO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osv</a:t>
            </a:r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5945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4B57F1A-ED0E-476C-A241-5D0660711B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94242"/>
            <a:ext cx="10515600" cy="1325563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C00000"/>
                </a:solidFill>
              </a:rPr>
              <a:t>Litt om noen typiske </a:t>
            </a:r>
            <a:r>
              <a:rPr lang="nb-NO" sz="3200" i="1" dirty="0">
                <a:solidFill>
                  <a:srgbClr val="C00000"/>
                </a:solidFill>
              </a:rPr>
              <a:t>sammenhenger</a:t>
            </a:r>
            <a:r>
              <a:rPr lang="nb-NO" sz="3200" dirty="0">
                <a:solidFill>
                  <a:srgbClr val="C00000"/>
                </a:solidFill>
              </a:rPr>
              <a:t> mellom ulike metoder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649ECDA-D4F2-4F82-8231-58CF9BC313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31322"/>
            <a:ext cx="10515600" cy="5143476"/>
          </a:xfrm>
        </p:spPr>
        <p:txBody>
          <a:bodyPr>
            <a:normAutofit fontScale="85000" lnSpcReduction="10000"/>
          </a:bodyPr>
          <a:lstStyle/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Noen ganger er det en utfordring å få oversikt over problemområdet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Det kan da være hensiktsmessig å gjennomføre et åpent intervju med en person som du regner med har den oversikten du trenger</a:t>
            </a:r>
          </a:p>
          <a:p>
            <a:pPr lvl="2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Intervjuet vil typisk kunne gi oversikt over miljøer, personer, teknologi, litteratur og dokumenter, aktuelle saker, uenigheter mv.</a:t>
            </a:r>
          </a:p>
          <a:p>
            <a:pPr lvl="2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Intervjuet skal gi deg noen «</a:t>
            </a:r>
            <a:r>
              <a:rPr lang="nb-NO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trådender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» du kan nøste videre på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Når du har noen lunde oversikt, bør du identifisere og sette deg inn i ulike typer aktuelt skriftlig materiale som er knyttet til metoder du skal benytte, f.eks.: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Lese politiske dokumenter, sette deg inn i sentrale rettskilder, lese relevant litteratur om sentrale ting du skal finne ut av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Dette materialet bør du forstå og kunne godt nok til at du kan gjenfortelle det til en medstudent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Studier av skriftlig materiale innebærer en skolering av deg selv, og er oftest en forutsetning for å kunne gjennomføre intervjuer og observasjoner mv</a:t>
            </a:r>
          </a:p>
          <a:p>
            <a:pPr lvl="1"/>
            <a:r>
              <a:rPr lang="nb-NO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Du skal ikke gjennomføre et intervju uten grunnleggende kunnskap du kan skaffe deg selv ved å lese tilgjengelig materiale!</a:t>
            </a:r>
          </a:p>
          <a:p>
            <a:pPr lvl="2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Men ikke la dette kravet gå over i engstelse 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  Noe kunnskap er «godt nok», og du trenger ikke være ekspert, men du må alltid «ha peiling»</a:t>
            </a:r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1194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EAA323F-8B86-4A67-9A6D-F0C5CB1397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Nærmere om samspillet mellom metoder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1FB7458-2453-45A0-9A48-08C4E7748E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Det er alltid viktig å spørre deg hvordan </a:t>
            </a:r>
            <a:r>
              <a:rPr lang="nb-NO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samspillet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mellom ulike metoder skal være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Dette gjelder særlig når du skal anvende flere metoder for å belyse samme problemstilling («metodetriangulering»)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Eksempel på forholdet mellom </a:t>
            </a:r>
            <a:r>
              <a:rPr lang="nb-NO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dokumentstudie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og intervju: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På forhånd har du lest deg opp på de spørsmålene du skal intervjue om. Du vil da typisk ønske å spørre om:</a:t>
            </a:r>
          </a:p>
          <a:p>
            <a:pPr lvl="2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Ting det skriftlige materialet </a:t>
            </a:r>
            <a:r>
              <a:rPr lang="nb-NO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ikke har gitt informasjon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om</a:t>
            </a:r>
          </a:p>
          <a:p>
            <a:pPr lvl="2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Ting i materialet som du ønsker å få </a:t>
            </a:r>
            <a:r>
              <a:rPr lang="nb-NO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utdypet</a:t>
            </a:r>
          </a:p>
          <a:p>
            <a:pPr lvl="2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Mulige </a:t>
            </a:r>
            <a:r>
              <a:rPr lang="nb-NO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sammenhenger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mellom ulike informasjonselementer</a:t>
            </a:r>
          </a:p>
          <a:p>
            <a:pPr lvl="2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Ting i det skriftlige materialet du ønsker å få </a:t>
            </a:r>
            <a:r>
              <a:rPr lang="nb-NO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bekreftet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, f.eks. fordi:</a:t>
            </a:r>
          </a:p>
          <a:p>
            <a:pPr lvl="3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Du er usikker på om du har forstått riktig</a:t>
            </a:r>
          </a:p>
          <a:p>
            <a:pPr lvl="3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Du spør fordi spørsmålet er særlig viktig eller er kontroversielt</a:t>
            </a:r>
          </a:p>
          <a:p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3958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7346930-73C8-4A93-9D3B-3B4D0CBADB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8769"/>
            <a:ext cx="10515600" cy="1325563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Litt om gjennomføring av intervjuer (og observasjon)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0DAE03E-8702-447C-867B-56F6989BC1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35090"/>
            <a:ext cx="10515600" cy="5352057"/>
          </a:xfrm>
        </p:spPr>
        <p:txBody>
          <a:bodyPr>
            <a:normAutofit fontScale="77500" lnSpcReduction="20000"/>
          </a:bodyPr>
          <a:lstStyle/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Intervjuer og observasjon krever avtale med noen eksterne, og det er derfor viktig å regne med at det kan ta tid å få avtale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Gjør avtale i god tid, og så langt frem i tid at du både får tid til å skolere deg (jf. bilde 3) og utarbeide et intervjuopplegg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Forberedelser er spesielt viktig for intervjuer og observasjon fordi de avhenger av andre, og ikke alltid kan «repareres»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Går alltid an å henvende seg etter et intervju er gjennomført å stille supplerende spørsmål, men husk å samle opp og unngå flere isolerte henvendelser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Ofte vil én times varighet av intervjuer være realistisk og passe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Ofte vil det være aktuelt å gjennomføre flere intervjuer om samme eller overlappende spørsmål – pass på å ha et samlet design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Tenk særlig igjennom og velg: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Hvordan sette riktig stemning?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Lydopptak eller ikke?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Grad av styring og teknikker for styring av intervjuet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Referat eller transkripsjon?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Trenger du å søke personvernombudet for forskning (NSD) fordi du skal gjøre automatisk behandling av personopplysninger?</a:t>
            </a:r>
          </a:p>
          <a:p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lvl="1"/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4883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6856EA8-155E-4BBF-8926-5EF6F96BD6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7771"/>
            <a:ext cx="10515600" cy="1325563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Litt om gjennomføring av rettsdogmatiske studier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7516284-DBC0-4E79-AFEE-0003451072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1764"/>
            <a:ext cx="10515600" cy="4855200"/>
          </a:xfrm>
        </p:spPr>
        <p:txBody>
          <a:bodyPr>
            <a:normAutofit fontScale="70000" lnSpcReduction="20000"/>
          </a:bodyPr>
          <a:lstStyle/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Finn frem til den/de sentrale rettskilden(e)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Dette er nesten alltid lover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Begynne med å «defragmentere» lovteksten: Hvilke bestemmelser er relevante for spørsmålet du skal avgjøre, og i hvilken rekkefølge må disse bestemmelsene anvendes i?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Det er viktig at du lærer deg resultatet av fortolkningen av loven, herunder hva som er uklart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Fortsett med å kartlegge andre rettskilder som kan ha betydning for den lovteksten du har strukturert og fått en foreløpig forståelse av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I hvilken grad kan de befeste eller presisere den oppfatningen du har etter å ha lest loven?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Eksempler på rettskilder:</a:t>
            </a:r>
          </a:p>
          <a:p>
            <a:pPr lvl="2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Lovforarbeider, særlig merknader til den enkelte bestemmelse, men også generelle merknader (uttalelser om departementets vurderinger)</a:t>
            </a:r>
          </a:p>
          <a:p>
            <a:pPr lvl="2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Forskrifter, og eventuelle forarbeider til slike (f.eks. statsrådsforedrag og høringsnotat)</a:t>
            </a:r>
          </a:p>
          <a:p>
            <a:pPr lvl="2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Høyesterettsdommer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Som alltid er det viktig at du kan og har forstått rettsspørsmålene godt nok til å unngå å skrive på «kildenære» måter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Lange sitater fra lovtekster og andre rettskilder er «forbudt» - du skal bruke egne ord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… og «egne ord» må formuleres ved hjelp av de sentrale begrepene i loven; ikke bytt «personopplysning» ut med f.eks. «persondata» for å variere språket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Du kan bruke sitater hvis du skal kommentere eller drøfte teksten i sitatet (men bare det du diskuterer)</a:t>
            </a:r>
          </a:p>
        </p:txBody>
      </p:sp>
    </p:spTree>
    <p:extLst>
      <p:ext uri="{BB962C8B-B14F-4D97-AF65-F5344CB8AC3E}">
        <p14:creationId xmlns:p14="http://schemas.microsoft.com/office/powerpoint/2010/main" val="2376959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0090A00-CC2A-482C-9800-669501AA9D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2451"/>
            <a:ext cx="10515600" cy="986974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Litt om bruken av rettsdogmatisk metode mv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1FF4592-890B-482C-A848-FAFA102BA7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87094"/>
            <a:ext cx="10515600" cy="4889869"/>
          </a:xfrm>
        </p:spPr>
        <p:txBody>
          <a:bodyPr>
            <a:normAutofit fontScale="92500" lnSpcReduction="20000"/>
          </a:bodyPr>
          <a:lstStyle/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Du må alltid/ofte sette deg inn i aktuelle rettsregler, og til det trenger du å anvende rettsdogmatisk metode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Du vil alltid/ofte også redegjøre for </a:t>
            </a:r>
            <a:r>
              <a:rPr lang="nb-NO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hovedtrekkene 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i gjeldende rett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Du vil sjelden gjøre rettslige analyser som </a:t>
            </a:r>
            <a:r>
              <a:rPr lang="nb-NO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både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er brede og dype, men typisk gjøre «dypdykk» i mer begrensede problemstillinger som aktualiseres av  oppgaven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Du bør unngå/være forsiktig med å sette deg selv i rollen som kontrollør og «dommer»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Det vil sjelden være aktuelt </a:t>
            </a:r>
            <a:r>
              <a:rPr lang="nb-NO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primært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å undersøke om en praksis er lovlig eller ikke</a:t>
            </a:r>
          </a:p>
          <a:p>
            <a:pPr lvl="2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Du bør altså ikke gå inn for å «krysse av» for om de rettslige forståelsene du har lest deg frem til er fulgt eller ikke, som om avvik er «feil»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Det er langt mer praktisk å undersøke om hvordan praktisk faktisk er, hva slags vurderinger som er gjort i den forbindelse, hvilke problemer en har stått overfor mv.</a:t>
            </a:r>
          </a:p>
          <a:p>
            <a:pPr lvl="2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For å gjøre dette må du ha god forståelse av gjeldende rett</a:t>
            </a:r>
          </a:p>
          <a:p>
            <a:pPr lvl="3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Hovedresultatet blir da en beskrivelse av praksis og en forklaring av denne</a:t>
            </a:r>
          </a:p>
          <a:p>
            <a:pPr lvl="3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Med dette som utgangspunkt kan du si noe det som er problemer og tilsynelatende er avvik, og hva som eventuelt kan treffes av tiltak for å forbedre situasjonen</a:t>
            </a:r>
          </a:p>
        </p:txBody>
      </p:sp>
    </p:spTree>
    <p:extLst>
      <p:ext uri="{BB962C8B-B14F-4D97-AF65-F5344CB8AC3E}">
        <p14:creationId xmlns:p14="http://schemas.microsoft.com/office/powerpoint/2010/main" val="297960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D48D74D-B9A9-4890-BBC0-B29E590379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Forberedelser og samarbeid med veileder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BC6320C-B243-464B-B07F-10FD0D04C1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Det er frivillig å bruke veileder, men veldig ofte lurt å involvere ham </a:t>
            </a:r>
            <a:r>
              <a:rPr lang="nb-NO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</a:t>
            </a:r>
            <a:endParaRPr lang="nb-NO" dirty="0">
              <a:solidFill>
                <a:srgbClr val="C0000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Regn med at involvering av veileder tar litt tid, og legg det inn i planen din!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Jeg vil råde til at utkast av alle gjennomføringsopplegg av betydning bør legges frem for og drøftes med veileder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Ofte er det også lurt å samtale om gjennomføringsopplegget før første skisse til opplegg skrives</a:t>
            </a:r>
          </a:p>
        </p:txBody>
      </p:sp>
    </p:spTree>
    <p:extLst>
      <p:ext uri="{BB962C8B-B14F-4D97-AF65-F5344CB8AC3E}">
        <p14:creationId xmlns:p14="http://schemas.microsoft.com/office/powerpoint/2010/main" val="24721957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72B88D7-40CF-4665-8D0B-D40766D783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Metodisk refleksjon!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356C9C6-9234-45CE-8CCA-C7A97BEB15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Når du setter forskningsmetoder ut i livet i henhold til gjennomføringsopplegget ditt, er det viktig å reflektere over hvordan det gikk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Særlig er det viktig å reflektere over: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Var opplegget tilstrekkelig til å belyse forskningsspørsmålene?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Var det svakheter i opplegget som kan ha betydning for validiteten av resultatet?</a:t>
            </a:r>
          </a:p>
          <a:p>
            <a:pPr lvl="2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Hvorfor? Hvilken betydning for resultatet?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I hvilken grad har erfaringer fra en del av undersøkelsesopplegget hatt konsekvenser for andre deler av opplegget?</a:t>
            </a:r>
          </a:p>
          <a:p>
            <a:pPr lvl="2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Hvilke erfaringer og konsekvenser?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All slik refleksjon og erfaringer av betydning bør inngå i metodeavsnittet (avsnitt 1.3 i «standarddisposisjonen»)</a:t>
            </a:r>
          </a:p>
          <a:p>
            <a:pPr lvl="2"/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3318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1345</Words>
  <Application>Microsoft Office PowerPoint</Application>
  <PresentationFormat>Widescreen</PresentationFormat>
  <Paragraphs>88</Paragraphs>
  <Slides>9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Office-tema</vt:lpstr>
      <vt:lpstr>Undersøkelsesopplegg og anvendelse av metode</vt:lpstr>
      <vt:lpstr>Utgangspunkt og forutsetning</vt:lpstr>
      <vt:lpstr>Litt om noen typiske sammenhenger mellom ulike metoder</vt:lpstr>
      <vt:lpstr>Nærmere om samspillet mellom metoder</vt:lpstr>
      <vt:lpstr>Litt om gjennomføring av intervjuer (og observasjon)</vt:lpstr>
      <vt:lpstr>Litt om gjennomføring av rettsdogmatiske studier</vt:lpstr>
      <vt:lpstr>Litt om bruken av rettsdogmatisk metode mv</vt:lpstr>
      <vt:lpstr>Forberedelser og samarbeid med veileder</vt:lpstr>
      <vt:lpstr>Metodisk refleksjon!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Undersøkelsesopplegg og anvendelse av metode</dc:title>
  <dc:creator>d.w.schartum</dc:creator>
  <cp:lastModifiedBy>d.w.schartum</cp:lastModifiedBy>
  <cp:revision>15</cp:revision>
  <cp:lastPrinted>2019-02-24T21:58:06Z</cp:lastPrinted>
  <dcterms:created xsi:type="dcterms:W3CDTF">2019-02-24T19:47:52Z</dcterms:created>
  <dcterms:modified xsi:type="dcterms:W3CDTF">2019-02-24T22:04:16Z</dcterms:modified>
</cp:coreProperties>
</file>