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8"/>
  </p:handoutMasterIdLst>
  <p:sldIdLst>
    <p:sldId id="256" r:id="rId2"/>
    <p:sldId id="261" r:id="rId3"/>
    <p:sldId id="262" r:id="rId4"/>
    <p:sldId id="258" r:id="rId5"/>
    <p:sldId id="263" r:id="rId6"/>
    <p:sldId id="264" r:id="rId7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9900CC"/>
    <a:srgbClr val="CC0066"/>
    <a:srgbClr val="0000FF"/>
    <a:srgbClr val="FFCC00"/>
    <a:srgbClr val="FFFFCC"/>
    <a:srgbClr val="0033CC"/>
    <a:srgbClr val="CC3300"/>
    <a:srgbClr val="FF33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032" y="6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8B74A59-1467-4BC9-8A59-3F10AAB289BA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6214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3E0F4C-BE3E-4DD3-96DD-BEEDAE394E6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68460-5947-4E4F-9463-871B0F04A247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22C0D-09D5-4E17-83BE-A6E0E721E54D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41AFCC-9D7B-45E7-89A1-507072B7F394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32F92B-D510-4DD9-A313-8AFFFBEF709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7E061A-733B-4090-8EDC-1BC07692AC5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4EA19-081F-49D8-80ED-3C8A5EFE9A7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BCC41-118E-4BBB-A10C-EC75DBFEDDB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75BF9-2BA1-426D-ACBB-B2945DEDDA5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5178-C036-44E9-841F-C7EB6A6D55E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F4098D-7C29-45A2-AAC0-CFB7AD50997A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0EA153F-4366-4AFF-AECE-C5A14A614940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472" y="2357430"/>
            <a:ext cx="8101042" cy="1143000"/>
          </a:xfrm>
        </p:spPr>
        <p:txBody>
          <a:bodyPr/>
          <a:lstStyle/>
          <a:p>
            <a:pPr algn="l"/>
            <a:r>
              <a:rPr lang="nb-NO" sz="1800" dirty="0">
                <a:solidFill>
                  <a:schemeClr val="tx1"/>
                </a:solidFill>
              </a:rPr>
              <a:t>Skrive masteroppgave i forvaltningsinformatikk:</a:t>
            </a:r>
            <a:br>
              <a:rPr lang="nb-NO" sz="3200" dirty="0">
                <a:solidFill>
                  <a:schemeClr val="accent2"/>
                </a:solidFill>
              </a:rPr>
            </a:br>
            <a:r>
              <a:rPr lang="nb-NO" sz="3200" dirty="0">
                <a:solidFill>
                  <a:schemeClr val="accent2"/>
                </a:solidFill>
              </a:rPr>
              <a:t>Fra valg av emne til</a:t>
            </a:r>
            <a:br>
              <a:rPr lang="nb-NO" sz="3200" dirty="0">
                <a:solidFill>
                  <a:schemeClr val="accent2"/>
                </a:solidFill>
              </a:rPr>
            </a:br>
            <a:r>
              <a:rPr lang="nb-NO" sz="3200" dirty="0">
                <a:solidFill>
                  <a:schemeClr val="accent2"/>
                </a:solidFill>
              </a:rPr>
              <a:t>problemstilling på to nivåer</a:t>
            </a:r>
            <a:br>
              <a:rPr lang="nb-NO" sz="3200" dirty="0">
                <a:solidFill>
                  <a:schemeClr val="accent2"/>
                </a:solidFill>
              </a:rPr>
            </a:br>
            <a:endParaRPr lang="nb-NO" sz="2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400"/>
              <a:t>Dag Wiese Schartum, AFIN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 forvaltningsinformatiske vinklingen bør fremgå av problemstillingen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772400" cy="4495800"/>
          </a:xfrm>
        </p:spPr>
        <p:txBody>
          <a:bodyPr/>
          <a:lstStyle/>
          <a:p>
            <a:r>
              <a:rPr lang="nb-NO" sz="2000" dirty="0"/>
              <a:t>Faglig vinkling</a:t>
            </a:r>
          </a:p>
          <a:p>
            <a:pPr lvl="1"/>
            <a:r>
              <a:rPr lang="nb-NO" sz="1800" dirty="0"/>
              <a:t>Oppgaver i forvaltningsinformatikk er karakterisert ved anvendelse av fler- eller tverrfaglig forskningsmetode som involverer  jus, samfunnsvitenskap og informatikk</a:t>
            </a:r>
          </a:p>
          <a:p>
            <a:pPr lvl="1"/>
            <a:r>
              <a:rPr lang="nb-NO" sz="1800" dirty="0"/>
              <a:t>Kan velge vinklinger som gir ulik vekt på de forskjellige faglige aspektene</a:t>
            </a:r>
          </a:p>
          <a:p>
            <a:r>
              <a:rPr lang="nb-NO" sz="2000" dirty="0"/>
              <a:t>Teoretisk/praktisk vinkling</a:t>
            </a:r>
          </a:p>
          <a:p>
            <a:pPr lvl="1"/>
            <a:r>
              <a:rPr lang="nb-NO" sz="1800" dirty="0"/>
              <a:t>Typisk både å ha teoretisk og praktisk sikte </a:t>
            </a:r>
          </a:p>
          <a:p>
            <a:pPr lvl="1"/>
            <a:r>
              <a:rPr lang="nb-NO" sz="1800" dirty="0"/>
              <a:t>Mange har fokus på styringsidealer mv, ofte med et rettighetsperspektiv i bunn</a:t>
            </a:r>
          </a:p>
          <a:p>
            <a:pPr lvl="1"/>
            <a:r>
              <a:rPr lang="nb-NO" sz="1800" dirty="0"/>
              <a:t>Ofte kritisk-konstruktivt, alltid uavhengig</a:t>
            </a:r>
          </a:p>
          <a:p>
            <a:r>
              <a:rPr lang="nb-NO" sz="2000" dirty="0"/>
              <a:t>Aktørvinkling</a:t>
            </a:r>
          </a:p>
          <a:p>
            <a:pPr lvl="1"/>
            <a:r>
              <a:rPr lang="nb-NO" sz="1800" dirty="0"/>
              <a:t>Emnet vil ofte gjelde offentlig sektor, men dette innebærer ikke at en bare har forvaltningen som ståsted (jf figuren på </a:t>
            </a:r>
            <a:r>
              <a:rPr lang="nb-NO" sz="1800"/>
              <a:t>side 5)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803275"/>
          </a:xfrm>
        </p:spPr>
        <p:txBody>
          <a:bodyPr/>
          <a:lstStyle/>
          <a:p>
            <a:r>
              <a:rPr lang="nb-NO" sz="3200" dirty="0">
                <a:solidFill>
                  <a:schemeClr val="accent2"/>
                </a:solidFill>
              </a:rPr>
              <a:t>Valg av “aktørvinkling”</a:t>
            </a:r>
          </a:p>
        </p:txBody>
      </p:sp>
      <p:grpSp>
        <p:nvGrpSpPr>
          <p:cNvPr id="9233" name="Group 17"/>
          <p:cNvGrpSpPr>
            <a:grpSpLocks/>
          </p:cNvGrpSpPr>
          <p:nvPr/>
        </p:nvGrpSpPr>
        <p:grpSpPr bwMode="auto">
          <a:xfrm>
            <a:off x="692298" y="4332325"/>
            <a:ext cx="2362200" cy="1127125"/>
            <a:chOff x="624" y="2688"/>
            <a:chExt cx="1488" cy="710"/>
          </a:xfrm>
        </p:grpSpPr>
        <p:sp>
          <p:nvSpPr>
            <p:cNvPr id="9224" name="Text Box 8"/>
            <p:cNvSpPr txBox="1">
              <a:spLocks noChangeArrowheads="1"/>
            </p:cNvSpPr>
            <p:nvPr/>
          </p:nvSpPr>
          <p:spPr bwMode="auto">
            <a:xfrm>
              <a:off x="624" y="2880"/>
              <a:ext cx="1150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6600"/>
                  </a:solidFill>
                </a:rPr>
                <a:t>Forvaltnings-</a:t>
              </a:r>
            </a:p>
            <a:p>
              <a:r>
                <a:rPr lang="nb-NO">
                  <a:solidFill>
                    <a:srgbClr val="006600"/>
                  </a:solidFill>
                </a:rPr>
                <a:t>organ</a:t>
              </a:r>
            </a:p>
          </p:txBody>
        </p:sp>
        <p:sp>
          <p:nvSpPr>
            <p:cNvPr id="9227" name="Line 11"/>
            <p:cNvSpPr>
              <a:spLocks noChangeShapeType="1"/>
            </p:cNvSpPr>
            <p:nvPr/>
          </p:nvSpPr>
          <p:spPr bwMode="auto">
            <a:xfrm flipV="1">
              <a:off x="1392" y="2688"/>
              <a:ext cx="720" cy="192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5" name="Group 19"/>
          <p:cNvGrpSpPr>
            <a:grpSpLocks/>
          </p:cNvGrpSpPr>
          <p:nvPr/>
        </p:nvGrpSpPr>
        <p:grpSpPr bwMode="auto">
          <a:xfrm>
            <a:off x="5058616" y="1464982"/>
            <a:ext cx="2055813" cy="1406525"/>
            <a:chOff x="3072" y="1034"/>
            <a:chExt cx="1295" cy="886"/>
          </a:xfrm>
        </p:grpSpPr>
        <p:sp>
          <p:nvSpPr>
            <p:cNvPr id="9222" name="Text Box 6"/>
            <p:cNvSpPr txBox="1">
              <a:spLocks noChangeArrowheads="1"/>
            </p:cNvSpPr>
            <p:nvPr/>
          </p:nvSpPr>
          <p:spPr bwMode="auto">
            <a:xfrm>
              <a:off x="3398" y="1034"/>
              <a:ext cx="9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FF3300"/>
                  </a:solidFill>
                </a:rPr>
                <a:t>Næringsliv</a:t>
              </a:r>
            </a:p>
          </p:txBody>
        </p:sp>
        <p:sp>
          <p:nvSpPr>
            <p:cNvPr id="9228" name="Line 12"/>
            <p:cNvSpPr>
              <a:spLocks noChangeShapeType="1"/>
            </p:cNvSpPr>
            <p:nvPr/>
          </p:nvSpPr>
          <p:spPr bwMode="auto">
            <a:xfrm flipV="1">
              <a:off x="3072" y="1344"/>
              <a:ext cx="576" cy="57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6" name="Group 20"/>
          <p:cNvGrpSpPr>
            <a:grpSpLocks/>
          </p:cNvGrpSpPr>
          <p:nvPr/>
        </p:nvGrpSpPr>
        <p:grpSpPr bwMode="auto">
          <a:xfrm>
            <a:off x="5613767" y="3391545"/>
            <a:ext cx="2943225" cy="822325"/>
            <a:chOff x="3312" y="2160"/>
            <a:chExt cx="1854" cy="518"/>
          </a:xfrm>
        </p:grpSpPr>
        <p:sp>
          <p:nvSpPr>
            <p:cNvPr id="9225" name="Text Box 9"/>
            <p:cNvSpPr txBox="1">
              <a:spLocks noChangeArrowheads="1"/>
            </p:cNvSpPr>
            <p:nvPr/>
          </p:nvSpPr>
          <p:spPr bwMode="auto">
            <a:xfrm>
              <a:off x="4080" y="2160"/>
              <a:ext cx="108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00CC"/>
                  </a:solidFill>
                </a:rPr>
                <a:t>Frivillig</a:t>
              </a:r>
            </a:p>
            <a:p>
              <a:r>
                <a:rPr lang="nb-NO">
                  <a:solidFill>
                    <a:srgbClr val="0000CC"/>
                  </a:solidFill>
                </a:rPr>
                <a:t>organisasjon</a:t>
              </a:r>
            </a:p>
          </p:txBody>
        </p:sp>
        <p:sp>
          <p:nvSpPr>
            <p:cNvPr id="9229" name="Line 13"/>
            <p:cNvSpPr>
              <a:spLocks noChangeShapeType="1"/>
            </p:cNvSpPr>
            <p:nvPr/>
          </p:nvSpPr>
          <p:spPr bwMode="auto">
            <a:xfrm flipV="1">
              <a:off x="3312" y="2352"/>
              <a:ext cx="768" cy="48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4" name="Group 18"/>
          <p:cNvGrpSpPr>
            <a:grpSpLocks/>
          </p:cNvGrpSpPr>
          <p:nvPr/>
        </p:nvGrpSpPr>
        <p:grpSpPr bwMode="auto">
          <a:xfrm>
            <a:off x="1762077" y="1581472"/>
            <a:ext cx="1600200" cy="1447800"/>
            <a:chOff x="1200" y="1104"/>
            <a:chExt cx="1008" cy="912"/>
          </a:xfrm>
        </p:grpSpPr>
        <p:sp>
          <p:nvSpPr>
            <p:cNvPr id="9223" name="Text Box 7"/>
            <p:cNvSpPr txBox="1">
              <a:spLocks noChangeArrowheads="1"/>
            </p:cNvSpPr>
            <p:nvPr/>
          </p:nvSpPr>
          <p:spPr bwMode="auto">
            <a:xfrm>
              <a:off x="1200" y="1104"/>
              <a:ext cx="10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0099"/>
                  </a:solidFill>
                </a:rPr>
                <a:t>Bruker/part</a:t>
              </a:r>
            </a:p>
          </p:txBody>
        </p:sp>
        <p:sp>
          <p:nvSpPr>
            <p:cNvPr id="9230" name="Line 14"/>
            <p:cNvSpPr>
              <a:spLocks noChangeShapeType="1"/>
            </p:cNvSpPr>
            <p:nvPr/>
          </p:nvSpPr>
          <p:spPr bwMode="auto">
            <a:xfrm>
              <a:off x="1632" y="1440"/>
              <a:ext cx="576" cy="576"/>
            </a:xfrm>
            <a:prstGeom prst="line">
              <a:avLst/>
            </a:prstGeom>
            <a:noFill/>
            <a:ln w="28575">
              <a:solidFill>
                <a:srgbClr val="CC3399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7" name="Group 21"/>
          <p:cNvGrpSpPr>
            <a:grpSpLocks/>
          </p:cNvGrpSpPr>
          <p:nvPr/>
        </p:nvGrpSpPr>
        <p:grpSpPr bwMode="auto">
          <a:xfrm>
            <a:off x="4714876" y="5087944"/>
            <a:ext cx="1485900" cy="1431925"/>
            <a:chOff x="2880" y="2928"/>
            <a:chExt cx="936" cy="902"/>
          </a:xfrm>
        </p:grpSpPr>
        <p:sp>
          <p:nvSpPr>
            <p:cNvPr id="9226" name="Text Box 10"/>
            <p:cNvSpPr txBox="1">
              <a:spLocks noChangeArrowheads="1"/>
            </p:cNvSpPr>
            <p:nvPr/>
          </p:nvSpPr>
          <p:spPr bwMode="auto">
            <a:xfrm>
              <a:off x="2880" y="3312"/>
              <a:ext cx="93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9900CC"/>
                  </a:solidFill>
                </a:rPr>
                <a:t>Tjeneste-</a:t>
              </a:r>
            </a:p>
            <a:p>
              <a:r>
                <a:rPr lang="nb-NO">
                  <a:solidFill>
                    <a:srgbClr val="9900CC"/>
                  </a:solidFill>
                </a:rPr>
                <a:t>leverandør</a:t>
              </a:r>
            </a:p>
          </p:txBody>
        </p:sp>
        <p:sp>
          <p:nvSpPr>
            <p:cNvPr id="9231" name="Line 15"/>
            <p:cNvSpPr>
              <a:spLocks noChangeShapeType="1"/>
            </p:cNvSpPr>
            <p:nvPr/>
          </p:nvSpPr>
          <p:spPr bwMode="auto">
            <a:xfrm flipH="1" flipV="1">
              <a:off x="2880" y="2928"/>
              <a:ext cx="288" cy="384"/>
            </a:xfrm>
            <a:prstGeom prst="line">
              <a:avLst/>
            </a:prstGeom>
            <a:noFill/>
            <a:ln w="28575">
              <a:solidFill>
                <a:srgbClr val="9900CC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9248" name="Text Box 32"/>
          <p:cNvSpPr txBox="1">
            <a:spLocks noChangeArrowheads="1"/>
          </p:cNvSpPr>
          <p:nvPr/>
        </p:nvSpPr>
        <p:spPr bwMode="auto">
          <a:xfrm>
            <a:off x="669925" y="2147888"/>
            <a:ext cx="227979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Betydning for</a:t>
            </a:r>
          </a:p>
          <a:p>
            <a:r>
              <a:rPr lang="nb-NO" sz="2000" dirty="0"/>
              <a:t>registrerte personer?</a:t>
            </a:r>
          </a:p>
        </p:txBody>
      </p:sp>
      <p:sp>
        <p:nvSpPr>
          <p:cNvPr id="9249" name="Text Box 33"/>
          <p:cNvSpPr txBox="1">
            <a:spLocks noChangeArrowheads="1"/>
          </p:cNvSpPr>
          <p:nvPr/>
        </p:nvSpPr>
        <p:spPr bwMode="auto">
          <a:xfrm>
            <a:off x="669925" y="5379337"/>
            <a:ext cx="21526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Forholdet til Data-</a:t>
            </a:r>
            <a:br>
              <a:rPr lang="nb-NO" sz="2000" dirty="0"/>
            </a:br>
            <a:r>
              <a:rPr lang="nb-NO" sz="2000" dirty="0"/>
              <a:t>tilsynet og tilsynets</a:t>
            </a:r>
          </a:p>
          <a:p>
            <a:r>
              <a:rPr lang="nb-NO" sz="2000" dirty="0"/>
              <a:t>praksis?</a:t>
            </a:r>
          </a:p>
        </p:txBody>
      </p:sp>
      <p:sp>
        <p:nvSpPr>
          <p:cNvPr id="9250" name="Text Box 34"/>
          <p:cNvSpPr txBox="1">
            <a:spLocks noChangeArrowheads="1"/>
          </p:cNvSpPr>
          <p:nvPr/>
        </p:nvSpPr>
        <p:spPr bwMode="auto">
          <a:xfrm>
            <a:off x="5943600" y="2133600"/>
            <a:ext cx="22193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Betydning og rolle i</a:t>
            </a:r>
          </a:p>
          <a:p>
            <a:r>
              <a:rPr lang="nb-NO" sz="2000" dirty="0"/>
              <a:t>privat bedrift mv?</a:t>
            </a:r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42B86435-6A57-4207-B2D1-BC22981DF107}"/>
              </a:ext>
            </a:extLst>
          </p:cNvPr>
          <p:cNvGrpSpPr/>
          <p:nvPr/>
        </p:nvGrpSpPr>
        <p:grpSpPr>
          <a:xfrm>
            <a:off x="3048000" y="2743200"/>
            <a:ext cx="5057686" cy="2286000"/>
            <a:chOff x="3048000" y="2743200"/>
            <a:chExt cx="5057686" cy="2286000"/>
          </a:xfrm>
        </p:grpSpPr>
        <p:grpSp>
          <p:nvGrpSpPr>
            <p:cNvPr id="9238" name="Group 22"/>
            <p:cNvGrpSpPr>
              <a:grpSpLocks/>
            </p:cNvGrpSpPr>
            <p:nvPr/>
          </p:nvGrpSpPr>
          <p:grpSpPr bwMode="auto">
            <a:xfrm>
              <a:off x="3048000" y="2743200"/>
              <a:ext cx="2438400" cy="2286000"/>
              <a:chOff x="1920" y="1728"/>
              <a:chExt cx="1536" cy="1440"/>
            </a:xfrm>
          </p:grpSpPr>
          <p:sp>
            <p:nvSpPr>
              <p:cNvPr id="9219" name="Oval 3"/>
              <p:cNvSpPr>
                <a:spLocks noChangeArrowheads="1"/>
              </p:cNvSpPr>
              <p:nvPr/>
            </p:nvSpPr>
            <p:spPr bwMode="auto">
              <a:xfrm>
                <a:off x="1920" y="1728"/>
                <a:ext cx="1536" cy="144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9220" name="Text Box 4"/>
              <p:cNvSpPr txBox="1">
                <a:spLocks noChangeArrowheads="1"/>
              </p:cNvSpPr>
              <p:nvPr/>
            </p:nvSpPr>
            <p:spPr bwMode="auto">
              <a:xfrm>
                <a:off x="2256" y="2160"/>
                <a:ext cx="116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endParaRPr lang="nb-NO" b="1" dirty="0">
                  <a:solidFill>
                    <a:srgbClr val="660066"/>
                  </a:solidFill>
                </a:endParaRPr>
              </a:p>
            </p:txBody>
          </p:sp>
        </p:grpSp>
        <p:sp>
          <p:nvSpPr>
            <p:cNvPr id="30" name="Rektangel 29"/>
            <p:cNvSpPr/>
            <p:nvPr/>
          </p:nvSpPr>
          <p:spPr>
            <a:xfrm>
              <a:off x="3643306" y="3571876"/>
              <a:ext cx="107157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nb-NO" b="1" dirty="0">
                  <a:solidFill>
                    <a:srgbClr val="006600"/>
                  </a:solidFill>
                </a:rPr>
                <a:t>Emnet</a:t>
              </a:r>
              <a:endParaRPr lang="nb-NO" sz="1400" dirty="0">
                <a:solidFill>
                  <a:srgbClr val="006600"/>
                </a:solidFill>
              </a:endParaRPr>
            </a:p>
          </p:txBody>
        </p:sp>
        <p:sp>
          <p:nvSpPr>
            <p:cNvPr id="29" name="TekstSylinder 28"/>
            <p:cNvSpPr txBox="1"/>
            <p:nvPr/>
          </p:nvSpPr>
          <p:spPr>
            <a:xfrm>
              <a:off x="5357818" y="4357694"/>
              <a:ext cx="2747868" cy="4616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i="1" dirty="0"/>
                <a:t>(noe om personvern)</a:t>
              </a:r>
            </a:p>
          </p:txBody>
        </p:sp>
      </p:grpSp>
      <p:sp>
        <p:nvSpPr>
          <p:cNvPr id="2" name="TekstSylinder 1"/>
          <p:cNvSpPr txBox="1"/>
          <p:nvPr/>
        </p:nvSpPr>
        <p:spPr>
          <a:xfrm>
            <a:off x="691298" y="880981"/>
            <a:ext cx="7199407" cy="40011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Aktørperspektiv </a:t>
            </a:r>
            <a:r>
              <a:rPr lang="nb-NO" sz="2000" i="1" dirty="0"/>
              <a:t>kan</a:t>
            </a:r>
            <a:r>
              <a:rPr lang="nb-NO" sz="2000" dirty="0"/>
              <a:t> være nyttig når du formulerer problemstillinger</a:t>
            </a:r>
          </a:p>
        </p:txBody>
      </p:sp>
      <p:sp>
        <p:nvSpPr>
          <p:cNvPr id="9247" name="Text Box 31"/>
          <p:cNvSpPr txBox="1">
            <a:spLocks noChangeArrowheads="1"/>
          </p:cNvSpPr>
          <p:nvPr/>
        </p:nvSpPr>
        <p:spPr bwMode="auto">
          <a:xfrm>
            <a:off x="3426451" y="3434622"/>
            <a:ext cx="1709742" cy="830997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>
                <a:solidFill>
                  <a:srgbClr val="FF3300"/>
                </a:solidFill>
              </a:rPr>
              <a:t>Innbygget personvern</a:t>
            </a:r>
          </a:p>
        </p:txBody>
      </p:sp>
      <p:grpSp>
        <p:nvGrpSpPr>
          <p:cNvPr id="9244" name="Group 28"/>
          <p:cNvGrpSpPr>
            <a:grpSpLocks/>
          </p:cNvGrpSpPr>
          <p:nvPr/>
        </p:nvGrpSpPr>
        <p:grpSpPr bwMode="auto">
          <a:xfrm>
            <a:off x="3048000" y="2689243"/>
            <a:ext cx="2438400" cy="2357454"/>
            <a:chOff x="1920" y="1728"/>
            <a:chExt cx="1536" cy="1485"/>
          </a:xfrm>
          <a:solidFill>
            <a:schemeClr val="bg1"/>
          </a:solidFill>
        </p:grpSpPr>
        <p:sp>
          <p:nvSpPr>
            <p:cNvPr id="9245" name="Oval 29" descr="5 %"/>
            <p:cNvSpPr>
              <a:spLocks noChangeArrowheads="1"/>
            </p:cNvSpPr>
            <p:nvPr/>
          </p:nvSpPr>
          <p:spPr bwMode="auto">
            <a:xfrm>
              <a:off x="1920" y="1728"/>
              <a:ext cx="1536" cy="1485"/>
            </a:xfrm>
            <a:prstGeom prst="ellipse">
              <a:avLst/>
            </a:prstGeom>
            <a:grpFill/>
            <a:ln w="1905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9246" name="Text Box 30" descr="5 %"/>
            <p:cNvSpPr txBox="1">
              <a:spLocks noChangeArrowheads="1"/>
            </p:cNvSpPr>
            <p:nvPr/>
          </p:nvSpPr>
          <p:spPr bwMode="auto">
            <a:xfrm>
              <a:off x="2110" y="2172"/>
              <a:ext cx="1157" cy="52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b="1" dirty="0">
                  <a:solidFill>
                    <a:srgbClr val="0000FF"/>
                  </a:solidFill>
                </a:rPr>
                <a:t>Delproblem-</a:t>
              </a:r>
              <a:br>
                <a:rPr lang="nb-NO" b="1" dirty="0">
                  <a:solidFill>
                    <a:srgbClr val="0000FF"/>
                  </a:solidFill>
                </a:rPr>
              </a:br>
              <a:r>
                <a:rPr lang="nb-NO" b="1" dirty="0">
                  <a:solidFill>
                    <a:srgbClr val="0000FF"/>
                  </a:solidFill>
                </a:rPr>
                <a:t>stillinger?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9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8" grpId="0" autoUpdateAnimBg="0"/>
      <p:bldP spid="9249" grpId="0" autoUpdateAnimBg="0"/>
      <p:bldP spid="9250" grpId="0" autoUpdateAnimBg="0"/>
      <p:bldP spid="9247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85800" y="1524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Eksempel på problemstilling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81000" y="762000"/>
            <a:ext cx="8534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>
                <a:solidFill>
                  <a:srgbClr val="0033CC"/>
                </a:solidFill>
              </a:rPr>
              <a:t>Emne: Noe om dokumentasjon av rettslig innhold i IS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>
                <a:solidFill>
                  <a:srgbClr val="CC3300"/>
                </a:solidFill>
              </a:rPr>
              <a:t>Hovedproblemstilling: Hvordan dokumenterer Lånekassen det rettslige innholdet i sine informasjonssystemer?  (jf rettssikkerhetsteori)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>
                <a:solidFill>
                  <a:srgbClr val="660066"/>
                </a:solidFill>
              </a:rPr>
              <a:t>Mulige delproblemstillinger:</a:t>
            </a:r>
            <a:endParaRPr lang="nb-NO" sz="3200" dirty="0">
              <a:solidFill>
                <a:srgbClr val="660066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i="1" dirty="0">
                <a:solidFill>
                  <a:srgbClr val="660066"/>
                </a:solidFill>
              </a:rPr>
              <a:t>Forvaltning (aktør 1)</a:t>
            </a:r>
            <a:r>
              <a:rPr lang="nb-NO" sz="1500" dirty="0">
                <a:solidFill>
                  <a:srgbClr val="660066"/>
                </a:solidFill>
              </a:rPr>
              <a:t>: 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Hva anses som systemdokumentasjon i LK og hvilke interne retningslinjer gjelder?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I hvilken grad er Lånekassens informasjonssystem (LIS) dokumentert?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Hvordan er arbeid med dokumentasjon organisert (oppgaver, ansvar)?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I hvilken grad er rettslig innhold dokumentert og sammenholdt med grunnlaget i lov og forskrift?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i="1" dirty="0">
                <a:solidFill>
                  <a:srgbClr val="660066"/>
                </a:solidFill>
              </a:rPr>
              <a:t>Bruker/part (aktør 2):</a:t>
            </a:r>
            <a:r>
              <a:rPr lang="nb-NO" sz="1500" dirty="0">
                <a:solidFill>
                  <a:srgbClr val="660066"/>
                </a:solidFill>
              </a:rPr>
              <a:t> 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Hvilket behov har brukere/parter for å finne ut noe om innholdet i LIS?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Hvor omstridt kan innholdet av LIS sies å være (regelverk med stort </a:t>
            </a:r>
            <a:r>
              <a:rPr lang="nb-NO" sz="1500" dirty="0" err="1">
                <a:solidFill>
                  <a:srgbClr val="660066"/>
                </a:solidFill>
              </a:rPr>
              <a:t>tolkningsrom</a:t>
            </a:r>
            <a:r>
              <a:rPr lang="nb-NO" sz="1500" dirty="0">
                <a:solidFill>
                  <a:srgbClr val="660066"/>
                </a:solidFill>
              </a:rPr>
              <a:t>)?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Hvilket kilder har brukere/parter tilgang til for kunnskap om innholdet av LIS?</a:t>
            </a:r>
          </a:p>
          <a:p>
            <a:pPr marL="714375" lvl="1" indent="-26670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i="1" dirty="0">
                <a:solidFill>
                  <a:srgbClr val="660066"/>
                </a:solidFill>
              </a:rPr>
              <a:t>Eksterne konsulenter (aktør 3):</a:t>
            </a:r>
          </a:p>
          <a:p>
            <a:pPr marL="1171575" lvl="2" indent="-26670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Hvilken rolle spiller eksterne konsulenter i utviklingsarbeidet og hva er virkningen for spørsmålet om rettslig dokumentasjon?</a:t>
            </a:r>
          </a:p>
          <a:p>
            <a:pPr marL="1171575" lvl="2" indent="-266700">
              <a:spcBef>
                <a:spcPct val="20000"/>
              </a:spcBef>
            </a:pPr>
            <a:endParaRPr lang="nb-NO" sz="1500" dirty="0">
              <a:solidFill>
                <a:srgbClr val="660066"/>
              </a:solidFill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88550C6-40D2-4419-BE42-0B2C12B8FB86}"/>
              </a:ext>
            </a:extLst>
          </p:cNvPr>
          <p:cNvSpPr txBox="1"/>
          <p:nvPr/>
        </p:nvSpPr>
        <p:spPr>
          <a:xfrm>
            <a:off x="650003" y="5877272"/>
            <a:ext cx="7950959" cy="6001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625475" lvl="2" indent="-266700">
              <a:spcBef>
                <a:spcPct val="20000"/>
              </a:spcBef>
            </a:pPr>
            <a:r>
              <a:rPr lang="nb-NO" sz="1500" b="1" i="1">
                <a:solidFill>
                  <a:srgbClr val="C00000"/>
                </a:solidFill>
              </a:rPr>
              <a:t>(Og dette blir åpenbart for mange spørsmål å gi svar på: velge de mest lovende!)</a:t>
            </a:r>
          </a:p>
          <a:p>
            <a:pPr marL="625475" lvl="2" indent="-266700">
              <a:spcBef>
                <a:spcPct val="20000"/>
              </a:spcBef>
            </a:pPr>
            <a:r>
              <a:rPr lang="nb-NO" sz="1500" b="1" i="1">
                <a:solidFill>
                  <a:srgbClr val="C00000"/>
                </a:solidFill>
              </a:rPr>
              <a:t>(Vær også beredt til å velge om igjen etter at du har arbeidet med stoffet og forstår ting bedre)</a:t>
            </a:r>
            <a:endParaRPr lang="nb-NO" sz="15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762000"/>
          </a:xfrm>
        </p:spPr>
        <p:txBody>
          <a:bodyPr/>
          <a:lstStyle/>
          <a:p>
            <a: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Videre om problemstillingen (I)</a:t>
            </a:r>
            <a:endParaRPr lang="nb-NO" sz="3200" dirty="0">
              <a:solidFill>
                <a:schemeClr val="accent2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390728"/>
          </a:xfrm>
        </p:spPr>
        <p:txBody>
          <a:bodyPr>
            <a:normAutofit/>
          </a:bodyPr>
          <a:lstStyle/>
          <a:p>
            <a:r>
              <a:rPr lang="nb-NO" sz="2000" b="1" dirty="0">
                <a:solidFill>
                  <a:srgbClr val="660066"/>
                </a:solidFill>
              </a:rPr>
              <a:t>Problemstruktur</a:t>
            </a:r>
            <a:endParaRPr lang="nb-NO" sz="2000" dirty="0">
              <a:solidFill>
                <a:srgbClr val="660066"/>
              </a:solidFill>
            </a:endParaRPr>
          </a:p>
          <a:p>
            <a:pPr lvl="1"/>
            <a:r>
              <a:rPr lang="nb-NO" sz="1700" dirty="0">
                <a:solidFill>
                  <a:srgbClr val="660066"/>
                </a:solidFill>
              </a:rPr>
              <a:t>Problemstillingen kan gjerne formuleres på </a:t>
            </a:r>
            <a:r>
              <a:rPr lang="nb-NO" sz="1700" i="1" dirty="0">
                <a:solidFill>
                  <a:srgbClr val="660066"/>
                </a:solidFill>
              </a:rPr>
              <a:t>to nivåer </a:t>
            </a:r>
            <a:r>
              <a:rPr lang="nb-NO" sz="1700" dirty="0">
                <a:solidFill>
                  <a:srgbClr val="660066"/>
                </a:solidFill>
              </a:rPr>
              <a:t>(jf. forrige bilde)</a:t>
            </a:r>
          </a:p>
          <a:p>
            <a:pPr lvl="1"/>
            <a:r>
              <a:rPr lang="nb-NO" sz="1700" dirty="0">
                <a:solidFill>
                  <a:srgbClr val="660066"/>
                </a:solidFill>
              </a:rPr>
              <a:t>Delproblemstillingene kan gjerne formuleres i </a:t>
            </a:r>
            <a:r>
              <a:rPr lang="nb-NO" sz="1700" i="1" dirty="0">
                <a:solidFill>
                  <a:srgbClr val="660066"/>
                </a:solidFill>
              </a:rPr>
              <a:t>to omganger</a:t>
            </a:r>
            <a:r>
              <a:rPr lang="nb-NO" sz="1700" dirty="0">
                <a:solidFill>
                  <a:srgbClr val="660066"/>
                </a:solidFill>
              </a:rPr>
              <a:t>, på ulike nivå, for eksempel slik at du har «røffe» delproblemstillinger helt innledningsvis, som du senere presiserer etter gjennomgang og i lys av relevant teori mv.</a:t>
            </a:r>
          </a:p>
          <a:p>
            <a:pPr lvl="1"/>
            <a:r>
              <a:rPr lang="nb-NO" sz="1700" dirty="0">
                <a:solidFill>
                  <a:srgbClr val="660066"/>
                </a:solidFill>
              </a:rPr>
              <a:t>Det kan være greit å ha flere delproblemstillinger i starten enn du har mulighet til å skrive om, og senere velge bort noen</a:t>
            </a:r>
          </a:p>
          <a:p>
            <a:pPr lvl="1"/>
            <a:r>
              <a:rPr lang="nb-NO" sz="1700" dirty="0">
                <a:solidFill>
                  <a:srgbClr val="660066"/>
                </a:solidFill>
              </a:rPr>
              <a:t>Det kan være aktuelt å illustrere problemstrukturen som du senere «siterer» fra</a:t>
            </a:r>
          </a:p>
          <a:p>
            <a:r>
              <a:rPr lang="nb-NO" sz="2000" b="1" dirty="0">
                <a:solidFill>
                  <a:srgbClr val="9900CC"/>
                </a:solidFill>
              </a:rPr>
              <a:t>Avgrensning av problemstillingen</a:t>
            </a:r>
            <a:endParaRPr lang="nb-NO" sz="2000" dirty="0">
              <a:solidFill>
                <a:srgbClr val="9900CC"/>
              </a:solidFill>
            </a:endParaRPr>
          </a:p>
          <a:p>
            <a:pPr lvl="1"/>
            <a:r>
              <a:rPr lang="nb-NO" sz="1700" dirty="0">
                <a:solidFill>
                  <a:srgbClr val="9900CC"/>
                </a:solidFill>
              </a:rPr>
              <a:t>Velg </a:t>
            </a:r>
            <a:r>
              <a:rPr lang="nb-NO" sz="1700" i="1" dirty="0">
                <a:solidFill>
                  <a:srgbClr val="9900CC"/>
                </a:solidFill>
              </a:rPr>
              <a:t>positiv avgrensning</a:t>
            </a:r>
            <a:r>
              <a:rPr lang="nb-NO" sz="1700" dirty="0">
                <a:solidFill>
                  <a:srgbClr val="9900CC"/>
                </a:solidFill>
              </a:rPr>
              <a:t> av problemstillingen, og negativ avgrensning kun når du «amputerer» (det er så mye du </a:t>
            </a:r>
            <a:r>
              <a:rPr lang="nb-NO" sz="1700" i="1" dirty="0">
                <a:solidFill>
                  <a:srgbClr val="9900CC"/>
                </a:solidFill>
              </a:rPr>
              <a:t>ikke</a:t>
            </a:r>
            <a:r>
              <a:rPr lang="nb-NO" sz="1700" dirty="0">
                <a:solidFill>
                  <a:srgbClr val="9900CC"/>
                </a:solidFill>
              </a:rPr>
              <a:t> skal skrive om!)</a:t>
            </a:r>
          </a:p>
          <a:p>
            <a:r>
              <a:rPr lang="nb-NO" sz="2000" b="1" dirty="0">
                <a:solidFill>
                  <a:srgbClr val="CC0066"/>
                </a:solidFill>
              </a:rPr>
              <a:t>Formidling av spørsmålene</a:t>
            </a:r>
            <a:endParaRPr lang="nb-NO" sz="2000" dirty="0">
              <a:solidFill>
                <a:srgbClr val="CC0066"/>
              </a:solidFill>
            </a:endParaRPr>
          </a:p>
          <a:p>
            <a:pPr lvl="1"/>
            <a:r>
              <a:rPr lang="nb-NO" sz="1700" dirty="0">
                <a:solidFill>
                  <a:srgbClr val="CC0066"/>
                </a:solidFill>
              </a:rPr>
              <a:t>”Oversikt over fremstillingen” i innledningskapittelet kan med fordel skrives som en </a:t>
            </a:r>
            <a:r>
              <a:rPr lang="nb-NO" sz="1700" i="1" dirty="0">
                <a:solidFill>
                  <a:srgbClr val="CC0066"/>
                </a:solidFill>
              </a:rPr>
              <a:t>problemoversikt </a:t>
            </a:r>
            <a:r>
              <a:rPr lang="nb-NO" sz="1700" dirty="0">
                <a:solidFill>
                  <a:srgbClr val="CC0066"/>
                </a:solidFill>
              </a:rPr>
              <a:t>der poenget er å formidle hvorledes de ulike spørsmålene blir behandlet i oppgaven; dvs. </a:t>
            </a:r>
            <a:r>
              <a:rPr lang="nb-NO" sz="1700" i="1" dirty="0">
                <a:solidFill>
                  <a:srgbClr val="CC0066"/>
                </a:solidFill>
              </a:rPr>
              <a:t>logikken i disposisjonen</a:t>
            </a:r>
          </a:p>
          <a:p>
            <a:pPr lvl="1"/>
            <a:r>
              <a:rPr lang="nb-NO" sz="1700" dirty="0">
                <a:solidFill>
                  <a:srgbClr val="CC0066"/>
                </a:solidFill>
              </a:rPr>
              <a:t>Det kan være lurt å minne om problemstillingene under veis i fremstillingen, og forklare hvilken funksjon de ulike delene har for å svare på problemene du har formulert</a:t>
            </a:r>
            <a:endParaRPr lang="nb-NO" sz="1700" i="1" dirty="0">
              <a:solidFill>
                <a:srgbClr val="CC0066"/>
              </a:solidFill>
            </a:endParaRPr>
          </a:p>
          <a:p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Videre om problemstillingen</a:t>
            </a:r>
            <a:r>
              <a:rPr lang="nb-NO" sz="3200" dirty="0">
                <a:solidFill>
                  <a:schemeClr val="accent2"/>
                </a:solidFill>
              </a:rPr>
              <a:t> (II)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0" y="1142984"/>
            <a:ext cx="7772400" cy="5500726"/>
          </a:xfrm>
        </p:spPr>
        <p:txBody>
          <a:bodyPr/>
          <a:lstStyle/>
          <a:p>
            <a:r>
              <a:rPr lang="nb-NO" sz="2000" dirty="0">
                <a:solidFill>
                  <a:srgbClr val="660066"/>
                </a:solidFill>
              </a:rPr>
              <a:t>Selvstendighet og originalitet</a:t>
            </a:r>
          </a:p>
          <a:p>
            <a:pPr lvl="1"/>
            <a:r>
              <a:rPr lang="nb-NO" sz="1800" dirty="0">
                <a:solidFill>
                  <a:srgbClr val="660066"/>
                </a:solidFill>
              </a:rPr>
              <a:t>Det beste er hvis du mest lar seg </a:t>
            </a:r>
            <a:r>
              <a:rPr lang="nb-NO" sz="1800" i="1" dirty="0">
                <a:solidFill>
                  <a:srgbClr val="660066"/>
                </a:solidFill>
              </a:rPr>
              <a:t>inspirere</a:t>
            </a:r>
            <a:r>
              <a:rPr lang="nb-NO" sz="1800" dirty="0">
                <a:solidFill>
                  <a:srgbClr val="660066"/>
                </a:solidFill>
              </a:rPr>
              <a:t> av litteratur og ikke blir for mye styrt av andres tanker. Kan derfor være lurt å vente med å lese andres arbeider, slik at det er andres tanker som blir knyttet til </a:t>
            </a:r>
            <a:r>
              <a:rPr lang="nb-NO" sz="1800" i="1" dirty="0">
                <a:solidFill>
                  <a:srgbClr val="660066"/>
                </a:solidFill>
              </a:rPr>
              <a:t>din</a:t>
            </a:r>
            <a:r>
              <a:rPr lang="nb-NO" sz="1800" dirty="0">
                <a:solidFill>
                  <a:srgbClr val="660066"/>
                </a:solidFill>
              </a:rPr>
              <a:t> </a:t>
            </a:r>
            <a:r>
              <a:rPr lang="nb-NO" sz="1800" dirty="0" err="1">
                <a:solidFill>
                  <a:srgbClr val="660066"/>
                </a:solidFill>
              </a:rPr>
              <a:t>problem-forståelse</a:t>
            </a:r>
            <a:r>
              <a:rPr lang="nb-NO" sz="1800" dirty="0">
                <a:solidFill>
                  <a:srgbClr val="660066"/>
                </a:solidFill>
              </a:rPr>
              <a:t> – og ikke omvendt</a:t>
            </a:r>
          </a:p>
          <a:p>
            <a:r>
              <a:rPr lang="nb-NO" sz="2000" dirty="0">
                <a:solidFill>
                  <a:srgbClr val="9900CC"/>
                </a:solidFill>
              </a:rPr>
              <a:t>Betydningen av problemstillingen</a:t>
            </a:r>
          </a:p>
          <a:p>
            <a:pPr lvl="1"/>
            <a:r>
              <a:rPr lang="nb-NO" sz="1800" dirty="0">
                <a:solidFill>
                  <a:srgbClr val="9900CC"/>
                </a:solidFill>
              </a:rPr>
              <a:t>Problemstillingen er ”regissøren” og skal gjennomlyse/prege hele oppgaven</a:t>
            </a:r>
          </a:p>
          <a:p>
            <a:pPr lvl="1"/>
            <a:r>
              <a:rPr lang="nb-NO" sz="1800" dirty="0">
                <a:solidFill>
                  <a:srgbClr val="9900CC"/>
                </a:solidFill>
              </a:rPr>
              <a:t>Bare det som kan begrunnes ut i fra problemstillingene skal med i oppgaven</a:t>
            </a:r>
          </a:p>
          <a:p>
            <a:r>
              <a:rPr lang="nb-NO" sz="2000" dirty="0">
                <a:solidFill>
                  <a:srgbClr val="C00000"/>
                </a:solidFill>
              </a:rPr>
              <a:t>Prosessen</a:t>
            </a:r>
          </a:p>
          <a:p>
            <a:pPr lvl="1"/>
            <a:r>
              <a:rPr lang="nb-NO" sz="1800" dirty="0">
                <a:solidFill>
                  <a:srgbClr val="C00000"/>
                </a:solidFill>
              </a:rPr>
              <a:t>Ved påbegynnelse av arbeidet med oppgaven er problemstillingene </a:t>
            </a:r>
            <a:r>
              <a:rPr lang="nb-NO" sz="1800" i="1" dirty="0">
                <a:solidFill>
                  <a:srgbClr val="C00000"/>
                </a:solidFill>
              </a:rPr>
              <a:t>foreløpige</a:t>
            </a:r>
            <a:r>
              <a:rPr lang="nb-NO" sz="1800" dirty="0">
                <a:solidFill>
                  <a:srgbClr val="C00000"/>
                </a:solidFill>
              </a:rPr>
              <a:t>, og du kan forvente at du kan/bør/må foreta justeringer etter hvert som du lærer av å gjennomføre undersøkelser mv</a:t>
            </a:r>
          </a:p>
          <a:p>
            <a:pPr lvl="1"/>
            <a:r>
              <a:rPr lang="nb-NO" sz="1800" dirty="0">
                <a:solidFill>
                  <a:srgbClr val="C00000"/>
                </a:solidFill>
              </a:rPr>
              <a:t>Formulering av problemstillingene vil ofte bli sluttført </a:t>
            </a:r>
            <a:r>
              <a:rPr lang="nb-NO" sz="1800" i="1" dirty="0">
                <a:solidFill>
                  <a:srgbClr val="C00000"/>
                </a:solidFill>
              </a:rPr>
              <a:t>til slutt</a:t>
            </a:r>
            <a:r>
              <a:rPr lang="nb-NO" sz="1800" dirty="0">
                <a:solidFill>
                  <a:srgbClr val="C00000"/>
                </a:solidFill>
              </a:rPr>
              <a:t>!</a:t>
            </a:r>
          </a:p>
          <a:p>
            <a:pPr lvl="1"/>
            <a:r>
              <a:rPr lang="nb-NO" sz="1800" dirty="0">
                <a:solidFill>
                  <a:srgbClr val="C00000"/>
                </a:solidFill>
              </a:rPr>
              <a:t>Det er ”god skikk” å drøfte/redegjøre noe for hvorledes en problemstillingene har utviklet seg under veis i arbeidet</a:t>
            </a:r>
          </a:p>
          <a:p>
            <a:endParaRPr lang="nb-NO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 autoUpdateAnimBg="0"/>
    </p:bld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699</Words>
  <Application>Microsoft Office PowerPoint</Application>
  <PresentationFormat>Skjermfremvisning (4:3)</PresentationFormat>
  <Paragraphs>70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9" baseType="lpstr">
      <vt:lpstr>Arial</vt:lpstr>
      <vt:lpstr>Times New Roman</vt:lpstr>
      <vt:lpstr>Office-tema</vt:lpstr>
      <vt:lpstr>Skrive masteroppgave i forvaltningsinformatikk: Fra valg av emne til problemstilling på to nivåer </vt:lpstr>
      <vt:lpstr>Den forvaltningsinformatiske vinklingen bør fremgå av problemstillingen</vt:lpstr>
      <vt:lpstr>Valg av “aktørvinkling”</vt:lpstr>
      <vt:lpstr>PowerPoint-presentasjon</vt:lpstr>
      <vt:lpstr>Videre om problemstillingen (I)</vt:lpstr>
      <vt:lpstr>Videre om problemstillingen (II)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Skrive masteroppgave (1): idéskisse og problemstilling</dc:title>
  <dc:creator>Administrator</dc:creator>
  <cp:lastModifiedBy>dag wiese schartum</cp:lastModifiedBy>
  <cp:revision>29</cp:revision>
  <cp:lastPrinted>2016-01-19T15:38:21Z</cp:lastPrinted>
  <dcterms:created xsi:type="dcterms:W3CDTF">2007-02-07T20:08:19Z</dcterms:created>
  <dcterms:modified xsi:type="dcterms:W3CDTF">2019-01-17T20:24:28Z</dcterms:modified>
</cp:coreProperties>
</file>