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0" r:id="rId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3CABFF0-F2B1-4317-BC0E-4214C791A0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4529EA6-9FEA-4A47-AAE3-5A6BC1E33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0DDF1-6572-4702-9A57-5B4CBDCC80E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7E28292-3370-4D9A-A66B-8507699438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FC54EDD-4259-422C-A1CE-6C708B81D2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DEFD7-A183-4D51-8395-2A7BABDC2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49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6E8AD-F451-4D13-9FF7-C83B36D95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D75E02-46CE-4681-97FC-6342E18C2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6A0E05-7B96-4737-95C2-B8F808B5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25AD1D-09C4-4E2E-9D3C-681FE476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4824C0-E266-4729-9F67-2A247BF5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28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B306B-8EF3-416B-A191-B56AD81A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A3405E-0E1F-4BC4-8542-C9BD651F7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FE7C2D-E665-4DFC-BB55-804CAC5D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DA139-8328-4336-A895-8B5AC03AD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797DF7-3789-4796-AE94-C0A49D04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FCA8A-C4C3-4132-B9D0-69DF8DDC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5307AC-9DC2-4D01-8000-54F27B08B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E5A9E6-ED22-4741-B89B-8E75AE20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F34CE7-9A7F-4E07-ADF8-737089CB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1BDE6E-8A3B-4124-895D-E697958D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00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11E5DE-63AF-4E8F-A358-AEA976C3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70B414-C316-4760-A84C-05BB00B4D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96B571-054D-4E4B-92CD-0D88C4BD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12A83C-73B7-4CB4-A656-5D7B2DBF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1A9A8AB-2296-4354-9FD6-73FA2531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AD0A41-0430-483E-ADB9-C79CAD21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9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F116CA-2B40-4CCE-BBAB-85740112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2707E0-BEC6-446C-983F-3BA02AF0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157D78-1635-416B-BA3B-54132B0E6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8FED6D-7666-4BB2-8064-E5C87A42D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0AA8534-A25A-4F8C-AAD9-90C66B716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085BB86-B068-47E4-B8A4-9856C1718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71F923-7343-43DC-A91B-9E282A1D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5761EA6-1A21-4F7D-90B4-EBBC99F6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863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378F98-0C72-46D1-9CE2-353F2D47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9C27D5F-929D-4665-89C0-7172D811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A81499-AD0B-46D4-9F0A-24A08CC98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53FFA5-C176-40A5-A141-33B42193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56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12BAA2-746F-42DA-919F-1E406276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CB1D5F8-673C-4677-A52E-54635EFF6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55000F-B984-48FD-BAD2-40E77DC4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1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5B4784-C5E0-4A3F-B238-85CD651E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39966-CE91-4FFF-92A6-E1A6DEEBD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8BFE75-BD7A-46B9-B9EC-80FFB5427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091A21-758D-4D61-A218-F4BE91C4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7FB38D-2298-4C9D-BAAD-09BF439D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27F0B6-B833-42B6-97A0-D25CBADB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5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309F0-750E-466A-9689-BBB8C866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DEB69F5-9DE5-4904-9680-9B5892E21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E22431-EFCE-4BFA-BB91-7B0C98A99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47F7F7-84FC-40BC-8672-B09D2A89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C0207E-7C79-47AA-8442-1A83CD40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727906-A4DD-41BB-839A-81D504F6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25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3E69F1-BB3B-4B44-8805-8A43C383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F3654C-0A62-4E06-8F7A-B0558B8C8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523486-79BB-42A7-9FFC-AA9C8FF2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0ECAD7-6366-4300-A4C7-A9E9F74D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88DB9B-3596-400C-B42D-A67B27C2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645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4195CCD-C190-42E4-B71D-C696DFB39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8256B-0F65-4DB7-9D96-E9F90729E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5E3542-0C3F-404C-ABED-CFDB508E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668D2F-CBEA-4BB9-A53E-204E98FA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1534DC-7FA4-4B6E-96B0-376041A67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55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80894E6-7012-4121-A56F-043C7F2B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BF2C41-AD87-48AC-9103-EB9B2E33C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D187A0-2487-4D0A-9733-42AD166A9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9A4AB-7F75-40EE-9B34-C9D50ECC4D16}" type="datetimeFigureOut">
              <a:rPr lang="nb-NO" smtClean="0"/>
              <a:t>07.04.2019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A2E377-BF3C-4EBB-BD1D-BFA90A9C7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B9FA22-45CA-4533-ADB7-E0F8E362E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2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65AB6-0170-4F6F-9B53-93D4A35316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>
                <a:solidFill>
                  <a:srgbClr val="0070C0"/>
                </a:solidFill>
              </a:rPr>
              <a:t>Litt om å skrive forvaltningsinformatikk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3FE2EA6-D87F-4766-B413-6749EEA7B3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37858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44595-0CFB-45A1-B1D6-AE778741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Generelt om FINF4022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Forskningsmetoder innen forvaltningsinformatikken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BAF3AA-05D5-4DD5-9C60-83202E63E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Emnet skal generelt sette dere bedre i stand til å lage undersøkelses-opplegg for, gjennomføre og skrive forvaltningsinformatiske arbeider</a:t>
            </a:r>
          </a:p>
          <a:p>
            <a:r>
              <a:rPr lang="nb-NO" dirty="0"/>
              <a:t>Skal være nyttig for skriving av obligatoriske oppgaver, for FINF4031 - Individuell semesteroppgave og for FINF5001 Masteroppgave</a:t>
            </a:r>
          </a:p>
          <a:p>
            <a:r>
              <a:rPr lang="nb-NO" dirty="0"/>
              <a:t>FINF4022 vil bli supplert at fellesveiledning på FINF5001</a:t>
            </a:r>
          </a:p>
          <a:p>
            <a:r>
              <a:rPr lang="nb-NO" dirty="0"/>
              <a:t> Emnet har vekt på forskningsmetode</a:t>
            </a:r>
          </a:p>
        </p:txBody>
      </p:sp>
    </p:spTree>
    <p:extLst>
      <p:ext uri="{BB962C8B-B14F-4D97-AF65-F5344CB8AC3E}">
        <p14:creationId xmlns:p14="http://schemas.microsoft.com/office/powerpoint/2010/main" val="2530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5EF276-C883-4B9C-9146-EF4BCB26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732"/>
            <a:ext cx="10515600" cy="86695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Forvaltningsinformatisk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3E4587-A2B9-4F99-99E1-9C4C71EEB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523"/>
            <a:ext cx="10515600" cy="1811629"/>
          </a:xfrm>
        </p:spPr>
        <p:txBody>
          <a:bodyPr/>
          <a:lstStyle/>
          <a:p>
            <a:r>
              <a:rPr lang="nb-NO" dirty="0"/>
              <a:t>Forvaltningsinformatikk er tverrfaglig, og skriftlige arbeider bør derfor tilstrebe å integrere faglige vinklinger</a:t>
            </a:r>
          </a:p>
          <a:p>
            <a:r>
              <a:rPr lang="nb-NO" dirty="0"/>
              <a:t>De to grunnfigurene i faget kan med fordel brukes som tankemodeller – i alle fall i utgangspunktet</a:t>
            </a:r>
          </a:p>
        </p:txBody>
      </p:sp>
      <p:pic>
        <p:nvPicPr>
          <p:cNvPr id="40" name="Bilde 39">
            <a:extLst>
              <a:ext uri="{FF2B5EF4-FFF2-40B4-BE49-F238E27FC236}">
                <a16:creationId xmlns:a16="http://schemas.microsoft.com/office/drawing/2014/main" id="{9648EE6B-1066-49AF-A06F-41BD85227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96989"/>
            <a:ext cx="5485666" cy="3188250"/>
          </a:xfrm>
          <a:prstGeom prst="rect">
            <a:avLst/>
          </a:prstGeom>
        </p:spPr>
      </p:pic>
      <p:pic>
        <p:nvPicPr>
          <p:cNvPr id="53" name="Bilde 52">
            <a:extLst>
              <a:ext uri="{FF2B5EF4-FFF2-40B4-BE49-F238E27FC236}">
                <a16:creationId xmlns:a16="http://schemas.microsoft.com/office/drawing/2014/main" id="{D25B9E78-86D6-406E-9B6C-0174DA95D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732" y="3556717"/>
            <a:ext cx="3571520" cy="277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5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BFA5EA-9F70-4080-AF08-5769965E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Forvaltningsinformatisk design - informatikk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B14937-F497-4D1F-8146-E94B67A81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20" y="2297850"/>
            <a:ext cx="10515600" cy="3149913"/>
          </a:xfrm>
        </p:spPr>
        <p:txBody>
          <a:bodyPr/>
          <a:lstStyle/>
          <a:p>
            <a:r>
              <a:rPr lang="nb-NO" dirty="0"/>
              <a:t>Forvaltningsinformatiske arbeider helt uten informatisk element, er problematisk</a:t>
            </a:r>
          </a:p>
          <a:p>
            <a:pPr lvl="1"/>
            <a:r>
              <a:rPr lang="nb-NO" dirty="0"/>
              <a:t>Minimum er å anlegge informasjonssystemperspektiv, uten å oppta seg med konkret teknologi</a:t>
            </a:r>
          </a:p>
          <a:p>
            <a:pPr lvl="1"/>
            <a:r>
              <a:rPr lang="nb-NO" dirty="0"/>
              <a:t>I den andre enden av skalaen er det mulig å gå dypt ned i tekniske spørsmål, herunder å lage fungerende løsninger (prototyper/demonstratorer)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3062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3BF02C-9F71-4BD4-91DA-5172292E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Forvaltningsinformatiske arbeider helt uten rettslige elementer, er tenkelig, men ikke særlig praktisk</a:t>
            </a:r>
          </a:p>
          <a:p>
            <a:pPr lvl="1"/>
            <a:r>
              <a:rPr lang="nb-NO" dirty="0"/>
              <a:t>Offentlig forvaltning er i stor grad rettslig regulert</a:t>
            </a:r>
          </a:p>
          <a:p>
            <a:pPr lvl="1"/>
            <a:r>
              <a:rPr lang="nb-NO" dirty="0"/>
              <a:t>Selv om et spørsmål ikke er regulert, vil det vedrøre rettslige prinsipper mv.</a:t>
            </a:r>
          </a:p>
          <a:p>
            <a:pPr lvl="1"/>
            <a:r>
              <a:rPr lang="nb-NO" dirty="0"/>
              <a:t>Det er «forbudt» å ignorere rettslige elementer, men fullt mulig å dimensjonere elementene slik at de ikke dominerer fremstillingen</a:t>
            </a:r>
          </a:p>
          <a:p>
            <a:r>
              <a:rPr lang="nb-NO" dirty="0"/>
              <a:t>Det er ofte lettest å integrere rettsspørsmål med informatikk og samfunnsfag når jussen behandles på overordnet nivå, f.eks. rettslige prinsipper</a:t>
            </a:r>
          </a:p>
          <a:p>
            <a:r>
              <a:rPr lang="nb-NO" dirty="0"/>
              <a:t>Det bør vises varsomhet med å velge ren rettsdogmatisk vinkling</a:t>
            </a:r>
          </a:p>
          <a:p>
            <a:r>
              <a:rPr lang="nb-NO" dirty="0"/>
              <a:t>Juridisk kildemateriale kan også brukes som annet enn rettskilder, jf. «rettskildestudier» og forelesningen 10. april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B191035-F31A-4A23-A9D0-36FDAE531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Forvaltningsinformatisk design - juss</a:t>
            </a:r>
          </a:p>
        </p:txBody>
      </p:sp>
    </p:spTree>
    <p:extLst>
      <p:ext uri="{BB962C8B-B14F-4D97-AF65-F5344CB8AC3E}">
        <p14:creationId xmlns:p14="http://schemas.microsoft.com/office/powerpoint/2010/main" val="219500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D96E6C-1A3D-45EB-BBD1-FCE1F8B1A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Forvaltningsinformatiske arbeider helt uten samfunnsvitenskapelige elementer, er tenkelig, men ikke særlig praktisk</a:t>
            </a:r>
          </a:p>
          <a:p>
            <a:pPr lvl="1"/>
            <a:r>
              <a:rPr lang="nb-NO" dirty="0"/>
              <a:t>Det vil nesten alltid være ønskelig å behandle organisatoriske spørsmål knyttet til teknologi eller juss</a:t>
            </a:r>
          </a:p>
          <a:p>
            <a:r>
              <a:rPr lang="nb-NO" dirty="0"/>
              <a:t>Samfunnsvitenskapelige elementer kan gjerne være dominerende</a:t>
            </a:r>
          </a:p>
          <a:p>
            <a:r>
              <a:rPr lang="nb-NO" dirty="0"/>
              <a:t>Enhver samfunnsvitenskapelig disiplin er aktuell: statsvitenskap, sosiologi, økonomi, antropologi mv</a:t>
            </a:r>
          </a:p>
          <a:p>
            <a:pPr lvl="1"/>
            <a:r>
              <a:rPr lang="nb-NO" dirty="0"/>
              <a:t>Men statsvitenskapelig tilnærming har vært vanligst</a:t>
            </a:r>
          </a:p>
          <a:p>
            <a:r>
              <a:rPr lang="nb-NO" dirty="0"/>
              <a:t>Metoder som ofte kalles «samfunnsvitenskapelige» vil alltid være aktuelle, spesielt intervjuer</a:t>
            </a:r>
          </a:p>
          <a:p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8F3958AA-049E-49A3-9F4D-F56BAF458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Forvaltningsinformatisk design - samfunnsvitenskap</a:t>
            </a:r>
          </a:p>
        </p:txBody>
      </p:sp>
    </p:spTree>
    <p:extLst>
      <p:ext uri="{BB962C8B-B14F-4D97-AF65-F5344CB8AC3E}">
        <p14:creationId xmlns:p14="http://schemas.microsoft.com/office/powerpoint/2010/main" val="1736642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5F1BA8-B30E-45BC-A6EC-5A87BCBE3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184"/>
            <a:ext cx="10515600" cy="845489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Noen grunnleggende designvalg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0856BD-7E5F-4971-989A-6B44FF502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392"/>
            <a:ext cx="10515600" cy="5068257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Ofte aktuelt å studere reformprosesser («modernisering», «digitalisering»)</a:t>
            </a:r>
          </a:p>
          <a:p>
            <a:r>
              <a:rPr lang="nb-NO" dirty="0"/>
              <a:t>Ofte fruktbart å studere konkrete overganger (jf. «transformering»)</a:t>
            </a:r>
          </a:p>
          <a:p>
            <a:r>
              <a:rPr lang="nb-NO" dirty="0"/>
              <a:t>Ofte grunn til å legge stor vekt på bruk av primærkilder</a:t>
            </a:r>
          </a:p>
          <a:p>
            <a:r>
              <a:rPr lang="nb-NO" dirty="0"/>
              <a:t>Sekundærkilder (litteratur, teori mv.) er særlig viktig for å </a:t>
            </a:r>
            <a:r>
              <a:rPr lang="nb-NO" i="1" dirty="0"/>
              <a:t>diskutere med utgangspunkt i primærkilder</a:t>
            </a:r>
          </a:p>
          <a:p>
            <a:pPr lvl="1"/>
            <a:r>
              <a:rPr lang="nb-NO" dirty="0"/>
              <a:t>Litteratur, teori mv. er selvsagt aktuelt som bakgrunn og utgangspunkt for problemstillinger</a:t>
            </a:r>
          </a:p>
          <a:p>
            <a:pPr lvl="1"/>
            <a:r>
              <a:rPr lang="nb-NO" dirty="0"/>
              <a:t>Ellers har en i forvaltningsinformatikken lagt relativt liten vekt på å redegjøre for teori, og mest vekt på å </a:t>
            </a:r>
            <a:r>
              <a:rPr lang="nb-NO" i="1" dirty="0"/>
              <a:t>bruke</a:t>
            </a:r>
            <a:r>
              <a:rPr lang="nb-NO" dirty="0"/>
              <a:t> teori</a:t>
            </a:r>
          </a:p>
          <a:p>
            <a:pPr lvl="1"/>
            <a:r>
              <a:rPr lang="nb-NO" dirty="0"/>
              <a:t>De beste forvaltningsinformatiske arbeidene har kritisk-konstruktiv tilnærming til teori, og gir egne forslag til teoriutvikling</a:t>
            </a:r>
          </a:p>
          <a:p>
            <a:r>
              <a:rPr lang="nb-NO" dirty="0"/>
              <a:t>De mest vellykkede forvaltningsinformatiske arbeidene har både teoretisk verdi og praktisk nytte</a:t>
            </a:r>
          </a:p>
          <a:p>
            <a:pPr lvl="1"/>
            <a:r>
              <a:rPr lang="nb-NO" dirty="0"/>
              <a:t>Vanlig at større skriftlige arbeider inneholder begrunnede forslag til endring (f.eks. av teknologi, juss, organisering)</a:t>
            </a:r>
          </a:p>
          <a:p>
            <a:r>
              <a:rPr lang="nb-NO" dirty="0"/>
              <a:t>Det er «forbudt» å bare bruke den systematikken du finner i kildemateriale («lister»)</a:t>
            </a:r>
          </a:p>
          <a:p>
            <a:pPr lvl="1"/>
            <a:r>
              <a:rPr lang="nb-NO" dirty="0"/>
              <a:t>Kombiner med annen systematikk, eventuelt din egen</a:t>
            </a:r>
          </a:p>
          <a:p>
            <a:r>
              <a:rPr lang="nb-NO" dirty="0"/>
              <a:t>Gode diskusjoner oppstår ofte når du setter sammen kildemateriale har forskjellig innhold og perspektiv mv.</a:t>
            </a:r>
          </a:p>
          <a:p>
            <a:pPr lvl="1"/>
            <a:r>
              <a:rPr lang="nb-NO" dirty="0"/>
              <a:t>Let f.eks. etter forfattere som er uenige og kildemateriale om samme fenomen som stammer fra ulike aktører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6370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1CE272-470B-41EE-BF0A-DCE65B89A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271" y="1"/>
            <a:ext cx="10515600" cy="897228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Disponere forvaltningsinformatiske arbeider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B80B3E-DB21-4EC9-8939-B25CD77B4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6017"/>
            <a:ext cx="10515600" cy="5567966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«Standard åpning»</a:t>
            </a:r>
          </a:p>
          <a:p>
            <a:pPr lvl="2"/>
            <a:r>
              <a:rPr lang="nb-NO" dirty="0"/>
              <a:t>Bakgrunn, aktualitet (hvorfor er emnet av interesse, hva må leseren vite for å forstå relevansen av den følgende teksten?)</a:t>
            </a:r>
          </a:p>
          <a:p>
            <a:pPr lvl="2"/>
            <a:r>
              <a:rPr lang="nb-NO" dirty="0"/>
              <a:t>Problemstilling, positivt angitt (hva du skal finne ut av?)</a:t>
            </a:r>
          </a:p>
          <a:p>
            <a:pPr lvl="2"/>
            <a:r>
              <a:rPr lang="nb-NO" dirty="0"/>
              <a:t>Kilder og metoder (hva må jeg gjøre for å finne holdbare svar på problemstillingen min?)</a:t>
            </a:r>
          </a:p>
          <a:p>
            <a:pPr lvl="1"/>
            <a:r>
              <a:rPr lang="nb-NO" dirty="0"/>
              <a:t>Merk at denne innledende disposisjonen kan brukes enten du disponerer hvert punkt med nummererte overskrifter, eller du skriver i ett (en kort tekst)</a:t>
            </a:r>
          </a:p>
          <a:p>
            <a:r>
              <a:rPr lang="nb-NO" dirty="0"/>
              <a:t>Standard «gulv» 1</a:t>
            </a:r>
          </a:p>
          <a:p>
            <a:pPr lvl="1"/>
            <a:r>
              <a:rPr lang="nb-NO" dirty="0"/>
              <a:t>Det er ofte et godt grep å gi oversikt over informatiske, juridiske og samfunnsvitenskapelige elementer som problemstillingen hviler på</a:t>
            </a:r>
          </a:p>
          <a:p>
            <a:pPr lvl="2"/>
            <a:r>
              <a:rPr lang="nb-NO" dirty="0"/>
              <a:t>Oversikten kan være faktisk (oversikt over informasjonssystemet, den rettslige reguleringen, organiseringen)</a:t>
            </a:r>
          </a:p>
          <a:p>
            <a:pPr lvl="2"/>
            <a:r>
              <a:rPr lang="nb-NO" dirty="0"/>
              <a:t>Oversikten skal gi grunnlag for at du senere i fremstillingen kan ta opp spesielle spørsmål til nærmere drøftelse, og etterfølgende kapitler/avsnitt vil typisk gjelde slike spesielle spørsmål</a:t>
            </a:r>
          </a:p>
          <a:p>
            <a:r>
              <a:rPr lang="nb-NO" dirty="0"/>
              <a:t>Standard «gulv» 2</a:t>
            </a:r>
          </a:p>
          <a:p>
            <a:pPr lvl="1"/>
            <a:r>
              <a:rPr lang="nb-NO" dirty="0"/>
              <a:t>Det kan være aktuelt å gi en generell oversikt over aktuell teori</a:t>
            </a:r>
          </a:p>
          <a:p>
            <a:pPr lvl="2"/>
            <a:r>
              <a:rPr lang="nb-NO" dirty="0"/>
              <a:t>Oversikten kan presentere teori som du vil gi stor plass arbeidet, eventuelt to eller flere teorier og forholdet mellom dem (eller syntese av dem e.l.)</a:t>
            </a:r>
          </a:p>
          <a:p>
            <a:pPr lvl="2"/>
            <a:r>
              <a:rPr lang="nb-NO" dirty="0"/>
              <a:t>Oversikten skal gi grunnlag for at du senere i fremstillingen kan anvende teorien og ta opp spesielle teoretiske spørsmål til nærmere drøftelse</a:t>
            </a:r>
          </a:p>
          <a:p>
            <a:pPr lvl="2"/>
            <a:r>
              <a:rPr lang="nb-NO" dirty="0"/>
              <a:t>Etterfølgende kapitler/avsnitt vil typisk gjelde slike spesielle metodespørsmål</a:t>
            </a:r>
          </a:p>
          <a:p>
            <a:r>
              <a:rPr lang="nb-NO" dirty="0"/>
              <a:t>Standard «gulv» 3</a:t>
            </a:r>
          </a:p>
          <a:p>
            <a:pPr lvl="1"/>
            <a:r>
              <a:rPr lang="nb-NO" dirty="0"/>
              <a:t>Kombinerer 1 og 2</a:t>
            </a:r>
          </a:p>
          <a:p>
            <a:pPr lvl="2"/>
            <a:endParaRPr lang="nb-NO" dirty="0"/>
          </a:p>
          <a:p>
            <a:pPr lvl="2"/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558CB83-1D7E-4A9A-950D-9C56CA44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619" y="2475036"/>
            <a:ext cx="4871186" cy="2033995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B7DF8F1-E996-421C-A290-4EDBA7914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370" y="4470238"/>
            <a:ext cx="4945683" cy="153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9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782</Words>
  <Application>Microsoft Office PowerPoint</Application>
  <PresentationFormat>Widescreen</PresentationFormat>
  <Paragraphs>61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Litt om å skrive forvaltningsinformatikk</vt:lpstr>
      <vt:lpstr>Generelt om FINF4022 Forskningsmetoder innen forvaltningsinformatikken </vt:lpstr>
      <vt:lpstr>Forvaltningsinformatisk design</vt:lpstr>
      <vt:lpstr>Forvaltningsinformatisk design - informatikk</vt:lpstr>
      <vt:lpstr>Forvaltningsinformatisk design - juss</vt:lpstr>
      <vt:lpstr>Forvaltningsinformatisk design - samfunnsvitenskap</vt:lpstr>
      <vt:lpstr>Noen grunnleggende designvalg</vt:lpstr>
      <vt:lpstr>Disponere forvaltningsinformatiske arbeider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å skrive forvaltningsinformatikk</dc:title>
  <dc:creator>dag wiese schartum</dc:creator>
  <cp:lastModifiedBy>d.w.schartum</cp:lastModifiedBy>
  <cp:revision>21</cp:revision>
  <cp:lastPrinted>2018-01-30T00:53:53Z</cp:lastPrinted>
  <dcterms:created xsi:type="dcterms:W3CDTF">2018-01-29T15:53:36Z</dcterms:created>
  <dcterms:modified xsi:type="dcterms:W3CDTF">2019-04-07T22:11:02Z</dcterms:modified>
</cp:coreProperties>
</file>