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0" r:id="rId3"/>
    <p:sldId id="258" r:id="rId4"/>
    <p:sldId id="257" r:id="rId5"/>
    <p:sldId id="259" r:id="rId6"/>
    <p:sldId id="260" r:id="rId7"/>
    <p:sldId id="261" r:id="rId8"/>
    <p:sldId id="262" r:id="rId9"/>
    <p:sldId id="279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85" r:id="rId24"/>
    <p:sldId id="276" r:id="rId25"/>
    <p:sldId id="277" r:id="rId26"/>
    <p:sldId id="278" r:id="rId27"/>
    <p:sldId id="281" r:id="rId28"/>
    <p:sldId id="282" r:id="rId29"/>
    <p:sldId id="283" r:id="rId30"/>
    <p:sldId id="288" r:id="rId31"/>
    <p:sldId id="286" r:id="rId32"/>
    <p:sldId id="287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4" d="100"/>
          <a:sy n="124" d="100"/>
        </p:scale>
        <p:origin x="122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DD79C-AB7A-453F-A334-4C85669941BC}" type="datetimeFigureOut">
              <a:rPr lang="en-US" smtClean="0"/>
              <a:pPr/>
              <a:t>3/19/2018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58239-F4F0-4DF7-BB47-D21108BE446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DD79C-AB7A-453F-A334-4C85669941BC}" type="datetimeFigureOut">
              <a:rPr lang="en-US" smtClean="0"/>
              <a:pPr/>
              <a:t>3/19/2018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58239-F4F0-4DF7-BB47-D21108BE446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DD79C-AB7A-453F-A334-4C85669941BC}" type="datetimeFigureOut">
              <a:rPr lang="en-US" smtClean="0"/>
              <a:pPr/>
              <a:t>3/19/2018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58239-F4F0-4DF7-BB47-D21108BE446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DD79C-AB7A-453F-A334-4C85669941BC}" type="datetimeFigureOut">
              <a:rPr lang="en-US" smtClean="0"/>
              <a:pPr/>
              <a:t>3/19/2018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58239-F4F0-4DF7-BB47-D21108BE446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DD79C-AB7A-453F-A334-4C85669941BC}" type="datetimeFigureOut">
              <a:rPr lang="en-US" smtClean="0"/>
              <a:pPr/>
              <a:t>3/19/2018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58239-F4F0-4DF7-BB47-D21108BE446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DD79C-AB7A-453F-A334-4C85669941BC}" type="datetimeFigureOut">
              <a:rPr lang="en-US" smtClean="0"/>
              <a:pPr/>
              <a:t>3/19/2018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58239-F4F0-4DF7-BB47-D21108BE446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DD79C-AB7A-453F-A334-4C85669941BC}" type="datetimeFigureOut">
              <a:rPr lang="en-US" smtClean="0"/>
              <a:pPr/>
              <a:t>3/19/2018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58239-F4F0-4DF7-BB47-D21108BE446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DD79C-AB7A-453F-A334-4C85669941BC}" type="datetimeFigureOut">
              <a:rPr lang="en-US" smtClean="0"/>
              <a:pPr/>
              <a:t>3/19/2018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58239-F4F0-4DF7-BB47-D21108BE446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DD79C-AB7A-453F-A334-4C85669941BC}" type="datetimeFigureOut">
              <a:rPr lang="en-US" smtClean="0"/>
              <a:pPr/>
              <a:t>3/19/2018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58239-F4F0-4DF7-BB47-D21108BE446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DD79C-AB7A-453F-A334-4C85669941BC}" type="datetimeFigureOut">
              <a:rPr lang="en-US" smtClean="0"/>
              <a:pPr/>
              <a:t>3/19/2018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58239-F4F0-4DF7-BB47-D21108BE446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DD79C-AB7A-453F-A334-4C85669941BC}" type="datetimeFigureOut">
              <a:rPr lang="en-US" smtClean="0"/>
              <a:pPr/>
              <a:t>3/19/2018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58239-F4F0-4DF7-BB47-D21108BE446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0DD79C-AB7A-453F-A334-4C85669941BC}" type="datetimeFigureOut">
              <a:rPr lang="en-US" smtClean="0"/>
              <a:pPr/>
              <a:t>3/19/2018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A58239-F4F0-4DF7-BB47-D21108BE446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Kvalitative intervjuer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Pensum: Jacobsen (2015), </a:t>
            </a:r>
            <a:r>
              <a:rPr lang="nb-NO" dirty="0" err="1" smtClean="0"/>
              <a:t>kap</a:t>
            </a:r>
            <a:r>
              <a:rPr lang="nb-NO" dirty="0" smtClean="0"/>
              <a:t>. 8-11.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Tematikk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 smtClean="0"/>
              <a:t>Individuelle dybdeintervjuer</a:t>
            </a:r>
          </a:p>
          <a:p>
            <a:endParaRPr lang="nb-NO" dirty="0"/>
          </a:p>
          <a:p>
            <a:r>
              <a:rPr lang="nb-NO" dirty="0" smtClean="0"/>
              <a:t>De fire fasene i intervjuprosessen</a:t>
            </a:r>
          </a:p>
          <a:p>
            <a:endParaRPr lang="nb-NO" dirty="0"/>
          </a:p>
          <a:p>
            <a:r>
              <a:rPr lang="nb-NO" dirty="0" smtClean="0"/>
              <a:t>De typiske fallgruvene</a:t>
            </a:r>
          </a:p>
          <a:p>
            <a:endParaRPr lang="nb-NO" dirty="0"/>
          </a:p>
          <a:p>
            <a:r>
              <a:rPr lang="nb-NO" dirty="0" smtClean="0"/>
              <a:t>Kjennetegn ved gode spørsmål</a:t>
            </a:r>
          </a:p>
          <a:p>
            <a:endParaRPr lang="nb-NO" dirty="0" smtClean="0"/>
          </a:p>
          <a:p>
            <a:r>
              <a:rPr lang="nb-NO" dirty="0" smtClean="0"/>
              <a:t>Pålitelighet, gyldighet </a:t>
            </a:r>
            <a:r>
              <a:rPr lang="nb-NO" smtClean="0"/>
              <a:t>og allmenngyldighet</a:t>
            </a:r>
            <a:endParaRPr lang="nb-NO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Hvorfor kvalitative intervjuer?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 smtClean="0"/>
              <a:t>Dybdekunnskap</a:t>
            </a:r>
          </a:p>
          <a:p>
            <a:pPr marL="0" indent="0">
              <a:buNone/>
            </a:pPr>
            <a:r>
              <a:rPr lang="nb-NO" dirty="0" smtClean="0"/>
              <a:t>  </a:t>
            </a:r>
          </a:p>
          <a:p>
            <a:pPr lvl="1"/>
            <a:r>
              <a:rPr lang="nb-NO" dirty="0" smtClean="0"/>
              <a:t>hendelser, hendelsesforløp, meninger, vurderinger, argumenter, beslutninger, tiltak eller utviklingstrekk</a:t>
            </a:r>
          </a:p>
          <a:p>
            <a:pPr lvl="1"/>
            <a:endParaRPr lang="nb-NO" dirty="0" smtClean="0"/>
          </a:p>
          <a:p>
            <a:r>
              <a:rPr lang="nb-NO" dirty="0" smtClean="0"/>
              <a:t>Kan brukes som supplement til annen type datainnsamling</a:t>
            </a:r>
          </a:p>
          <a:p>
            <a:endParaRPr lang="nb-NO" dirty="0" smtClean="0"/>
          </a:p>
          <a:p>
            <a:r>
              <a:rPr lang="nb-NO" dirty="0" smtClean="0"/>
              <a:t>Kan brukes som en enkeltstående teknikk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Typer intervjuer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nb-NO" dirty="0" smtClean="0"/>
              <a:t>Uformelle intervjuer – ingen intervjuguide (planlagte spørsmål)</a:t>
            </a:r>
          </a:p>
          <a:p>
            <a:endParaRPr lang="nb-NO" dirty="0" smtClean="0"/>
          </a:p>
          <a:p>
            <a:r>
              <a:rPr lang="nb-NO" dirty="0" smtClean="0"/>
              <a:t>Strukturerte intervjuer – liste med spørsmål eller strukturert etter hovedtema</a:t>
            </a:r>
          </a:p>
          <a:p>
            <a:endParaRPr lang="nb-NO" dirty="0" smtClean="0"/>
          </a:p>
          <a:p>
            <a:r>
              <a:rPr lang="nb-NO" dirty="0" smtClean="0"/>
              <a:t>Individuelle intervjuer – én-til-én samtale</a:t>
            </a:r>
          </a:p>
          <a:p>
            <a:endParaRPr lang="nb-NO" dirty="0" smtClean="0"/>
          </a:p>
          <a:p>
            <a:r>
              <a:rPr lang="nb-NO" dirty="0" smtClean="0"/>
              <a:t>Gruppeintervjuer – én-til-mange samtale</a:t>
            </a:r>
          </a:p>
          <a:p>
            <a:endParaRPr lang="nb-NO" dirty="0" smtClean="0"/>
          </a:p>
          <a:p>
            <a:r>
              <a:rPr lang="nb-NO" dirty="0" smtClean="0"/>
              <a:t>Respondentintervjuet – med personer som selv har erfaringer med fenomenet/temaet</a:t>
            </a:r>
          </a:p>
          <a:p>
            <a:endParaRPr lang="nb-NO" dirty="0" smtClean="0"/>
          </a:p>
          <a:p>
            <a:r>
              <a:rPr lang="nb-NO" dirty="0" smtClean="0"/>
              <a:t>Informantintervjuet – med personer som vet mye om fenomenet/temaet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Formålet med intervjuer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nb-NO" dirty="0" smtClean="0"/>
              <a:t>Å få den som intervjues til å levere relevant informasjon</a:t>
            </a:r>
          </a:p>
          <a:p>
            <a:endParaRPr lang="nb-NO" dirty="0" smtClean="0"/>
          </a:p>
          <a:p>
            <a:r>
              <a:rPr lang="nb-NO" dirty="0" smtClean="0"/>
              <a:t>Å få vite noe nytt eller bekrefte/avkrefte noe du er usikker på</a:t>
            </a:r>
          </a:p>
          <a:p>
            <a:endParaRPr lang="nb-NO" dirty="0"/>
          </a:p>
          <a:p>
            <a:r>
              <a:rPr lang="nb-NO" dirty="0" smtClean="0"/>
              <a:t>Dette impliserer at</a:t>
            </a:r>
          </a:p>
          <a:p>
            <a:endParaRPr lang="nb-NO" dirty="0" smtClean="0"/>
          </a:p>
          <a:p>
            <a:pPr marL="914400" lvl="1" indent="-514350">
              <a:buFont typeface="+mj-lt"/>
              <a:buAutoNum type="arabicPeriod"/>
            </a:pPr>
            <a:r>
              <a:rPr lang="nb-NO" dirty="0"/>
              <a:t>i</a:t>
            </a:r>
            <a:r>
              <a:rPr lang="nb-NO" dirty="0" smtClean="0"/>
              <a:t>ntervjuet er ikke en debattarena</a:t>
            </a:r>
          </a:p>
          <a:p>
            <a:pPr marL="914400" lvl="1" indent="-514350">
              <a:buFont typeface="+mj-lt"/>
              <a:buAutoNum type="arabicPeriod"/>
            </a:pPr>
            <a:endParaRPr lang="nb-NO" dirty="0" smtClean="0"/>
          </a:p>
          <a:p>
            <a:pPr marL="914400" lvl="1" indent="-514350">
              <a:buFont typeface="+mj-lt"/>
              <a:buAutoNum type="arabicPeriod"/>
            </a:pPr>
            <a:r>
              <a:rPr lang="nb-NO" dirty="0"/>
              <a:t>i</a:t>
            </a:r>
            <a:r>
              <a:rPr lang="nb-NO" dirty="0" smtClean="0"/>
              <a:t>ntervjuobjektet er hovedpersonen</a:t>
            </a:r>
          </a:p>
          <a:p>
            <a:pPr marL="914400" lvl="1" indent="-514350">
              <a:buFont typeface="+mj-lt"/>
              <a:buAutoNum type="arabicPeriod"/>
            </a:pPr>
            <a:endParaRPr lang="nb-NO" dirty="0" smtClean="0"/>
          </a:p>
          <a:p>
            <a:pPr marL="914400" lvl="1" indent="-514350">
              <a:buFont typeface="+mj-lt"/>
              <a:buAutoNum type="arabicPeriod"/>
            </a:pPr>
            <a:r>
              <a:rPr lang="nb-NO" dirty="0"/>
              <a:t>i</a:t>
            </a:r>
            <a:r>
              <a:rPr lang="nb-NO" dirty="0" smtClean="0"/>
              <a:t>ntervjuobjektet snakker mest mulig</a:t>
            </a:r>
          </a:p>
          <a:p>
            <a:pPr marL="914400" lvl="1" indent="-514350">
              <a:buFont typeface="+mj-lt"/>
              <a:buAutoNum type="arabicPeriod"/>
            </a:pPr>
            <a:endParaRPr lang="nb-NO" dirty="0" smtClean="0"/>
          </a:p>
          <a:p>
            <a:pPr marL="914400" lvl="1" indent="-514350">
              <a:buFont typeface="+mj-lt"/>
              <a:buAutoNum type="arabicPeriod"/>
            </a:pPr>
            <a:r>
              <a:rPr lang="nb-NO" dirty="0"/>
              <a:t>i</a:t>
            </a:r>
            <a:r>
              <a:rPr lang="nb-NO" dirty="0" smtClean="0"/>
              <a:t>ntervjueren snakker minst mulig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Intervjuets bestanddeler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Enkeltspørsmål  </a:t>
            </a:r>
          </a:p>
          <a:p>
            <a:pPr lvl="1"/>
            <a:r>
              <a:rPr lang="nb-NO" dirty="0" smtClean="0"/>
              <a:t>får ting til å skje, utløser svar</a:t>
            </a:r>
          </a:p>
          <a:p>
            <a:pPr>
              <a:buNone/>
            </a:pPr>
            <a:endParaRPr lang="nb-NO" dirty="0" smtClean="0"/>
          </a:p>
          <a:p>
            <a:r>
              <a:rPr lang="nb-NO" dirty="0" smtClean="0"/>
              <a:t>Struktur  </a:t>
            </a:r>
          </a:p>
          <a:p>
            <a:pPr lvl="1"/>
            <a:r>
              <a:rPr lang="nb-NO" dirty="0" smtClean="0"/>
              <a:t>spørsmålene stilles i en rekkefølge som skaper mening</a:t>
            </a:r>
          </a:p>
          <a:p>
            <a:pPr lvl="1"/>
            <a:r>
              <a:rPr lang="nb-NO" dirty="0" smtClean="0"/>
              <a:t>intervjuet blir noe mer enn svar på enkeltspørsmål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Faser i intervjuprosessen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Forberedelse til intervjuet</a:t>
            </a:r>
          </a:p>
          <a:p>
            <a:endParaRPr lang="nb-NO" dirty="0" smtClean="0"/>
          </a:p>
          <a:p>
            <a:r>
              <a:rPr lang="nb-NO" dirty="0" smtClean="0"/>
              <a:t>Gjennomføring av intervjuet</a:t>
            </a:r>
          </a:p>
          <a:p>
            <a:endParaRPr lang="nb-NO" dirty="0" smtClean="0"/>
          </a:p>
          <a:p>
            <a:r>
              <a:rPr lang="nb-NO" dirty="0" smtClean="0"/>
              <a:t>Etterarbeidet</a:t>
            </a:r>
          </a:p>
          <a:p>
            <a:endParaRPr lang="nb-NO" dirty="0" smtClean="0"/>
          </a:p>
          <a:p>
            <a:r>
              <a:rPr lang="nb-NO" dirty="0" smtClean="0"/>
              <a:t>Analyser av svarene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Forberedelse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nb-NO" dirty="0" smtClean="0"/>
              <a:t>Faglig kunnskapsoppbygging</a:t>
            </a:r>
          </a:p>
          <a:p>
            <a:endParaRPr lang="nb-NO" dirty="0" smtClean="0"/>
          </a:p>
          <a:p>
            <a:r>
              <a:rPr lang="nb-NO" dirty="0" smtClean="0"/>
              <a:t>Pilotintervjuer?</a:t>
            </a:r>
          </a:p>
          <a:p>
            <a:endParaRPr lang="nb-NO" dirty="0" smtClean="0"/>
          </a:p>
          <a:p>
            <a:r>
              <a:rPr lang="nb-NO" b="1" dirty="0" smtClean="0"/>
              <a:t>Utarbeide intervjuguide (enkeltspørsmål og struktur)</a:t>
            </a:r>
          </a:p>
          <a:p>
            <a:endParaRPr lang="nb-NO" b="1" dirty="0" smtClean="0"/>
          </a:p>
          <a:p>
            <a:r>
              <a:rPr lang="nb-NO" dirty="0" smtClean="0"/>
              <a:t>Velge intervjutype (respondent/informant og individuelt/gruppe)</a:t>
            </a:r>
          </a:p>
          <a:p>
            <a:endParaRPr lang="nb-NO" dirty="0" smtClean="0"/>
          </a:p>
          <a:p>
            <a:r>
              <a:rPr lang="nb-NO" b="1" dirty="0" smtClean="0"/>
              <a:t>Velge intervjuobjekter – hvilke og hvor mange?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Forberedelse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 smtClean="0"/>
              <a:t>Velge format (for eksempel ansikt-til-ansikt, telefon eller e-post)</a:t>
            </a:r>
          </a:p>
          <a:p>
            <a:endParaRPr lang="nb-NO" dirty="0" smtClean="0"/>
          </a:p>
          <a:p>
            <a:r>
              <a:rPr lang="nb-NO" dirty="0" smtClean="0"/>
              <a:t>Bestemme svarregistrering (referat, lydopptak, begge deler)</a:t>
            </a:r>
          </a:p>
          <a:p>
            <a:endParaRPr lang="nb-NO" dirty="0" smtClean="0"/>
          </a:p>
          <a:p>
            <a:r>
              <a:rPr lang="nb-NO" dirty="0" smtClean="0"/>
              <a:t>Inngå intervjuavtaler (hva, hvor, når og hvor lenge)</a:t>
            </a:r>
          </a:p>
          <a:p>
            <a:endParaRPr lang="nb-NO" dirty="0" smtClean="0"/>
          </a:p>
          <a:p>
            <a:r>
              <a:rPr lang="nb-NO" dirty="0" smtClean="0"/>
              <a:t>Fordele intervjuobjekter (hvis flere intervjuere)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Intervjuguide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nb-NO" dirty="0" smtClean="0"/>
              <a:t>Starte med enkle (gjerne </a:t>
            </a:r>
            <a:r>
              <a:rPr lang="nb-NO" dirty="0" err="1" smtClean="0"/>
              <a:t>faktarelaterte</a:t>
            </a:r>
            <a:r>
              <a:rPr lang="nb-NO" dirty="0" smtClean="0"/>
              <a:t> eller overordnede) spørsmål</a:t>
            </a:r>
          </a:p>
          <a:p>
            <a:endParaRPr lang="nb-NO" dirty="0" smtClean="0"/>
          </a:p>
          <a:p>
            <a:r>
              <a:rPr lang="nb-NO" dirty="0" smtClean="0"/>
              <a:t>Så kommer substansspørsmålene</a:t>
            </a:r>
          </a:p>
          <a:p>
            <a:pPr marL="0" indent="0">
              <a:buNone/>
            </a:pPr>
            <a:r>
              <a:rPr lang="nb-NO" dirty="0" smtClean="0"/>
              <a:t> </a:t>
            </a:r>
          </a:p>
          <a:p>
            <a:pPr marL="914400" lvl="1" indent="-514350">
              <a:buFont typeface="+mj-lt"/>
              <a:buAutoNum type="arabicPeriod"/>
            </a:pPr>
            <a:r>
              <a:rPr lang="nb-NO" dirty="0"/>
              <a:t>d</a:t>
            </a:r>
            <a:r>
              <a:rPr lang="nb-NO" dirty="0" smtClean="0"/>
              <a:t>e som er særlig relevante for din problemstilling</a:t>
            </a:r>
          </a:p>
          <a:p>
            <a:pPr marL="914400" lvl="1" indent="-514350">
              <a:buFont typeface="+mj-lt"/>
              <a:buAutoNum type="arabicPeriod"/>
            </a:pPr>
            <a:r>
              <a:rPr lang="nb-NO" dirty="0"/>
              <a:t>k</a:t>
            </a:r>
            <a:r>
              <a:rPr lang="nb-NO" dirty="0" smtClean="0"/>
              <a:t>ontroversielle eller sensitive spørsmål</a:t>
            </a:r>
          </a:p>
          <a:p>
            <a:pPr marL="514350" indent="-514350">
              <a:buNone/>
            </a:pPr>
            <a:endParaRPr lang="nb-NO" dirty="0" smtClean="0"/>
          </a:p>
          <a:p>
            <a:pPr marL="514350" indent="-514350"/>
            <a:r>
              <a:rPr lang="nb-NO" dirty="0" smtClean="0"/>
              <a:t>Avslutt med å be om sluttkommentar</a:t>
            </a:r>
          </a:p>
          <a:p>
            <a:pPr marL="514350" indent="-514350"/>
            <a:endParaRPr lang="nb-NO" dirty="0"/>
          </a:p>
          <a:p>
            <a:pPr marL="514350" indent="-514350"/>
            <a:r>
              <a:rPr lang="nb-NO" dirty="0" smtClean="0"/>
              <a:t>Detaljert spørsmålsliste eller hovedtema med stikkord?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Velge intervjuobjekter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nb-NO" dirty="0" smtClean="0"/>
              <a:t>Mange mulige fremgangsmåter</a:t>
            </a:r>
          </a:p>
          <a:p>
            <a:endParaRPr lang="nb-NO" dirty="0"/>
          </a:p>
          <a:p>
            <a:pPr marL="914400" lvl="1" indent="-514350">
              <a:buFont typeface="+mj-lt"/>
              <a:buAutoNum type="arabicPeriod"/>
            </a:pPr>
            <a:r>
              <a:rPr lang="nb-NO" b="1" dirty="0" smtClean="0"/>
              <a:t>Strategisk utvelgelse</a:t>
            </a:r>
            <a:r>
              <a:rPr lang="nb-NO" dirty="0" smtClean="0"/>
              <a:t> – de som er mest interessante/relevante</a:t>
            </a:r>
          </a:p>
          <a:p>
            <a:pPr marL="914400" lvl="1" indent="-514350">
              <a:buFont typeface="+mj-lt"/>
              <a:buAutoNum type="arabicPeriod"/>
            </a:pPr>
            <a:endParaRPr lang="nb-NO" dirty="0" smtClean="0"/>
          </a:p>
          <a:p>
            <a:pPr marL="914400" lvl="1" indent="-514350">
              <a:buFont typeface="+mj-lt"/>
              <a:buAutoNum type="arabicPeriod"/>
            </a:pPr>
            <a:r>
              <a:rPr lang="nb-NO" b="1" dirty="0" smtClean="0"/>
              <a:t>Variasjonsutvelgelse</a:t>
            </a:r>
            <a:r>
              <a:rPr lang="nb-NO" dirty="0" smtClean="0"/>
              <a:t> – fange opp ulike erfaringer, meninger, argumenter, oppfatninger, perspektiver</a:t>
            </a:r>
          </a:p>
          <a:p>
            <a:pPr marL="914400" lvl="1" indent="-514350">
              <a:buFont typeface="+mj-lt"/>
              <a:buAutoNum type="arabicPeriod"/>
            </a:pPr>
            <a:endParaRPr lang="nb-NO" dirty="0" smtClean="0"/>
          </a:p>
          <a:p>
            <a:pPr marL="914400" lvl="1" indent="-514350">
              <a:buFont typeface="+mj-lt"/>
              <a:buAutoNum type="arabicPeriod"/>
            </a:pPr>
            <a:r>
              <a:rPr lang="nb-NO" b="1" dirty="0" smtClean="0"/>
              <a:t>Typeutvelgelse</a:t>
            </a:r>
            <a:r>
              <a:rPr lang="nb-NO" dirty="0" smtClean="0"/>
              <a:t> – fange opp det vanlige/normale</a:t>
            </a:r>
          </a:p>
          <a:p>
            <a:pPr marL="914400" lvl="1" indent="-514350">
              <a:buFont typeface="+mj-lt"/>
              <a:buAutoNum type="arabicPeriod"/>
            </a:pPr>
            <a:endParaRPr lang="nb-NO" dirty="0" smtClean="0"/>
          </a:p>
          <a:p>
            <a:pPr marL="914400" lvl="1" indent="-514350">
              <a:buFont typeface="+mj-lt"/>
              <a:buAutoNum type="arabicPeriod"/>
            </a:pPr>
            <a:r>
              <a:rPr lang="nb-NO" b="1" dirty="0" smtClean="0"/>
              <a:t>Bekvemmelighetsutvelgelse</a:t>
            </a:r>
            <a:r>
              <a:rPr lang="nb-NO" dirty="0" smtClean="0"/>
              <a:t> – de som er lettest å komme i kontakt med</a:t>
            </a:r>
          </a:p>
          <a:p>
            <a:pPr marL="914400" lvl="1" indent="-514350">
              <a:buFont typeface="+mj-lt"/>
              <a:buAutoNum type="arabicPeriod"/>
            </a:pPr>
            <a:endParaRPr lang="nb-NO" dirty="0" smtClean="0"/>
          </a:p>
          <a:p>
            <a:pPr marL="914400" lvl="1" indent="-514350">
              <a:buFont typeface="+mj-lt"/>
              <a:buAutoNum type="arabicPeriod"/>
            </a:pPr>
            <a:r>
              <a:rPr lang="nb-NO" b="1" dirty="0" smtClean="0"/>
              <a:t>”Snøballutvelgelse” </a:t>
            </a:r>
            <a:r>
              <a:rPr lang="nb-NO" dirty="0" smtClean="0"/>
              <a:t>– tips fra intervjuobjektene om andre personer som bør intervjues</a:t>
            </a:r>
          </a:p>
          <a:p>
            <a:pPr marL="914400" lvl="1" indent="-514350">
              <a:buFont typeface="+mj-lt"/>
              <a:buAutoNum type="arabicPeriod"/>
            </a:pPr>
            <a:endParaRPr lang="nb-NO" dirty="0" smtClean="0"/>
          </a:p>
          <a:p>
            <a:pPr marL="914400" lvl="1" indent="-514350">
              <a:buFont typeface="+mj-lt"/>
              <a:buAutoNum type="arabicPeriod"/>
            </a:pPr>
            <a:r>
              <a:rPr lang="nb-NO" b="1" dirty="0" smtClean="0"/>
              <a:t>Tilfeldig utvelgelse</a:t>
            </a:r>
            <a:r>
              <a:rPr lang="nb-NO" dirty="0" smtClean="0"/>
              <a:t> – lottoprinsippet</a:t>
            </a:r>
          </a:p>
          <a:p>
            <a:endParaRPr lang="nb-NO" dirty="0"/>
          </a:p>
          <a:p>
            <a:r>
              <a:rPr lang="nb-NO" dirty="0" smtClean="0"/>
              <a:t>Antallet intervjuobjekter – så mange som hensiktsmessig 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Gjennomføring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Kan ta tid å inngå intervjuavtaler – ta høyde for dette</a:t>
            </a:r>
          </a:p>
          <a:p>
            <a:endParaRPr lang="nb-NO" dirty="0"/>
          </a:p>
          <a:p>
            <a:r>
              <a:rPr lang="nb-NO" dirty="0" smtClean="0"/>
              <a:t>Presentasjon av prosjektet</a:t>
            </a:r>
          </a:p>
          <a:p>
            <a:endParaRPr lang="nb-NO" dirty="0" smtClean="0"/>
          </a:p>
          <a:p>
            <a:pPr marL="914400" lvl="1" indent="-514350">
              <a:buFont typeface="+mj-lt"/>
              <a:buAutoNum type="arabicPeriod"/>
            </a:pPr>
            <a:r>
              <a:rPr lang="nb-NO" dirty="0"/>
              <a:t>t</a:t>
            </a:r>
            <a:r>
              <a:rPr lang="nb-NO" dirty="0" smtClean="0"/>
              <a:t>ema/problemstilling</a:t>
            </a:r>
          </a:p>
          <a:p>
            <a:pPr marL="914400" lvl="1" indent="-514350">
              <a:buFont typeface="+mj-lt"/>
              <a:buAutoNum type="arabicPeriod"/>
            </a:pPr>
            <a:r>
              <a:rPr lang="nb-NO" dirty="0"/>
              <a:t>h</a:t>
            </a:r>
            <a:r>
              <a:rPr lang="nb-NO" dirty="0" smtClean="0"/>
              <a:t>vordan materialet skal brukes (anonymitet, direkte sitater, gjennomlesing)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Gjennomføring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 smtClean="0"/>
              <a:t>Still spørsmål – ti stille – lytt </a:t>
            </a:r>
          </a:p>
          <a:p>
            <a:endParaRPr lang="nb-NO" dirty="0" smtClean="0"/>
          </a:p>
          <a:p>
            <a:r>
              <a:rPr lang="nb-NO" dirty="0" smtClean="0"/>
              <a:t>Ikke bli for bundet av intervjuguiden</a:t>
            </a:r>
          </a:p>
          <a:p>
            <a:endParaRPr lang="nb-NO" dirty="0" smtClean="0"/>
          </a:p>
          <a:p>
            <a:r>
              <a:rPr lang="nb-NO" dirty="0" smtClean="0"/>
              <a:t>Still oppfølgingsspørsmål hvis relevant (det vil det ofte være)</a:t>
            </a:r>
          </a:p>
          <a:p>
            <a:endParaRPr lang="nb-NO" dirty="0" smtClean="0"/>
          </a:p>
          <a:p>
            <a:r>
              <a:rPr lang="nb-NO" dirty="0" smtClean="0"/>
              <a:t>”20-minuttersregelen”</a:t>
            </a:r>
          </a:p>
          <a:p>
            <a:endParaRPr lang="nb-NO" dirty="0" smtClean="0"/>
          </a:p>
          <a:p>
            <a:r>
              <a:rPr lang="nb-NO" dirty="0" smtClean="0"/>
              <a:t>Positiv feedback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Etterarbeid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 smtClean="0"/>
              <a:t>Bør skje rett etter at intervjuet er gjennomført (for eksempel samme eller neste dag)</a:t>
            </a:r>
          </a:p>
          <a:p>
            <a:endParaRPr lang="nb-NO" dirty="0"/>
          </a:p>
          <a:p>
            <a:r>
              <a:rPr lang="nb-NO" dirty="0" smtClean="0"/>
              <a:t>Består av</a:t>
            </a:r>
          </a:p>
          <a:p>
            <a:endParaRPr lang="nb-NO" dirty="0" smtClean="0"/>
          </a:p>
          <a:p>
            <a:pPr marL="914400" lvl="1" indent="-514350">
              <a:buFont typeface="+mj-lt"/>
              <a:buAutoNum type="arabicPeriod"/>
            </a:pPr>
            <a:r>
              <a:rPr lang="nb-NO" dirty="0" smtClean="0"/>
              <a:t>renskrivning av referat</a:t>
            </a:r>
          </a:p>
          <a:p>
            <a:pPr marL="914400" lvl="1" indent="-514350">
              <a:buFont typeface="+mj-lt"/>
              <a:buAutoNum type="arabicPeriod"/>
            </a:pPr>
            <a:r>
              <a:rPr lang="nb-NO" dirty="0"/>
              <a:t>t</a:t>
            </a:r>
            <a:r>
              <a:rPr lang="nb-NO" dirty="0" smtClean="0"/>
              <a:t>ranskribering av lydopptak</a:t>
            </a:r>
          </a:p>
          <a:p>
            <a:pPr marL="514350" indent="-514350">
              <a:buFont typeface="+mj-lt"/>
              <a:buAutoNum type="arabicPeriod"/>
            </a:pPr>
            <a:endParaRPr lang="nb-NO" dirty="0"/>
          </a:p>
          <a:p>
            <a:pPr marL="514350" indent="-514350"/>
            <a:r>
              <a:rPr lang="nb-NO" dirty="0" smtClean="0"/>
              <a:t>Etterarbeidet tar vanligvis 2-4 ganger lengre tid enn selve intervjuet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Analyser av svarene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 smtClean="0"/>
              <a:t>Redusere informasjonsmengden – få frem den mest interessante/relevante informasjonen</a:t>
            </a:r>
          </a:p>
          <a:p>
            <a:endParaRPr lang="nb-NO" dirty="0" smtClean="0"/>
          </a:p>
          <a:p>
            <a:r>
              <a:rPr lang="nb-NO" dirty="0" smtClean="0"/>
              <a:t>Ingen standardoppskrift for dette, men noen alternativer</a:t>
            </a:r>
          </a:p>
          <a:p>
            <a:endParaRPr lang="nb-NO" dirty="0"/>
          </a:p>
          <a:p>
            <a:pPr marL="914400" lvl="1" indent="-514350">
              <a:buFont typeface="+mj-lt"/>
              <a:buAutoNum type="arabicPeriod"/>
            </a:pPr>
            <a:r>
              <a:rPr lang="nb-NO" dirty="0"/>
              <a:t>i</a:t>
            </a:r>
            <a:r>
              <a:rPr lang="nb-NO" dirty="0" smtClean="0"/>
              <a:t>ntervjuguiden som utgangspunkt for kategorisering og sammenlikning av svar</a:t>
            </a:r>
          </a:p>
          <a:p>
            <a:pPr marL="914400" lvl="1" indent="-514350">
              <a:buFont typeface="+mj-lt"/>
              <a:buAutoNum type="arabicPeriod"/>
            </a:pPr>
            <a:r>
              <a:rPr lang="nb-NO" dirty="0"/>
              <a:t>k</a:t>
            </a:r>
            <a:r>
              <a:rPr lang="nb-NO" dirty="0" smtClean="0"/>
              <a:t>oding av svar eller delsvar som grunnlag for inndeling i hovedtema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Typiske fallgruver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nb-NO" i="1" dirty="0" smtClean="0"/>
              <a:t>Ikke stille spørsmål</a:t>
            </a:r>
          </a:p>
          <a:p>
            <a:endParaRPr lang="nb-NO" i="1" dirty="0" smtClean="0"/>
          </a:p>
          <a:p>
            <a:r>
              <a:rPr lang="nb-NO" dirty="0" smtClean="0"/>
              <a:t>Dobbeltspørsmål</a:t>
            </a:r>
          </a:p>
          <a:p>
            <a:endParaRPr lang="nb-NO" dirty="0" smtClean="0"/>
          </a:p>
          <a:p>
            <a:r>
              <a:rPr lang="nb-NO" dirty="0" err="1" smtClean="0"/>
              <a:t>Overlessing</a:t>
            </a:r>
            <a:endParaRPr lang="nb-NO" dirty="0" smtClean="0"/>
          </a:p>
          <a:p>
            <a:endParaRPr lang="nb-NO" dirty="0" smtClean="0"/>
          </a:p>
          <a:p>
            <a:r>
              <a:rPr lang="nb-NO" i="1" dirty="0" smtClean="0"/>
              <a:t>Påstå</a:t>
            </a:r>
          </a:p>
          <a:p>
            <a:endParaRPr lang="nb-NO" i="1" dirty="0" smtClean="0"/>
          </a:p>
          <a:p>
            <a:r>
              <a:rPr lang="nb-NO" dirty="0"/>
              <a:t>L</a:t>
            </a:r>
            <a:r>
              <a:rPr lang="nb-NO" dirty="0" smtClean="0"/>
              <a:t>adede ord/uttrykk</a:t>
            </a:r>
          </a:p>
          <a:p>
            <a:endParaRPr lang="nb-NO" dirty="0" smtClean="0"/>
          </a:p>
          <a:p>
            <a:r>
              <a:rPr lang="nb-NO" dirty="0" smtClean="0"/>
              <a:t>Overdrivelser </a:t>
            </a:r>
          </a:p>
          <a:p>
            <a:endParaRPr lang="nb-NO" dirty="0" smtClean="0"/>
          </a:p>
          <a:p>
            <a:r>
              <a:rPr lang="nb-NO" i="1" dirty="0" smtClean="0"/>
              <a:t>Ledende spørsmål</a:t>
            </a:r>
          </a:p>
          <a:p>
            <a:endParaRPr lang="nb-NO" i="1" dirty="0" smtClean="0"/>
          </a:p>
          <a:p>
            <a:r>
              <a:rPr lang="nb-NO" i="1" dirty="0" smtClean="0"/>
              <a:t>Lukkede spørsmål</a:t>
            </a:r>
            <a:endParaRPr lang="en-US" i="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Ikke stille spørsmål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 smtClean="0"/>
              <a:t>Komme med en oppfatning, mening eller observasjon</a:t>
            </a:r>
          </a:p>
          <a:p>
            <a:endParaRPr lang="nb-NO" dirty="0"/>
          </a:p>
          <a:p>
            <a:pPr lvl="1"/>
            <a:r>
              <a:rPr lang="nb-NO" dirty="0" smtClean="0"/>
              <a:t>Eksempel: ”Et spørsmål som har vært mye drøftet er regelendring”</a:t>
            </a:r>
          </a:p>
          <a:p>
            <a:endParaRPr lang="nb-NO" dirty="0"/>
          </a:p>
          <a:p>
            <a:r>
              <a:rPr lang="nb-NO" dirty="0" smtClean="0"/>
              <a:t>Problem: Mister styringen på intervjuet – intervjuobjektet kan selv velge hva han/hun vil snakke om 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Dobbeltspørsmål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 smtClean="0"/>
              <a:t>Flere spørsmål stilles samtidig</a:t>
            </a:r>
          </a:p>
          <a:p>
            <a:endParaRPr lang="nb-NO" dirty="0"/>
          </a:p>
          <a:p>
            <a:pPr lvl="1"/>
            <a:r>
              <a:rPr lang="nb-NO" dirty="0" smtClean="0"/>
              <a:t>Eksempel: ”Vil EU-direktivet snart bli implementert, hvilke regler må da endres og hva vil innholdet i de nye reglene være?”</a:t>
            </a:r>
          </a:p>
          <a:p>
            <a:endParaRPr lang="nb-NO" dirty="0"/>
          </a:p>
          <a:p>
            <a:r>
              <a:rPr lang="nb-NO" dirty="0" smtClean="0"/>
              <a:t>Problem: Mister styringen på intervjuet – intervjuobjektet kan velge hvilket spørsmål han/hun vil svare på </a:t>
            </a: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Overlessing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 smtClean="0"/>
              <a:t>Lange og kompliserte spørsmål</a:t>
            </a:r>
          </a:p>
          <a:p>
            <a:endParaRPr lang="nb-NO" dirty="0"/>
          </a:p>
          <a:p>
            <a:pPr lvl="1"/>
            <a:r>
              <a:rPr lang="nb-NO" dirty="0" smtClean="0"/>
              <a:t>Eksempel: ”Hvis vi går tilbake til det spørsmålet jeg stilte innledningsvis – det om behovet for regelendring – hvordan stiller departementet seg til dette, eller er det i større grad et spørsmål om tilsyn og håndheving, kanskje begge deler?”</a:t>
            </a:r>
          </a:p>
          <a:p>
            <a:endParaRPr lang="nb-NO" dirty="0"/>
          </a:p>
          <a:p>
            <a:r>
              <a:rPr lang="nb-NO" dirty="0" smtClean="0"/>
              <a:t>Problem: Intervjuobjektet kan bli forvirret – uklart hva det spørres om </a:t>
            </a: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Påstå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 smtClean="0"/>
              <a:t>Fremsette påstander i spørsmålsformuleringen</a:t>
            </a:r>
          </a:p>
          <a:p>
            <a:endParaRPr lang="nb-NO" dirty="0"/>
          </a:p>
          <a:p>
            <a:pPr lvl="1"/>
            <a:r>
              <a:rPr lang="nb-NO" dirty="0" smtClean="0"/>
              <a:t>Eksempel: ”Men på dette området har vel ikke direktoratet særlig kompetanse?”</a:t>
            </a:r>
          </a:p>
          <a:p>
            <a:endParaRPr lang="nb-NO" dirty="0"/>
          </a:p>
          <a:p>
            <a:r>
              <a:rPr lang="nb-NO" dirty="0" smtClean="0"/>
              <a:t>Problem: intervjuobjektet kan komme i forsvarsposisjon, blir irritert eller velger å snakke om noe helt annet (”bridge”)</a:t>
            </a: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Ladede ord/uttrykk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 smtClean="0"/>
              <a:t>Bruk av verdiladede eller sterke ord/uttrykk</a:t>
            </a:r>
          </a:p>
          <a:p>
            <a:endParaRPr lang="nb-NO" dirty="0"/>
          </a:p>
          <a:p>
            <a:pPr lvl="1"/>
            <a:r>
              <a:rPr lang="nb-NO" dirty="0" smtClean="0"/>
              <a:t>Eksempel: ”Det kan synes som de siste regelendringene har vært noe tilfeldige. Vil du si at de har vært en fiasko?”</a:t>
            </a:r>
          </a:p>
          <a:p>
            <a:endParaRPr lang="nb-NO" dirty="0"/>
          </a:p>
          <a:p>
            <a:r>
              <a:rPr lang="nb-NO" dirty="0" smtClean="0"/>
              <a:t>Problem: Intervjuobjektet går i forsvarsposisjon, bli irritert eller velge å snakke om noe mer bekvemt</a:t>
            </a: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Overdrivelser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 smtClean="0"/>
              <a:t>Bruk av ”forsterkende adjektiver”</a:t>
            </a:r>
          </a:p>
          <a:p>
            <a:endParaRPr lang="nb-NO" dirty="0"/>
          </a:p>
          <a:p>
            <a:pPr lvl="1"/>
            <a:r>
              <a:rPr lang="nb-NO" dirty="0" smtClean="0"/>
              <a:t>Eksempel: ”Er du enig i at tiltaket har vært en dundrende fiasko?”</a:t>
            </a:r>
          </a:p>
          <a:p>
            <a:endParaRPr lang="nb-NO" dirty="0"/>
          </a:p>
          <a:p>
            <a:r>
              <a:rPr lang="nb-NO" dirty="0" smtClean="0"/>
              <a:t>Problem: Intervjuobjektet vil trolig søke å opprettholde en viss balanse – vil ”tone ned” effektene av tiltaket (spesielt hvis det virkelig oppfattes som en ”dundrende fiasko”)</a:t>
            </a: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Ledende spørsmål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Spørsmål som ber om et bestemt svar</a:t>
            </a:r>
          </a:p>
          <a:p>
            <a:endParaRPr lang="nb-NO" dirty="0" smtClean="0"/>
          </a:p>
          <a:p>
            <a:pPr lvl="1"/>
            <a:r>
              <a:rPr lang="nb-NO" dirty="0" smtClean="0"/>
              <a:t>Eksempel: ”Men du er vel enig i at regelendringen ikke har falt heldig ut?”</a:t>
            </a:r>
          </a:p>
          <a:p>
            <a:endParaRPr lang="nb-NO" dirty="0" smtClean="0"/>
          </a:p>
          <a:p>
            <a:r>
              <a:rPr lang="nb-NO" dirty="0" smtClean="0"/>
              <a:t>Problem: Intervjuobjektet kan la seg påvirke til å gi et svar som ikke er dekkende for hans/hennes mening eller oppfatning </a:t>
            </a: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Lukkede spørsmål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Spørsmål som kan besvares med ”ja” eller ”nei”</a:t>
            </a:r>
          </a:p>
          <a:p>
            <a:endParaRPr lang="nb-NO" dirty="0"/>
          </a:p>
          <a:p>
            <a:pPr lvl="1"/>
            <a:r>
              <a:rPr lang="nb-NO" dirty="0" smtClean="0"/>
              <a:t>Eksempel: ”Vil dere hente inspirasjon fra det de har gjort i Tyskland?”</a:t>
            </a:r>
          </a:p>
          <a:p>
            <a:endParaRPr lang="nb-NO" dirty="0"/>
          </a:p>
          <a:p>
            <a:r>
              <a:rPr lang="nb-NO" dirty="0" smtClean="0"/>
              <a:t>Problem: Gir lite informasjon, inneholder ofte påstander eller verdiladede ord </a:t>
            </a:r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Konsekvenser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 smtClean="0"/>
              <a:t>Du snakker, ikke intervjuobjektet</a:t>
            </a:r>
          </a:p>
          <a:p>
            <a:endParaRPr lang="nb-NO" dirty="0" smtClean="0"/>
          </a:p>
          <a:p>
            <a:r>
              <a:rPr lang="nb-NO" dirty="0" smtClean="0"/>
              <a:t>Intervjuet blir springende, uten struktur</a:t>
            </a:r>
          </a:p>
          <a:p>
            <a:endParaRPr lang="nb-NO" dirty="0" smtClean="0"/>
          </a:p>
          <a:p>
            <a:r>
              <a:rPr lang="nb-NO" dirty="0" smtClean="0"/>
              <a:t>Intervjuobjektet overtar styringen</a:t>
            </a:r>
          </a:p>
          <a:p>
            <a:endParaRPr lang="nb-NO" dirty="0" smtClean="0"/>
          </a:p>
          <a:p>
            <a:r>
              <a:rPr lang="nb-NO" dirty="0" smtClean="0"/>
              <a:t>Du får ikke den informasjonen du trenger</a:t>
            </a:r>
          </a:p>
          <a:p>
            <a:endParaRPr lang="nb-NO" dirty="0" smtClean="0"/>
          </a:p>
          <a:p>
            <a:r>
              <a:rPr lang="nb-NO" dirty="0" smtClean="0"/>
              <a:t>Du får ikke gått i dybden på temaet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Hva er gode spørsmål?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nb-NO" dirty="0" smtClean="0"/>
              <a:t>Fire generelle kjennetegn</a:t>
            </a:r>
          </a:p>
          <a:p>
            <a:endParaRPr lang="nb-NO" dirty="0"/>
          </a:p>
          <a:p>
            <a:pPr marL="914400" lvl="1" indent="-514350">
              <a:buFont typeface="+mj-lt"/>
              <a:buAutoNum type="arabicPeriod"/>
            </a:pPr>
            <a:r>
              <a:rPr lang="nb-NO" dirty="0"/>
              <a:t>e</a:t>
            </a:r>
            <a:r>
              <a:rPr lang="nb-NO" dirty="0" smtClean="0"/>
              <a:t>nkle</a:t>
            </a:r>
          </a:p>
          <a:p>
            <a:pPr marL="914400" lvl="1" indent="-514350">
              <a:buFont typeface="+mj-lt"/>
              <a:buAutoNum type="arabicPeriod"/>
            </a:pPr>
            <a:r>
              <a:rPr lang="nb-NO" dirty="0"/>
              <a:t>n</a:t>
            </a:r>
            <a:r>
              <a:rPr lang="nb-NO" dirty="0" smtClean="0"/>
              <a:t>øytrale</a:t>
            </a:r>
          </a:p>
          <a:p>
            <a:pPr marL="914400" lvl="1" indent="-514350">
              <a:buFont typeface="+mj-lt"/>
              <a:buAutoNum type="arabicPeriod"/>
            </a:pPr>
            <a:r>
              <a:rPr lang="nb-NO" dirty="0"/>
              <a:t>å</a:t>
            </a:r>
            <a:r>
              <a:rPr lang="nb-NO" dirty="0" smtClean="0"/>
              <a:t>pne</a:t>
            </a:r>
          </a:p>
          <a:p>
            <a:pPr marL="914400" lvl="1" indent="-514350">
              <a:buFont typeface="+mj-lt"/>
              <a:buAutoNum type="arabicPeriod"/>
            </a:pPr>
            <a:r>
              <a:rPr lang="nb-NO" dirty="0"/>
              <a:t>f</a:t>
            </a:r>
            <a:r>
              <a:rPr lang="nb-NO" dirty="0" smtClean="0"/>
              <a:t>okuserte</a:t>
            </a:r>
          </a:p>
          <a:p>
            <a:endParaRPr lang="nb-NO" dirty="0" smtClean="0"/>
          </a:p>
          <a:p>
            <a:r>
              <a:rPr lang="nb-NO" dirty="0" smtClean="0"/>
              <a:t>Eksempel</a:t>
            </a:r>
          </a:p>
          <a:p>
            <a:pPr marL="0" indent="0">
              <a:buNone/>
            </a:pPr>
            <a:endParaRPr lang="nb-NO" dirty="0" smtClean="0"/>
          </a:p>
          <a:p>
            <a:pPr lvl="1"/>
            <a:r>
              <a:rPr lang="nb-NO" dirty="0" smtClean="0"/>
              <a:t>Hvordan mener du ordningen med personvernombud har fungert?</a:t>
            </a:r>
          </a:p>
          <a:p>
            <a:pPr marL="457200" lvl="1" indent="0">
              <a:buNone/>
            </a:pPr>
            <a:endParaRPr lang="nb-NO" dirty="0" smtClean="0"/>
          </a:p>
          <a:p>
            <a:pPr lvl="1"/>
            <a:r>
              <a:rPr lang="nb-NO" dirty="0" smtClean="0"/>
              <a:t>Hvilke personopplysninger mener du det er viktig at lovverket beskytter mot innsamling og videre bruk?</a:t>
            </a:r>
          </a:p>
          <a:p>
            <a:pPr lvl="1"/>
            <a:endParaRPr lang="nb-NO" dirty="0"/>
          </a:p>
          <a:p>
            <a:pPr lvl="1"/>
            <a:r>
              <a:rPr lang="nb-NO" dirty="0" smtClean="0"/>
              <a:t>Hvordan er arbeidet med personvern og behandling av personopplysninger organisert (i virksomhet XXX)?</a:t>
            </a:r>
          </a:p>
          <a:p>
            <a:endParaRPr lang="nb-NO" dirty="0" smtClean="0"/>
          </a:p>
          <a:p>
            <a:r>
              <a:rPr lang="nb-NO" dirty="0" smtClean="0"/>
              <a:t>Bruken av ingress: Forklaring til eller bakgrunnen for spørsmålet, så selve spørsmålet</a:t>
            </a:r>
            <a:endParaRPr lang="nb-NO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Resultatenes pålitelighet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nb-NO" dirty="0" smtClean="0"/>
              <a:t>Gjør rede for det du har gjort; alle valg som ble foretatt</a:t>
            </a:r>
          </a:p>
          <a:p>
            <a:endParaRPr lang="nb-NO" dirty="0" smtClean="0"/>
          </a:p>
          <a:p>
            <a:r>
              <a:rPr lang="nb-NO" dirty="0" smtClean="0"/>
              <a:t>Skriv ned alle styrker og svakheter ved opplegget som du kan komme på</a:t>
            </a:r>
          </a:p>
          <a:p>
            <a:endParaRPr lang="nb-NO" dirty="0" smtClean="0"/>
          </a:p>
          <a:p>
            <a:r>
              <a:rPr lang="nb-NO" dirty="0" smtClean="0"/>
              <a:t>Skriv ned alle relevante problemer/utfordringer som oppsto underveis</a:t>
            </a:r>
          </a:p>
          <a:p>
            <a:endParaRPr lang="nb-NO" dirty="0" smtClean="0"/>
          </a:p>
          <a:p>
            <a:r>
              <a:rPr lang="nb-NO" dirty="0" smtClean="0"/>
              <a:t>Skriv ned alt som støtter dine antagelser og alt som ikke gjør det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Resultatenes gyldighet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Fagfellevurderinger – publikasjoner, konferanser, osv.</a:t>
            </a:r>
          </a:p>
          <a:p>
            <a:endParaRPr lang="nb-NO" dirty="0" smtClean="0"/>
          </a:p>
          <a:p>
            <a:r>
              <a:rPr lang="nb-NO" dirty="0" smtClean="0"/>
              <a:t>Forholdet mellom egen studie og annen forskning på området</a:t>
            </a:r>
          </a:p>
          <a:p>
            <a:endParaRPr lang="nb-NO" dirty="0" smtClean="0"/>
          </a:p>
          <a:p>
            <a:r>
              <a:rPr lang="nb-NO" dirty="0" smtClean="0"/>
              <a:t>Diskusjon av egne resultater i lys av resultatene fra tilsvarende undersøkelser</a:t>
            </a:r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Resultatenes allmenngyldighet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Hvor stor generell verdi/betydning har resultatene?</a:t>
            </a:r>
          </a:p>
          <a:p>
            <a:endParaRPr lang="nb-NO" dirty="0" smtClean="0"/>
          </a:p>
          <a:p>
            <a:pPr marL="914400" lvl="1" indent="-514350">
              <a:buFont typeface="+mj-lt"/>
              <a:buAutoNum type="arabicPeriod"/>
            </a:pPr>
            <a:r>
              <a:rPr lang="nb-NO" dirty="0"/>
              <a:t>k</a:t>
            </a:r>
            <a:r>
              <a:rPr lang="nb-NO" dirty="0" smtClean="0"/>
              <a:t>onseptuell generalisering – utvikle modeller, begreper eller typologier som kan ha allmenn betydning/interesse</a:t>
            </a:r>
          </a:p>
          <a:p>
            <a:pPr marL="914400" lvl="1" indent="-514350">
              <a:buFont typeface="+mj-lt"/>
              <a:buAutoNum type="arabicPeriod"/>
            </a:pPr>
            <a:r>
              <a:rPr lang="nb-NO" dirty="0"/>
              <a:t>m</a:t>
            </a:r>
            <a:r>
              <a:rPr lang="nb-NO" dirty="0" smtClean="0"/>
              <a:t>oderat generalisering – avhenger bl.a. av utvalg av enheter (intervjuobjekter)  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Gruppeintervjuer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80000"/>
              </a:lnSpc>
              <a:defRPr/>
            </a:pPr>
            <a:r>
              <a:rPr lang="nb-NO" dirty="0" smtClean="0"/>
              <a:t>Ønsker å få frem ”diskusjonsinformasjon”</a:t>
            </a:r>
          </a:p>
          <a:p>
            <a:pPr>
              <a:lnSpc>
                <a:spcPct val="80000"/>
              </a:lnSpc>
              <a:defRPr/>
            </a:pPr>
            <a:endParaRPr lang="nb-NO" dirty="0" smtClean="0"/>
          </a:p>
          <a:p>
            <a:pPr lvl="1">
              <a:lnSpc>
                <a:spcPct val="80000"/>
              </a:lnSpc>
              <a:defRPr/>
            </a:pPr>
            <a:r>
              <a:rPr lang="nb-NO" dirty="0" smtClean="0"/>
              <a:t>enighet, uenighet, meningsdanning, osv.</a:t>
            </a:r>
          </a:p>
          <a:p>
            <a:pPr lvl="1">
              <a:lnSpc>
                <a:spcPct val="80000"/>
              </a:lnSpc>
              <a:defRPr/>
            </a:pPr>
            <a:r>
              <a:rPr lang="nb-NO" dirty="0" smtClean="0"/>
              <a:t>gruppedynamikk (for eksempel maktforhold)</a:t>
            </a:r>
          </a:p>
          <a:p>
            <a:pPr>
              <a:lnSpc>
                <a:spcPct val="80000"/>
              </a:lnSpc>
              <a:defRPr/>
            </a:pPr>
            <a:endParaRPr lang="nb-NO" dirty="0" smtClean="0"/>
          </a:p>
          <a:p>
            <a:pPr>
              <a:lnSpc>
                <a:spcPct val="80000"/>
              </a:lnSpc>
              <a:defRPr/>
            </a:pPr>
            <a:r>
              <a:rPr lang="nb-NO" dirty="0" smtClean="0"/>
              <a:t>Relasjonene mellom gruppemedlemmene</a:t>
            </a:r>
          </a:p>
          <a:p>
            <a:pPr>
              <a:lnSpc>
                <a:spcPct val="80000"/>
              </a:lnSpc>
              <a:defRPr/>
            </a:pPr>
            <a:endParaRPr lang="nb-NO" dirty="0" smtClean="0"/>
          </a:p>
          <a:p>
            <a:pPr>
              <a:lnSpc>
                <a:spcPct val="80000"/>
              </a:lnSpc>
              <a:defRPr/>
            </a:pPr>
            <a:r>
              <a:rPr lang="nb-NO" dirty="0" smtClean="0"/>
              <a:t>Noterer ikke individuelle svar</a:t>
            </a:r>
          </a:p>
          <a:p>
            <a:pPr>
              <a:lnSpc>
                <a:spcPct val="80000"/>
              </a:lnSpc>
              <a:defRPr/>
            </a:pPr>
            <a:endParaRPr lang="nb-NO" dirty="0" smtClean="0"/>
          </a:p>
          <a:p>
            <a:pPr>
              <a:lnSpc>
                <a:spcPct val="80000"/>
              </a:lnSpc>
              <a:defRPr/>
            </a:pPr>
            <a:r>
              <a:rPr lang="nb-NO" dirty="0" smtClean="0"/>
              <a:t>Opptatt av hvem som snakker, hvem som tier, osv.</a:t>
            </a:r>
          </a:p>
          <a:p>
            <a:pPr>
              <a:lnSpc>
                <a:spcPct val="80000"/>
              </a:lnSpc>
              <a:defRPr/>
            </a:pPr>
            <a:endParaRPr lang="nb-NO" dirty="0" smtClean="0"/>
          </a:p>
          <a:p>
            <a:pPr>
              <a:lnSpc>
                <a:spcPct val="80000"/>
              </a:lnSpc>
              <a:defRPr/>
            </a:pPr>
            <a:r>
              <a:rPr lang="nb-NO" dirty="0" smtClean="0"/>
              <a:t>Intervjuerens rolle – aktiv eller passiv?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Spørsmål man bør stille seg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nb-NO" dirty="0" smtClean="0"/>
              <a:t>Hvem har gjennomført studien og hvorfor?</a:t>
            </a:r>
          </a:p>
          <a:p>
            <a:endParaRPr lang="nb-NO" dirty="0" smtClean="0"/>
          </a:p>
          <a:p>
            <a:r>
              <a:rPr lang="nb-NO" dirty="0" smtClean="0"/>
              <a:t>Hvilke spørsmål ble stilt?</a:t>
            </a:r>
          </a:p>
          <a:p>
            <a:endParaRPr lang="nb-NO" dirty="0" smtClean="0"/>
          </a:p>
          <a:p>
            <a:r>
              <a:rPr lang="nb-NO" dirty="0" smtClean="0"/>
              <a:t>Hvilke spørsmål ble </a:t>
            </a:r>
            <a:r>
              <a:rPr lang="nb-NO" i="1" dirty="0" smtClean="0"/>
              <a:t>ikke</a:t>
            </a:r>
            <a:r>
              <a:rPr lang="nb-NO" dirty="0" smtClean="0"/>
              <a:t> stilt?</a:t>
            </a:r>
          </a:p>
          <a:p>
            <a:endParaRPr lang="nb-NO" dirty="0" smtClean="0"/>
          </a:p>
          <a:p>
            <a:r>
              <a:rPr lang="nb-NO" dirty="0" smtClean="0"/>
              <a:t>På hvilken måte ble spørsmålene stilt og i hvilken rekkefølge?</a:t>
            </a:r>
          </a:p>
          <a:p>
            <a:endParaRPr lang="nb-NO" dirty="0" smtClean="0"/>
          </a:p>
          <a:p>
            <a:r>
              <a:rPr lang="nb-NO" dirty="0" smtClean="0"/>
              <a:t>For kvantitative spørreundersøkelser</a:t>
            </a:r>
          </a:p>
          <a:p>
            <a:pPr marL="0" indent="0">
              <a:buNone/>
            </a:pPr>
            <a:r>
              <a:rPr lang="nb-NO" dirty="0" smtClean="0"/>
              <a:t> </a:t>
            </a:r>
          </a:p>
          <a:p>
            <a:pPr lvl="1"/>
            <a:r>
              <a:rPr lang="nb-NO" dirty="0" smtClean="0"/>
              <a:t>Hvilke svaralternativer ble gitt og hvordan var de utformet?</a:t>
            </a:r>
            <a:endParaRPr lang="nb-NO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Hovedpoeng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”All statistics are the products of people’s choices. If they’d made different choices, the figures would be different. This is inevitable; we can’t get around it. But with enough information, we should be able to evaluate those choices, to decide whether they seem to have been wise or whether they are obviously flawed” </a:t>
            </a:r>
            <a:r>
              <a:rPr lang="nb-NO" dirty="0" smtClean="0"/>
              <a:t>(Best 2008: 106).</a:t>
            </a:r>
          </a:p>
          <a:p>
            <a:endParaRPr lang="nb-NO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838</TotalTime>
  <Words>1284</Words>
  <Application>Microsoft Office PowerPoint</Application>
  <PresentationFormat>On-screen Show (4:3)</PresentationFormat>
  <Paragraphs>276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5" baseType="lpstr">
      <vt:lpstr>Arial</vt:lpstr>
      <vt:lpstr>Calibri</vt:lpstr>
      <vt:lpstr>Office Theme</vt:lpstr>
      <vt:lpstr>Kvalitative intervjuer</vt:lpstr>
      <vt:lpstr>Tematikk</vt:lpstr>
      <vt:lpstr>Hvorfor kvalitative intervjuer?</vt:lpstr>
      <vt:lpstr>Typer intervjuer</vt:lpstr>
      <vt:lpstr>Formålet med intervjuer</vt:lpstr>
      <vt:lpstr>Intervjuets bestanddeler</vt:lpstr>
      <vt:lpstr>Faser i intervjuprosessen</vt:lpstr>
      <vt:lpstr>Forberedelse 1</vt:lpstr>
      <vt:lpstr>Forberedelse 2</vt:lpstr>
      <vt:lpstr>Intervjuguide</vt:lpstr>
      <vt:lpstr>Velge intervjuobjekter</vt:lpstr>
      <vt:lpstr>Gjennomføring 1</vt:lpstr>
      <vt:lpstr>Gjennomføring 2</vt:lpstr>
      <vt:lpstr>Etterarbeid</vt:lpstr>
      <vt:lpstr>Analyser av svarene</vt:lpstr>
      <vt:lpstr>Typiske fallgruver</vt:lpstr>
      <vt:lpstr>Ikke stille spørsmål</vt:lpstr>
      <vt:lpstr>Dobbeltspørsmål</vt:lpstr>
      <vt:lpstr>Overlessing</vt:lpstr>
      <vt:lpstr>Påstå</vt:lpstr>
      <vt:lpstr>Ladede ord/uttrykk</vt:lpstr>
      <vt:lpstr>Overdrivelser</vt:lpstr>
      <vt:lpstr>Ledende spørsmål</vt:lpstr>
      <vt:lpstr>Lukkede spørsmål</vt:lpstr>
      <vt:lpstr>Konsekvenser</vt:lpstr>
      <vt:lpstr>Hva er gode spørsmål?</vt:lpstr>
      <vt:lpstr>Resultatenes pålitelighet</vt:lpstr>
      <vt:lpstr>Resultatenes gyldighet</vt:lpstr>
      <vt:lpstr>Resultatenes allmenngyldighet</vt:lpstr>
      <vt:lpstr>Gruppeintervjuer</vt:lpstr>
      <vt:lpstr>Spørsmål man bør stille seg</vt:lpstr>
      <vt:lpstr>Hovedpoeng</vt:lpstr>
    </vt:vector>
  </TitlesOfParts>
  <Company>UNINETT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Kvalitative intervjuer</dc:title>
  <dc:creator>Tommy Tranvik</dc:creator>
  <cp:lastModifiedBy>Karianne Stang</cp:lastModifiedBy>
  <cp:revision>72</cp:revision>
  <dcterms:created xsi:type="dcterms:W3CDTF">2011-10-18T18:29:21Z</dcterms:created>
  <dcterms:modified xsi:type="dcterms:W3CDTF">2018-03-19T12:54:07Z</dcterms:modified>
</cp:coreProperties>
</file>