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4" r:id="rId5"/>
    <p:sldId id="258" r:id="rId6"/>
    <p:sldId id="265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A109B7-C271-4463-8346-C23F0222D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B3092A-4E08-4D54-8D03-7243B787C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9C30D2-933A-4213-B48E-6680489B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92E3CB-E94A-4523-B71D-C2999B22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E16857-E034-4B38-89C4-20B9D811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88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531EF2-B3E4-4D4D-A056-CF6F01EC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796101-922C-422B-B324-2E0690CF4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0FE20-AF92-416E-817E-A06559CE9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710997-6BCC-4826-B6E2-D42510A7A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5739AF-9618-4660-B175-2B0712B81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27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1C2FFB-E607-4353-B329-0F032CC1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DFB02A-37DC-4BFB-9AA6-C89899B0B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78A629-B00C-4136-A105-ED7F90B2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D70F46-F2FC-4D05-9EBF-01F14B1E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E45C40-BDA2-416C-9895-3F63B112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26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B5C34-7128-487D-AEFD-C2EFB9DC3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8E64DF-6276-4C77-AA0C-42E905371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CCBBBA-61CC-49DE-AAC7-C24DE91CC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49C654-CA51-4B90-B6B5-2E8E3AD26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AA336B5-3787-4E2C-9AB5-3938761C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BBAD77-275B-487D-A310-D85DFB753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17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494C93-44F8-4FAE-961D-50E04A3B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BDC5B4-0F30-4878-BEF7-2ADF72326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A850B7-3A95-468B-AB2F-A2D00B55F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8C3B93B-3280-438F-A9A0-6ED7D49C3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A2C302-5120-400E-AF3F-42C96D930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EDB4C8-C816-4916-80EC-608C5FDE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23EC0DB-0069-4DC3-91FE-878B83C2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2B24A97-C399-49DD-A471-D1921313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0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DB4A3-1C3C-416A-8D04-6F35D74C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5F5D878-895C-4208-BE65-DC1CEDA44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86F98D2-F01E-4C35-8131-6A0A0DD8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B98375-DD59-4396-9BEE-75DB02160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93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D3812BD-8C37-4C8B-B104-68FF4F4C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2053D0D-38CD-4D39-8E43-3054C003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C32A1E-B50F-4BCC-8F80-2E2D3768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462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0E13A-F3CA-4C96-8B00-366F3C5D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3BE66D-42EE-403B-8443-6E6391D77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220172-14C3-4F61-8EAD-7E86864CD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5BEB26C-5B3B-45C5-8EC5-BE932685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0CD696-F673-46E5-8E25-49C301F3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7757F7-1638-4A6C-BCAE-A9537B9B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914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D5DE4-E48E-4C45-B9BF-C4FF95BB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896DDD1-C898-496C-84AC-9CE9A018C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D876C4-DD06-4D90-95BB-EC5FE83FB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47DFD0-609C-4615-BE8A-771018AC3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A2B3C4-58E5-481B-84FF-A11D78FF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922E27-A3B1-4BE8-AA95-0734CC54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53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1B8C9-CE01-4F93-B246-E1BB42D3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8ECEB3-0FC7-495B-8663-90075A103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536731-8EA9-464C-A519-C4C233C9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784914-44F1-4F54-B7F5-52612834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D0CB66-ABC5-4960-B038-32BB1A59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777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EC5C010-F8EC-49DC-BCAC-D33B597FC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95B3EAB-5A9E-4995-8539-183B056A9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08A836-7E0A-48CD-80A2-F5957E34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EF038E-E997-4942-B472-26486F7B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43C0D3-32C8-4B3A-B69F-65B1E3AF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22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E7B7F94-2D80-459E-A00E-C16F7484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D643EF-F84C-4665-B689-2519A82CB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EDBAC-3629-450F-9732-2B5A181AE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AFF96-211A-436E-AE8A-F6103A2E6979}" type="datetimeFigureOut">
              <a:rPr lang="nb-NO" smtClean="0"/>
              <a:t>05.03.2019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E2D4A6-AF28-48F6-85E7-F1B5626E8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2F8D2A-F85F-4C9D-BE31-3AD9CE0FF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26504-BE0B-4320-9889-3536FA7B7C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94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6B70A5-B420-475D-B03D-E4D565594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0745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det rettskildemessige 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grunnlaget for transformering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48B607D-F3EF-4ABC-9FCD-94BA19338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0341"/>
            <a:ext cx="9144000" cy="1655762"/>
          </a:xfrm>
        </p:spPr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127597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549C66-2A9D-41EC-9CB7-3793EFFD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Fra lovtekst til programkode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0B5DF44-715C-4479-BEDE-AE15D610B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132" y="2181895"/>
            <a:ext cx="5650146" cy="249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76871" y="2498500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22780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Systematisering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6" name="Bilde 5">
            <a:extLst>
              <a:ext uri="{FF2B5EF4-FFF2-40B4-BE49-F238E27FC236}">
                <a16:creationId xmlns:a16="http://schemas.microsoft.com/office/drawing/2014/main" id="{CD210B87-127D-4C4C-8282-60ABAA719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606" y="2201848"/>
            <a:ext cx="2364548" cy="103449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679F24-423E-4BAA-BB89-55A3E711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450"/>
            <a:ext cx="10515600" cy="6265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FD8F5-6B46-4CB8-B426-03BB800E3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35"/>
            <a:ext cx="10515600" cy="467442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To aspekter ved rettskildegrunnlaget</a:t>
            </a:r>
          </a:p>
          <a:p>
            <a:pPr lvl="1"/>
            <a:r>
              <a:rPr lang="nb-NO" dirty="0"/>
              <a:t>Noen rettskilder skal være gjenstand for transformering (</a:t>
            </a:r>
            <a:r>
              <a:rPr lang="nb-NO" i="1" dirty="0"/>
              <a:t>jus som innhold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Gjelder primært særlovgivning</a:t>
            </a:r>
          </a:p>
          <a:p>
            <a:pPr lvl="2"/>
            <a:r>
              <a:rPr lang="nb-NO" dirty="0"/>
              <a:t>Her må det skje et utvalg av rettskilder som er forskjellig for hver systemløsning</a:t>
            </a:r>
          </a:p>
          <a:p>
            <a:pPr lvl="2"/>
            <a:r>
              <a:rPr lang="nb-NO" dirty="0"/>
              <a:t>Det er slike rettskilder som er omhandlet i kapittel 7 i pensum, og som er tema i denne delen av forelesningen</a:t>
            </a:r>
          </a:p>
          <a:p>
            <a:pPr lvl="1"/>
            <a:r>
              <a:rPr lang="nb-NO" dirty="0"/>
              <a:t>Andre rettskilder vil utgjøre </a:t>
            </a:r>
            <a:r>
              <a:rPr lang="nb-NO" i="1" dirty="0"/>
              <a:t>rettslig ramme </a:t>
            </a:r>
            <a:r>
              <a:rPr lang="nb-NO" dirty="0"/>
              <a:t>for utviklingsarbeidet</a:t>
            </a:r>
          </a:p>
          <a:p>
            <a:pPr lvl="2"/>
            <a:r>
              <a:rPr lang="nb-NO" dirty="0"/>
              <a:t>Disse rettskildene vil i stor grad utgjøre en fast liste, og selve utvalget er derfor ikke spesielt vanskelig</a:t>
            </a:r>
          </a:p>
          <a:p>
            <a:pPr lvl="2"/>
            <a:r>
              <a:rPr lang="nb-NO" dirty="0"/>
              <a:t>Derfor trolig ikke aktuelt med utvalgskriterier mv</a:t>
            </a:r>
          </a:p>
          <a:p>
            <a:pPr lvl="2"/>
            <a:r>
              <a:rPr lang="nb-NO" dirty="0"/>
              <a:t>Også disse rettskildene må imidlertid foreligge samlet, på oversiktlig måte, og må bli kontinuerlig oppdatert</a:t>
            </a:r>
          </a:p>
          <a:p>
            <a:r>
              <a:rPr lang="nb-NO" dirty="0"/>
              <a:t>Et organisert rettskildegrunnlag er selve grunnmuren for det systemet som skal bygges, og har bl.a. betydning for</a:t>
            </a:r>
          </a:p>
          <a:p>
            <a:pPr lvl="1"/>
            <a:r>
              <a:rPr lang="nb-NO" dirty="0"/>
              <a:t>Rettslig systemdokumentasjon</a:t>
            </a:r>
          </a:p>
          <a:p>
            <a:pPr lvl="1"/>
            <a:r>
              <a:rPr lang="nb-NO" dirty="0"/>
              <a:t>Legalitetskontroll</a:t>
            </a:r>
          </a:p>
          <a:p>
            <a:pPr lvl="1"/>
            <a:r>
              <a:rPr lang="nb-NO" dirty="0"/>
              <a:t>Kilde for tekster i skjermbilder, vedtak mv</a:t>
            </a:r>
          </a:p>
        </p:txBody>
      </p:sp>
    </p:spTree>
    <p:extLst>
      <p:ext uri="{BB962C8B-B14F-4D97-AF65-F5344CB8AC3E}">
        <p14:creationId xmlns:p14="http://schemas.microsoft.com/office/powerpoint/2010/main" val="312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928813"/>
            <a:ext cx="7878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Forskrifter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Stortingets plenumsforslag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EUs direktiver og forordninger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Lovforarbeider, herunder forarbeider til forskrifter (når de finnes)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Internasjonale traktater og konvensjoner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Rettsavgjørelser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Forvaltningsinterne regler (generelle instrukser og retningslinjer om rettsanvendelse og skjønnsutøvelse)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Forvaltningens presedensavgjørelser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Avgjørelser i eksterne klageorganer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Sivilombudsmannen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Justisdepartementets lovavdeling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Rettsoppfatninger i juridisk litteratur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Avtaler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Programkode fra andre relevante beslutningssystemer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Særlig aktuelle rettskilder i utviklingsarbeidet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246AA41A-A6A9-4D95-940C-72217106924E}"/>
              </a:ext>
            </a:extLst>
          </p:cNvPr>
          <p:cNvGrpSpPr>
            <a:grpSpLocks/>
          </p:cNvGrpSpPr>
          <p:nvPr/>
        </p:nvGrpSpPr>
        <p:grpSpPr bwMode="auto">
          <a:xfrm>
            <a:off x="1809751" y="2000250"/>
            <a:ext cx="428625" cy="3143250"/>
            <a:chOff x="285750" y="2000250"/>
            <a:chExt cx="428625" cy="3143250"/>
          </a:xfrm>
        </p:grpSpPr>
        <p:sp>
          <p:nvSpPr>
            <p:cNvPr id="4" name="Pil høyre 3">
              <a:extLst>
                <a:ext uri="{FF2B5EF4-FFF2-40B4-BE49-F238E27FC236}">
                  <a16:creationId xmlns:a16="http://schemas.microsoft.com/office/drawing/2014/main" id="{6D30B716-5076-4FA4-9611-022813AFB281}"/>
                </a:ext>
              </a:extLst>
            </p:cNvPr>
            <p:cNvSpPr/>
            <p:nvPr/>
          </p:nvSpPr>
          <p:spPr>
            <a:xfrm>
              <a:off x="285750" y="200025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2E5E836C-0C06-4BF9-B4E3-4A918FE2BEDF}"/>
                </a:ext>
              </a:extLst>
            </p:cNvPr>
            <p:cNvSpPr/>
            <p:nvPr/>
          </p:nvSpPr>
          <p:spPr>
            <a:xfrm>
              <a:off x="285750" y="2214563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5DCC29C-D637-474C-A7A9-FF1B6B79F6B3}"/>
                </a:ext>
              </a:extLst>
            </p:cNvPr>
            <p:cNvSpPr/>
            <p:nvPr/>
          </p:nvSpPr>
          <p:spPr>
            <a:xfrm>
              <a:off x="285750" y="285750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grpSp>
          <p:nvGrpSpPr>
            <p:cNvPr id="10248" name="Gruppe 9">
              <a:extLst>
                <a:ext uri="{FF2B5EF4-FFF2-40B4-BE49-F238E27FC236}">
                  <a16:creationId xmlns:a16="http://schemas.microsoft.com/office/drawing/2014/main" id="{32B04A58-CF62-4172-9048-E5E53C1811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750" y="3500438"/>
              <a:ext cx="428625" cy="1643062"/>
              <a:chOff x="285720" y="3500438"/>
              <a:chExt cx="428655" cy="1643073"/>
            </a:xfrm>
          </p:grpSpPr>
          <p:sp>
            <p:nvSpPr>
              <p:cNvPr id="7" name="Pil høyre 6">
                <a:extLst>
                  <a:ext uri="{FF2B5EF4-FFF2-40B4-BE49-F238E27FC236}">
                    <a16:creationId xmlns:a16="http://schemas.microsoft.com/office/drawing/2014/main" id="{8EC53D91-C872-4388-AC94-F09174839B56}"/>
                  </a:ext>
                </a:extLst>
              </p:cNvPr>
              <p:cNvSpPr/>
              <p:nvPr/>
            </p:nvSpPr>
            <p:spPr bwMode="auto">
              <a:xfrm>
                <a:off x="285720" y="3500438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8" name="Pil høyre 7">
                <a:extLst>
                  <a:ext uri="{FF2B5EF4-FFF2-40B4-BE49-F238E27FC236}">
                    <a16:creationId xmlns:a16="http://schemas.microsoft.com/office/drawing/2014/main" id="{AEC66671-813A-4F78-AA6F-E586BFC1F410}"/>
                  </a:ext>
                </a:extLst>
              </p:cNvPr>
              <p:cNvSpPr/>
              <p:nvPr/>
            </p:nvSpPr>
            <p:spPr bwMode="auto">
              <a:xfrm>
                <a:off x="285720" y="5000635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238376" y="5653921"/>
            <a:ext cx="38028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Men </a:t>
            </a:r>
            <a:r>
              <a:rPr lang="nb-NO" i="1" dirty="0"/>
              <a:t>alle</a:t>
            </a:r>
            <a:r>
              <a:rPr lang="nb-NO" dirty="0"/>
              <a:t> rettskilder kan være aktuelle!</a:t>
            </a:r>
          </a:p>
        </p:txBody>
      </p: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487"/>
            <a:ext cx="10515600" cy="4279476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forvaltningspraksis, og forvaltningspraksis kan ha rettskildemessig vekt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2264779-AC23-4ED1-AD89-D4F9DF161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62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2800" dirty="0">
                <a:solidFill>
                  <a:srgbClr val="0070C0"/>
                </a:solidFill>
              </a:rPr>
              <a:t>De fire </a:t>
            </a:r>
            <a:r>
              <a:rPr lang="nb-NO" sz="2800" dirty="0" err="1">
                <a:solidFill>
                  <a:srgbClr val="0070C0"/>
                </a:solidFill>
              </a:rPr>
              <a:t>hovedtrinnene</a:t>
            </a:r>
            <a:r>
              <a:rPr lang="nb-NO" sz="2800" dirty="0">
                <a:solidFill>
                  <a:srgbClr val="0070C0"/>
                </a:solidFill>
              </a:rPr>
              <a:t> i arbeidet med rettskildene frem til analyse (klargjøring) 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9B31E69-2635-46E4-93B6-E5788B89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86201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Begrunnelse: Fullstendighet, stabilitet over tid, gjennomsiktighet</a:t>
            </a:r>
          </a:p>
        </p:txBody>
      </p: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8971CAD2-4974-41BE-8B3E-141EC37DC8E8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676401"/>
            <a:ext cx="6496050" cy="777875"/>
            <a:chOff x="624" y="1056"/>
            <a:chExt cx="4092" cy="490"/>
          </a:xfrm>
        </p:grpSpPr>
        <p:sp>
          <p:nvSpPr>
            <p:cNvPr id="11281" name="Text Box 6">
              <a:extLst>
                <a:ext uri="{FF2B5EF4-FFF2-40B4-BE49-F238E27FC236}">
                  <a16:creationId xmlns:a16="http://schemas.microsoft.com/office/drawing/2014/main" id="{3C2B44FA-30B9-44F3-A6E3-A48475975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056"/>
              <a:ext cx="1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  Valg av grunnlagssystem</a:t>
              </a:r>
            </a:p>
          </p:txBody>
        </p:sp>
        <p:sp>
          <p:nvSpPr>
            <p:cNvPr id="11282" name="Text Box 7">
              <a:extLst>
                <a:ext uri="{FF2B5EF4-FFF2-40B4-BE49-F238E27FC236}">
                  <a16:creationId xmlns:a16="http://schemas.microsoft.com/office/drawing/2014/main" id="{D3EC5705-EA36-446F-99F9-2DCD47C8A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296"/>
              <a:ext cx="40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latin typeface="Calibri Light" panose="020F0302020204030204" pitchFamily="34" charset="0"/>
                  <a:cs typeface="Calibri Light" panose="020F0302020204030204" pitchFamily="34" charset="0"/>
                </a:rPr>
                <a:t>(hvilke pålitelige informasjonssystemer kan vi gjøre bruk av?)</a:t>
              </a:r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4CB28CAA-FBA3-4CCB-B74B-D311AE234A05}"/>
              </a:ext>
            </a:extLst>
          </p:cNvPr>
          <p:cNvGrpSpPr>
            <a:grpSpLocks/>
          </p:cNvGrpSpPr>
          <p:nvPr/>
        </p:nvGrpSpPr>
        <p:grpSpPr bwMode="auto">
          <a:xfrm>
            <a:off x="2514601" y="2590801"/>
            <a:ext cx="5464175" cy="777875"/>
            <a:chOff x="624" y="1632"/>
            <a:chExt cx="3442" cy="490"/>
          </a:xfrm>
        </p:grpSpPr>
        <p:sp>
          <p:nvSpPr>
            <p:cNvPr id="11279" name="Text Box 9">
              <a:extLst>
                <a:ext uri="{FF2B5EF4-FFF2-40B4-BE49-F238E27FC236}">
                  <a16:creationId xmlns:a16="http://schemas.microsoft.com/office/drawing/2014/main" id="{A40E7524-C8BD-40F6-A83F-21CD1F51E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632"/>
              <a:ext cx="339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  Utvalg av rettskilder fra grunnlagssystemet/-systemene</a:t>
              </a:r>
            </a:p>
          </p:txBody>
        </p:sp>
        <p:sp>
          <p:nvSpPr>
            <p:cNvPr id="11280" name="Text Box 10">
              <a:extLst>
                <a:ext uri="{FF2B5EF4-FFF2-40B4-BE49-F238E27FC236}">
                  <a16:creationId xmlns:a16="http://schemas.microsoft.com/office/drawing/2014/main" id="{096F1FF1-8E4D-4135-A9BD-17E6DEEF5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872"/>
              <a:ext cx="344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latin typeface="Calibri Light" panose="020F0302020204030204" pitchFamily="34" charset="0"/>
                  <a:cs typeface="Calibri Light" panose="020F0302020204030204" pitchFamily="34" charset="0"/>
                </a:rPr>
                <a:t>(hva skal velges ut og hvorledes skal utvalget skje?)</a:t>
              </a:r>
            </a:p>
          </p:txBody>
        </p:sp>
      </p:grpSp>
      <p:sp>
        <p:nvSpPr>
          <p:cNvPr id="5131" name="Text Box 11">
            <a:extLst>
              <a:ext uri="{FF2B5EF4-FFF2-40B4-BE49-F238E27FC236}">
                <a16:creationId xmlns:a16="http://schemas.microsoft.com/office/drawing/2014/main" id="{AA8CC0C8-A2E9-4A9C-82AF-EDA212BE0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76600"/>
            <a:ext cx="2224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2000">
                <a:solidFill>
                  <a:srgbClr val="CC33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Subjektivt utvalg?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6EA2C987-F10E-4DFA-9548-6A6834A5B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276601"/>
            <a:ext cx="63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rgbClr val="CC33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Nei!</a:t>
            </a:r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886EA18C-CDCB-4880-8993-9A128B7B6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581400"/>
            <a:ext cx="38486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200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Anvendelse av ”utvalgskriterier”?</a:t>
            </a:r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8BBD62F6-0214-409A-A613-6315E3A7B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1" y="3581401"/>
            <a:ext cx="479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Ja!</a:t>
            </a:r>
          </a:p>
        </p:txBody>
      </p:sp>
      <p:grpSp>
        <p:nvGrpSpPr>
          <p:cNvPr id="4" name="Group 17">
            <a:extLst>
              <a:ext uri="{FF2B5EF4-FFF2-40B4-BE49-F238E27FC236}">
                <a16:creationId xmlns:a16="http://schemas.microsoft.com/office/drawing/2014/main" id="{E7F82585-958E-4830-A161-88E8EE66FA61}"/>
              </a:ext>
            </a:extLst>
          </p:cNvPr>
          <p:cNvGrpSpPr>
            <a:grpSpLocks/>
          </p:cNvGrpSpPr>
          <p:nvPr/>
        </p:nvGrpSpPr>
        <p:grpSpPr bwMode="auto">
          <a:xfrm>
            <a:off x="2727326" y="4129089"/>
            <a:ext cx="6386513" cy="687387"/>
            <a:chOff x="758" y="2601"/>
            <a:chExt cx="4023" cy="433"/>
          </a:xfrm>
        </p:grpSpPr>
        <p:sp>
          <p:nvSpPr>
            <p:cNvPr id="11277" name="Text Box 15">
              <a:extLst>
                <a:ext uri="{FF2B5EF4-FFF2-40B4-BE49-F238E27FC236}">
                  <a16:creationId xmlns:a16="http://schemas.microsoft.com/office/drawing/2014/main" id="{BD0165BF-8599-4ACD-9365-33EE04768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" y="2601"/>
              <a:ext cx="362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CC0099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Benytte mest mulig stabile og vurderingsfrie kriterier:</a:t>
              </a:r>
            </a:p>
          </p:txBody>
        </p:sp>
        <p:sp>
          <p:nvSpPr>
            <p:cNvPr id="11278" name="Text Box 16">
              <a:extLst>
                <a:ext uri="{FF2B5EF4-FFF2-40B4-BE49-F238E27FC236}">
                  <a16:creationId xmlns:a16="http://schemas.microsoft.com/office/drawing/2014/main" id="{253B5103-1F3D-4A6B-8C65-00B33C707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784"/>
              <a:ext cx="40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CC0099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Type rettskilde, tidsangivelser, ansvarlig organ, hjemmel osv</a:t>
              </a:r>
            </a:p>
          </p:txBody>
        </p:sp>
      </p:grpSp>
      <p:sp>
        <p:nvSpPr>
          <p:cNvPr id="5139" name="Text Box 19">
            <a:extLst>
              <a:ext uri="{FF2B5EF4-FFF2-40B4-BE49-F238E27FC236}">
                <a16:creationId xmlns:a16="http://schemas.microsoft.com/office/drawing/2014/main" id="{D57953B9-DF56-4EE6-A1EC-ED46DF347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1"/>
            <a:ext cx="7848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>
                <a:latin typeface="Calibri Light" panose="020F0302020204030204" pitchFamily="34" charset="0"/>
                <a:cs typeface="Calibri Light" panose="020F0302020204030204" pitchFamily="34" charset="0"/>
              </a:rPr>
              <a:t>Eksempler: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>
                <a:latin typeface="Calibri Light" panose="020F0302020204030204" pitchFamily="34" charset="0"/>
                <a:cs typeface="Calibri Light" panose="020F0302020204030204" pitchFamily="34" charset="0"/>
              </a:rPr>
              <a:t>”Alle forskrifter gitt med hjemmel i ligningslovens kapittel 6.”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>
                <a:latin typeface="Calibri Light" panose="020F0302020204030204" pitchFamily="34" charset="0"/>
                <a:cs typeface="Calibri Light" panose="020F0302020204030204" pitchFamily="34" charset="0"/>
              </a:rPr>
              <a:t>”Alle høyesterettsdommer som det er vist til i etaten [X]s arkiv [Y] og som i fulltekstversjonen inneholder henvisning til lov [a] og forskrifter [b, c eller d]”</a:t>
            </a:r>
          </a:p>
        </p:txBody>
      </p:sp>
    </p:spTree>
    <p:extLst>
      <p:ext uri="{BB962C8B-B14F-4D97-AF65-F5344CB8AC3E}">
        <p14:creationId xmlns:p14="http://schemas.microsoft.com/office/powerpoint/2010/main" val="15015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 autoUpdateAnimBg="0"/>
      <p:bldP spid="5131" grpId="0" build="p" autoUpdateAnimBg="0"/>
      <p:bldP spid="5132" grpId="0" build="p" autoUpdateAnimBg="0"/>
      <p:bldP spid="5133" grpId="0" build="p" autoUpdateAnimBg="0"/>
      <p:bldP spid="5134" grpId="0" build="p" autoUpdateAnimBg="0"/>
      <p:bldP spid="513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A87EE9A-46D2-40C5-9671-B911AB0EE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2800" b="1">
                <a:solidFill>
                  <a:schemeClr val="accent2"/>
                </a:solidFill>
              </a:rPr>
              <a:t>De fire hovedtrinnene i arbeidet med rettskildene frem til analyse </a:t>
            </a:r>
            <a:r>
              <a:rPr lang="nb-NO" altLang="nb-NO" sz="2800">
                <a:solidFill>
                  <a:schemeClr val="accent2"/>
                </a:solidFill>
              </a:rPr>
              <a:t>(</a:t>
            </a:r>
            <a:r>
              <a:rPr lang="nb-NO" altLang="nb-NO" sz="2800" i="1">
                <a:solidFill>
                  <a:schemeClr val="accent2"/>
                </a:solidFill>
              </a:rPr>
              <a:t>fortsatt</a:t>
            </a:r>
            <a:r>
              <a:rPr lang="nb-NO" altLang="nb-NO" sz="2800">
                <a:solidFill>
                  <a:schemeClr val="accent2"/>
                </a:solidFill>
              </a:rPr>
              <a:t>)</a:t>
            </a:r>
            <a:endParaRPr lang="nb-NO" altLang="nb-NO" sz="2800" b="1">
              <a:solidFill>
                <a:schemeClr val="accent2"/>
              </a:solidFill>
            </a:endParaRP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46E367F5-ACBA-412D-A818-6751480E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6" y="1870075"/>
            <a:ext cx="360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b="1">
                <a:solidFill>
                  <a:schemeClr val="accent1"/>
                </a:solidFill>
              </a:rPr>
              <a:t>3   Organisering i ”dokumentrekker</a:t>
            </a:r>
            <a:r>
              <a:rPr lang="nb-NO" altLang="nb-NO" sz="1800">
                <a:solidFill>
                  <a:schemeClr val="accent1"/>
                </a:solidFill>
              </a:rPr>
              <a:t>”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623740F4-8E9B-465A-8EED-5D374FE7E456}"/>
              </a:ext>
            </a:extLst>
          </p:cNvPr>
          <p:cNvGrpSpPr>
            <a:grpSpLocks/>
          </p:cNvGrpSpPr>
          <p:nvPr/>
        </p:nvGrpSpPr>
        <p:grpSpPr bwMode="auto">
          <a:xfrm>
            <a:off x="2743201" y="3200400"/>
            <a:ext cx="4322763" cy="369888"/>
            <a:chOff x="1104" y="1920"/>
            <a:chExt cx="2723" cy="233"/>
          </a:xfrm>
        </p:grpSpPr>
        <p:sp>
          <p:nvSpPr>
            <p:cNvPr id="12320" name="Text Box 7">
              <a:extLst>
                <a:ext uri="{FF2B5EF4-FFF2-40B4-BE49-F238E27FC236}">
                  <a16:creationId xmlns:a16="http://schemas.microsoft.com/office/drawing/2014/main" id="{B4CB842A-6DB3-4ABF-9BFE-C4624D790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920"/>
              <a:ext cx="3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NOU</a:t>
              </a:r>
            </a:p>
          </p:txBody>
        </p:sp>
        <p:sp>
          <p:nvSpPr>
            <p:cNvPr id="12321" name="Text Box 8">
              <a:extLst>
                <a:ext uri="{FF2B5EF4-FFF2-40B4-BE49-F238E27FC236}">
                  <a16:creationId xmlns:a16="http://schemas.microsoft.com/office/drawing/2014/main" id="{B227973B-B183-443F-AAAF-12FD12C5E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20"/>
              <a:ext cx="5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Prop. L</a:t>
              </a:r>
            </a:p>
          </p:txBody>
        </p:sp>
        <p:sp>
          <p:nvSpPr>
            <p:cNvPr id="12322" name="Text Box 9">
              <a:extLst>
                <a:ext uri="{FF2B5EF4-FFF2-40B4-BE49-F238E27FC236}">
                  <a16:creationId xmlns:a16="http://schemas.microsoft.com/office/drawing/2014/main" id="{5D2BB352-AC3E-4323-AAEC-DE818B1E0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920"/>
              <a:ext cx="1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Innst. L (lovvedtak)</a:t>
              </a:r>
            </a:p>
          </p:txBody>
        </p:sp>
        <p:sp>
          <p:nvSpPr>
            <p:cNvPr id="12323" name="Line 11">
              <a:extLst>
                <a:ext uri="{FF2B5EF4-FFF2-40B4-BE49-F238E27FC236}">
                  <a16:creationId xmlns:a16="http://schemas.microsoft.com/office/drawing/2014/main" id="{6AB7C8DD-3B26-470C-A50A-2B5DB51BC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24" name="Line 12">
              <a:extLst>
                <a:ext uri="{FF2B5EF4-FFF2-40B4-BE49-F238E27FC236}">
                  <a16:creationId xmlns:a16="http://schemas.microsoft.com/office/drawing/2014/main" id="{A0AC70F8-9E86-433D-9374-CABEFD539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500FCDBA-E69D-4381-8652-6F146D1687E7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581401"/>
            <a:ext cx="3168650" cy="595313"/>
            <a:chOff x="1776" y="2160"/>
            <a:chExt cx="1996" cy="375"/>
          </a:xfrm>
        </p:grpSpPr>
        <p:sp>
          <p:nvSpPr>
            <p:cNvPr id="12316" name="Text Box 14">
              <a:extLst>
                <a:ext uri="{FF2B5EF4-FFF2-40B4-BE49-F238E27FC236}">
                  <a16:creationId xmlns:a16="http://schemas.microsoft.com/office/drawing/2014/main" id="{B20D2C3A-5223-4251-B20B-6ECB57A66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304"/>
              <a:ext cx="7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forskrift(er)</a:t>
              </a:r>
            </a:p>
          </p:txBody>
        </p:sp>
        <p:sp>
          <p:nvSpPr>
            <p:cNvPr id="12317" name="Text Box 15">
              <a:extLst>
                <a:ext uri="{FF2B5EF4-FFF2-40B4-BE49-F238E27FC236}">
                  <a16:creationId xmlns:a16="http://schemas.microsoft.com/office/drawing/2014/main" id="{ED711FC5-AAEA-4D05-96FC-7D93D39B6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304"/>
              <a:ext cx="10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høringsbrev mv</a:t>
              </a:r>
            </a:p>
          </p:txBody>
        </p:sp>
        <p:sp>
          <p:nvSpPr>
            <p:cNvPr id="12318" name="Line 17">
              <a:extLst>
                <a:ext uri="{FF2B5EF4-FFF2-40B4-BE49-F238E27FC236}">
                  <a16:creationId xmlns:a16="http://schemas.microsoft.com/office/drawing/2014/main" id="{031EC22C-370A-41EA-829C-005D70A66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1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" name="Line 18">
              <a:extLst>
                <a:ext uri="{FF2B5EF4-FFF2-40B4-BE49-F238E27FC236}">
                  <a16:creationId xmlns:a16="http://schemas.microsoft.com/office/drawing/2014/main" id="{6D98895A-102F-4DBF-8F91-81657030A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9DE12F0B-A50E-4A8F-AF12-04DEB25EBC1D}"/>
              </a:ext>
            </a:extLst>
          </p:cNvPr>
          <p:cNvGrpSpPr>
            <a:grpSpLocks/>
          </p:cNvGrpSpPr>
          <p:nvPr/>
        </p:nvGrpSpPr>
        <p:grpSpPr bwMode="auto">
          <a:xfrm>
            <a:off x="5029201" y="4114800"/>
            <a:ext cx="3146425" cy="598488"/>
            <a:chOff x="2544" y="2496"/>
            <a:chExt cx="1982" cy="377"/>
          </a:xfrm>
        </p:grpSpPr>
        <p:sp>
          <p:nvSpPr>
            <p:cNvPr id="12314" name="Text Box 16">
              <a:extLst>
                <a:ext uri="{FF2B5EF4-FFF2-40B4-BE49-F238E27FC236}">
                  <a16:creationId xmlns:a16="http://schemas.microsoft.com/office/drawing/2014/main" id="{AFC87DC3-E01E-479F-8DF5-B7F512026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19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Instrukser om rettsanvendelsen</a:t>
              </a:r>
            </a:p>
          </p:txBody>
        </p:sp>
        <p:sp>
          <p:nvSpPr>
            <p:cNvPr id="12315" name="Line 20">
              <a:extLst>
                <a:ext uri="{FF2B5EF4-FFF2-40B4-BE49-F238E27FC236}">
                  <a16:creationId xmlns:a16="http://schemas.microsoft.com/office/drawing/2014/main" id="{3C6E1292-2650-4BC6-A8C4-C88EAD2DB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40">
            <a:extLst>
              <a:ext uri="{FF2B5EF4-FFF2-40B4-BE49-F238E27FC236}">
                <a16:creationId xmlns:a16="http://schemas.microsoft.com/office/drawing/2014/main" id="{271D514B-FC85-4CE3-8DC7-F7D399BC8D66}"/>
              </a:ext>
            </a:extLst>
          </p:cNvPr>
          <p:cNvGrpSpPr>
            <a:grpSpLocks/>
          </p:cNvGrpSpPr>
          <p:nvPr/>
        </p:nvGrpSpPr>
        <p:grpSpPr bwMode="auto">
          <a:xfrm>
            <a:off x="7010402" y="2795588"/>
            <a:ext cx="1968501" cy="1754188"/>
            <a:chOff x="3456" y="1761"/>
            <a:chExt cx="1240" cy="1105"/>
          </a:xfrm>
        </p:grpSpPr>
        <p:grpSp>
          <p:nvGrpSpPr>
            <p:cNvPr id="12302" name="Group 32">
              <a:extLst>
                <a:ext uri="{FF2B5EF4-FFF2-40B4-BE49-F238E27FC236}">
                  <a16:creationId xmlns:a16="http://schemas.microsoft.com/office/drawing/2014/main" id="{2C203D2E-8161-4262-B0DC-471099CFF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61"/>
              <a:ext cx="760" cy="625"/>
              <a:chOff x="4272" y="1665"/>
              <a:chExt cx="760" cy="625"/>
            </a:xfrm>
          </p:grpSpPr>
          <p:grpSp>
            <p:nvGrpSpPr>
              <p:cNvPr id="12309" name="Group 25">
                <a:extLst>
                  <a:ext uri="{FF2B5EF4-FFF2-40B4-BE49-F238E27FC236}">
                    <a16:creationId xmlns:a16="http://schemas.microsoft.com/office/drawing/2014/main" id="{B6B3B5C1-626C-4C95-A129-102E339BD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1824"/>
                <a:ext cx="528" cy="384"/>
                <a:chOff x="4272" y="1776"/>
                <a:chExt cx="528" cy="384"/>
              </a:xfrm>
            </p:grpSpPr>
            <p:sp>
              <p:nvSpPr>
                <p:cNvPr id="12311" name="Line 22">
                  <a:extLst>
                    <a:ext uri="{FF2B5EF4-FFF2-40B4-BE49-F238E27FC236}">
                      <a16:creationId xmlns:a16="http://schemas.microsoft.com/office/drawing/2014/main" id="{86B36846-B61C-4432-8350-C80E98BC9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2" name="Line 23">
                  <a:extLst>
                    <a:ext uri="{FF2B5EF4-FFF2-40B4-BE49-F238E27FC236}">
                      <a16:creationId xmlns:a16="http://schemas.microsoft.com/office/drawing/2014/main" id="{073E7C78-DAE8-4783-9B1E-F3399C0E92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3" name="Line 24">
                  <a:extLst>
                    <a:ext uri="{FF2B5EF4-FFF2-40B4-BE49-F238E27FC236}">
                      <a16:creationId xmlns:a16="http://schemas.microsoft.com/office/drawing/2014/main" id="{A46DA49D-93B1-4AE9-BA4B-ED5F561B8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10" name="Text Box 30">
                <a:extLst>
                  <a:ext uri="{FF2B5EF4-FFF2-40B4-BE49-F238E27FC236}">
                    <a16:creationId xmlns:a16="http://schemas.microsoft.com/office/drawing/2014/main" id="{34CB97DA-2F20-42A4-A846-DA0336D941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603" y="186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  <p:grpSp>
          <p:nvGrpSpPr>
            <p:cNvPr id="12303" name="Group 33">
              <a:extLst>
                <a:ext uri="{FF2B5EF4-FFF2-40B4-BE49-F238E27FC236}">
                  <a16:creationId xmlns:a16="http://schemas.microsoft.com/office/drawing/2014/main" id="{EF577C6A-6EE9-4083-B48C-F2C2510C4F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241"/>
              <a:ext cx="760" cy="625"/>
              <a:chOff x="3792" y="2145"/>
              <a:chExt cx="760" cy="625"/>
            </a:xfrm>
          </p:grpSpPr>
          <p:grpSp>
            <p:nvGrpSpPr>
              <p:cNvPr id="12304" name="Group 26">
                <a:extLst>
                  <a:ext uri="{FF2B5EF4-FFF2-40B4-BE49-F238E27FC236}">
                    <a16:creationId xmlns:a16="http://schemas.microsoft.com/office/drawing/2014/main" id="{6F0B09A9-C1F6-4FE0-B0F6-0B28B62E60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2256"/>
                <a:ext cx="528" cy="384"/>
                <a:chOff x="4272" y="1776"/>
                <a:chExt cx="528" cy="384"/>
              </a:xfrm>
            </p:grpSpPr>
            <p:sp>
              <p:nvSpPr>
                <p:cNvPr id="12306" name="Line 27">
                  <a:extLst>
                    <a:ext uri="{FF2B5EF4-FFF2-40B4-BE49-F238E27FC236}">
                      <a16:creationId xmlns:a16="http://schemas.microsoft.com/office/drawing/2014/main" id="{67C0FBD2-DF9F-4401-A553-A028FF061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7" name="Line 28">
                  <a:extLst>
                    <a:ext uri="{FF2B5EF4-FFF2-40B4-BE49-F238E27FC236}">
                      <a16:creationId xmlns:a16="http://schemas.microsoft.com/office/drawing/2014/main" id="{D3430D70-590B-48DB-8D5C-FF2743B6C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8" name="Line 29">
                  <a:extLst>
                    <a:ext uri="{FF2B5EF4-FFF2-40B4-BE49-F238E27FC236}">
                      <a16:creationId xmlns:a16="http://schemas.microsoft.com/office/drawing/2014/main" id="{84571103-51D1-4FA5-944D-8E88A834B6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05" name="Text Box 31">
                <a:extLst>
                  <a:ext uri="{FF2B5EF4-FFF2-40B4-BE49-F238E27FC236}">
                    <a16:creationId xmlns:a16="http://schemas.microsoft.com/office/drawing/2014/main" id="{E862CC68-3001-412B-AF51-F6EEE19A01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123" y="234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</p:grpSp>
      <p:grpSp>
        <p:nvGrpSpPr>
          <p:cNvPr id="10" name="Group 39">
            <a:extLst>
              <a:ext uri="{FF2B5EF4-FFF2-40B4-BE49-F238E27FC236}">
                <a16:creationId xmlns:a16="http://schemas.microsoft.com/office/drawing/2014/main" id="{AB94774C-FF6F-419C-ACB9-A6CF229C3140}"/>
              </a:ext>
            </a:extLst>
          </p:cNvPr>
          <p:cNvGrpSpPr>
            <a:grpSpLocks/>
          </p:cNvGrpSpPr>
          <p:nvPr/>
        </p:nvGrpSpPr>
        <p:grpSpPr bwMode="auto">
          <a:xfrm>
            <a:off x="8077201" y="3733800"/>
            <a:ext cx="1052513" cy="1936750"/>
            <a:chOff x="4464" y="2256"/>
            <a:chExt cx="663" cy="1220"/>
          </a:xfrm>
        </p:grpSpPr>
        <p:sp>
          <p:nvSpPr>
            <p:cNvPr id="12298" name="Line 35">
              <a:extLst>
                <a:ext uri="{FF2B5EF4-FFF2-40B4-BE49-F238E27FC236}">
                  <a16:creationId xmlns:a16="http://schemas.microsoft.com/office/drawing/2014/main" id="{B13671FF-E175-4BF8-B035-039512B4A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25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99" name="Line 36">
              <a:extLst>
                <a:ext uri="{FF2B5EF4-FFF2-40B4-BE49-F238E27FC236}">
                  <a16:creationId xmlns:a16="http://schemas.microsoft.com/office/drawing/2014/main" id="{F4D76235-A56A-4331-9AA2-9A08E5720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0" name="Line 37">
              <a:extLst>
                <a:ext uri="{FF2B5EF4-FFF2-40B4-BE49-F238E27FC236}">
                  <a16:creationId xmlns:a16="http://schemas.microsoft.com/office/drawing/2014/main" id="{5F9D2576-DB6D-4FAC-99DE-EF176DBDF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1" name="Text Box 38">
              <a:extLst>
                <a:ext uri="{FF2B5EF4-FFF2-40B4-BE49-F238E27FC236}">
                  <a16:creationId xmlns:a16="http://schemas.microsoft.com/office/drawing/2014/main" id="{BA5A624F-9BB4-4496-AB85-C8E3540DC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402" y="2750"/>
              <a:ext cx="1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forvaltningspraksis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52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EB55F7-2466-4166-B23F-F791CCD02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762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2800" b="1">
                <a:solidFill>
                  <a:schemeClr val="accent2"/>
                </a:solidFill>
              </a:rPr>
              <a:t>De fire hovedtrinnene i arbeidet med rettskildene frem til analyse </a:t>
            </a:r>
            <a:r>
              <a:rPr lang="nb-NO" sz="2800">
                <a:solidFill>
                  <a:schemeClr val="accent2"/>
                </a:solidFill>
              </a:rPr>
              <a:t>(</a:t>
            </a:r>
            <a:r>
              <a:rPr lang="nb-NO" sz="2800" i="1">
                <a:solidFill>
                  <a:schemeClr val="accent2"/>
                </a:solidFill>
              </a:rPr>
              <a:t>fortsatt</a:t>
            </a:r>
            <a:r>
              <a:rPr lang="nb-NO" sz="28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5F602-B833-4C13-ABF3-091766163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033463"/>
            <a:ext cx="49291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b="1">
                <a:solidFill>
                  <a:schemeClr val="accent1"/>
                </a:solidFill>
              </a:rPr>
              <a:t>4   Innarbeiding av faste strukturer: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/>
              <a:t>Interne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/>
              <a:t>Eksterne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/>
              <a:t>Henvisninger og bruk av legaldefinisjoner</a:t>
            </a:r>
            <a:endParaRPr lang="en-US" altLang="nb-NO" sz="2000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E5E2F2B-68D6-404E-B4D2-98E3E505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14601"/>
            <a:ext cx="73914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 b="1"/>
              <a:t>§ 2-4.</a:t>
            </a:r>
            <a:r>
              <a:rPr lang="nb-NO" altLang="nb-NO" sz="1800"/>
              <a:t> </a:t>
            </a:r>
            <a:r>
              <a:rPr lang="nb-NO" altLang="nb-NO" sz="1800" i="1"/>
              <a:t>Avtaler om arbeidstakere mv. på kontinentalsokkelen</a:t>
            </a:r>
            <a:r>
              <a:rPr lang="nb-NO" altLang="nb-NO" sz="180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/>
              <a:t>Bestemmelsene i EØS-avtalens vedlegg VI nr. 1 og 2 (Rådsforordning (EØF) nr. 1408/71 og Rådsforordning (EØF) nr. 574/72 mv.) om rettigheter og plikter får tilsvarende anvendelse på en arbeidstaker mv […], jf. § 2-8.</a:t>
            </a:r>
          </a:p>
        </p:txBody>
      </p:sp>
      <p:grpSp>
        <p:nvGrpSpPr>
          <p:cNvPr id="2" name="Gruppe 16">
            <a:extLst>
              <a:ext uri="{FF2B5EF4-FFF2-40B4-BE49-F238E27FC236}">
                <a16:creationId xmlns:a16="http://schemas.microsoft.com/office/drawing/2014/main" id="{41C03BBF-6CB1-46F8-8DCE-01E2EB27682A}"/>
              </a:ext>
            </a:extLst>
          </p:cNvPr>
          <p:cNvGrpSpPr>
            <a:grpSpLocks/>
          </p:cNvGrpSpPr>
          <p:nvPr/>
        </p:nvGrpSpPr>
        <p:grpSpPr bwMode="auto">
          <a:xfrm>
            <a:off x="1828801" y="3429000"/>
            <a:ext cx="4511675" cy="2655888"/>
            <a:chOff x="304800" y="3429000"/>
            <a:chExt cx="4511675" cy="2655888"/>
          </a:xfrm>
        </p:grpSpPr>
        <p:sp>
          <p:nvSpPr>
            <p:cNvPr id="13330" name="Text Box 4">
              <a:extLst>
                <a:ext uri="{FF2B5EF4-FFF2-40B4-BE49-F238E27FC236}">
                  <a16:creationId xmlns:a16="http://schemas.microsoft.com/office/drawing/2014/main" id="{88DE1BAE-8663-4E40-9705-8B44A6A35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419600"/>
              <a:ext cx="4511675" cy="16652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b="1"/>
                <a:t>§ 1-8.</a:t>
              </a:r>
              <a:r>
                <a:rPr lang="nb-NO" altLang="nb-NO" sz="1800"/>
                <a:t> </a:t>
              </a:r>
              <a:r>
                <a:rPr lang="nb-NO" altLang="nb-NO" sz="1800" i="1"/>
                <a:t>Arbeidstaker</a:t>
              </a:r>
              <a:r>
                <a:rPr lang="nb-NO" altLang="nb-NO" sz="1800"/>
                <a:t>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/>
                <a:t>Med arbeidstaker menes i denne loven enhver som arbeider i en annens tjeneste for lønn eller annen godtgjørelse.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1" name="Oval 8">
              <a:extLst>
                <a:ext uri="{FF2B5EF4-FFF2-40B4-BE49-F238E27FC236}">
                  <a16:creationId xmlns:a16="http://schemas.microsoft.com/office/drawing/2014/main" id="{BAC22866-7393-443D-9AE0-78EBFADDF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992" y="3429000"/>
              <a:ext cx="1371600" cy="45720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2" name="Line 9">
              <a:extLst>
                <a:ext uri="{FF2B5EF4-FFF2-40B4-BE49-F238E27FC236}">
                  <a16:creationId xmlns:a16="http://schemas.microsoft.com/office/drawing/2014/main" id="{2DE14064-BD41-4146-8533-A72E2F36A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3929066"/>
              <a:ext cx="723896" cy="49053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uppe 17">
            <a:extLst>
              <a:ext uri="{FF2B5EF4-FFF2-40B4-BE49-F238E27FC236}">
                <a16:creationId xmlns:a16="http://schemas.microsoft.com/office/drawing/2014/main" id="{A8757CC4-4393-490B-AB73-22FC675FCFA0}"/>
              </a:ext>
            </a:extLst>
          </p:cNvPr>
          <p:cNvGrpSpPr>
            <a:grpSpLocks/>
          </p:cNvGrpSpPr>
          <p:nvPr/>
        </p:nvGrpSpPr>
        <p:grpSpPr bwMode="auto">
          <a:xfrm>
            <a:off x="3595689" y="2928938"/>
            <a:ext cx="5367337" cy="2227262"/>
            <a:chOff x="2071670" y="2928934"/>
            <a:chExt cx="5367362" cy="2227276"/>
          </a:xfrm>
        </p:grpSpPr>
        <p:sp>
          <p:nvSpPr>
            <p:cNvPr id="13327" name="Oval 12">
              <a:extLst>
                <a:ext uri="{FF2B5EF4-FFF2-40B4-BE49-F238E27FC236}">
                  <a16:creationId xmlns:a16="http://schemas.microsoft.com/office/drawing/2014/main" id="{E6219030-242E-4B88-9E03-8E308AED7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670" y="2928934"/>
              <a:ext cx="3505201" cy="35719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28" name="Text Box 13">
              <a:extLst>
                <a:ext uri="{FF2B5EF4-FFF2-40B4-BE49-F238E27FC236}">
                  <a16:creationId xmlns:a16="http://schemas.microsoft.com/office/drawing/2014/main" id="{17878236-2232-4CF7-A8B7-C0B26B0E5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4" y="4786322"/>
              <a:ext cx="1938338" cy="3698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Ekstern henvisning</a:t>
              </a:r>
            </a:p>
          </p:txBody>
        </p:sp>
        <p:sp>
          <p:nvSpPr>
            <p:cNvPr id="13329" name="Line 14">
              <a:extLst>
                <a:ext uri="{FF2B5EF4-FFF2-40B4-BE49-F238E27FC236}">
                  <a16:creationId xmlns:a16="http://schemas.microsoft.com/office/drawing/2014/main" id="{24C89D96-6E0A-4BA1-83A7-FBD230CA0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9124" y="3357562"/>
              <a:ext cx="1905001" cy="14478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99DDB55E-8C5A-43ED-95A3-51FD3C4D4133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5257801"/>
            <a:ext cx="3378200" cy="976313"/>
            <a:chOff x="3120" y="3312"/>
            <a:chExt cx="2128" cy="615"/>
          </a:xfrm>
        </p:grpSpPr>
        <p:sp>
          <p:nvSpPr>
            <p:cNvPr id="13324" name="Text Box 16">
              <a:extLst>
                <a:ext uri="{FF2B5EF4-FFF2-40B4-BE49-F238E27FC236}">
                  <a16:creationId xmlns:a16="http://schemas.microsoft.com/office/drawing/2014/main" id="{2C14EB98-7701-406D-A2E5-458A2428F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312"/>
              <a:ext cx="14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…og da skulle alt være</a:t>
              </a:r>
            </a:p>
          </p:txBody>
        </p:sp>
        <p:sp>
          <p:nvSpPr>
            <p:cNvPr id="13325" name="Text Box 17">
              <a:extLst>
                <a:ext uri="{FF2B5EF4-FFF2-40B4-BE49-F238E27FC236}">
                  <a16:creationId xmlns:a16="http://schemas.microsoft.com/office/drawing/2014/main" id="{5CAD7F2D-06F4-4977-BCB4-F9659139E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04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klart for nærmere fortolkning</a:t>
              </a:r>
            </a:p>
          </p:txBody>
        </p:sp>
        <p:sp>
          <p:nvSpPr>
            <p:cNvPr id="13326" name="Text Box 18">
              <a:extLst>
                <a:ext uri="{FF2B5EF4-FFF2-40B4-BE49-F238E27FC236}">
                  <a16:creationId xmlns:a16="http://schemas.microsoft.com/office/drawing/2014/main" id="{1CB0DE75-D0B7-4402-AC2D-E783D4103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696"/>
              <a:ext cx="21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og spesifisering av programkoden!</a:t>
              </a:r>
            </a:p>
          </p:txBody>
        </p:sp>
      </p:grpSp>
      <p:grpSp>
        <p:nvGrpSpPr>
          <p:cNvPr id="5" name="Gruppe 22">
            <a:extLst>
              <a:ext uri="{FF2B5EF4-FFF2-40B4-BE49-F238E27FC236}">
                <a16:creationId xmlns:a16="http://schemas.microsoft.com/office/drawing/2014/main" id="{3F178735-B983-4DF8-B018-255BD354F46B}"/>
              </a:ext>
            </a:extLst>
          </p:cNvPr>
          <p:cNvGrpSpPr>
            <a:grpSpLocks/>
          </p:cNvGrpSpPr>
          <p:nvPr/>
        </p:nvGrpSpPr>
        <p:grpSpPr bwMode="auto">
          <a:xfrm>
            <a:off x="7096126" y="3500438"/>
            <a:ext cx="2957513" cy="869950"/>
            <a:chOff x="5572132" y="3500438"/>
            <a:chExt cx="2957479" cy="86939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E77A43-0662-4FF3-8EE2-90D3E57372D0}"/>
                </a:ext>
              </a:extLst>
            </p:cNvPr>
            <p:cNvSpPr/>
            <p:nvPr/>
          </p:nvSpPr>
          <p:spPr>
            <a:xfrm>
              <a:off x="5572132" y="3500438"/>
              <a:ext cx="714367" cy="35696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nb-NO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9577996-5AAF-4A3F-A9AD-19A917E3FE7A}"/>
                </a:ext>
              </a:extLst>
            </p:cNvPr>
            <p:cNvSpPr txBox="1"/>
            <p:nvPr/>
          </p:nvSpPr>
          <p:spPr>
            <a:xfrm>
              <a:off x="6715119" y="4000183"/>
              <a:ext cx="1814492" cy="36965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nb-NO" dirty="0">
                  <a:cs typeface="Arial" charset="0"/>
                </a:rPr>
                <a:t>Intern henvisning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DE3C5A6-ADDA-43FA-BA1C-E99D0C86B73D}"/>
                </a:ext>
              </a:extLst>
            </p:cNvPr>
            <p:cNvCxnSpPr>
              <a:stCxn id="19" idx="5"/>
              <a:endCxn id="20" idx="1"/>
            </p:cNvCxnSpPr>
            <p:nvPr/>
          </p:nvCxnSpPr>
          <p:spPr>
            <a:xfrm rot="16200000" flipH="1">
              <a:off x="6258043" y="3728727"/>
              <a:ext cx="380758" cy="5333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63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Om det rettskildemessige  grunnlaget for transformering</vt:lpstr>
      <vt:lpstr>Fra lovtekst til programkode</vt:lpstr>
      <vt:lpstr>PowerPoint-presentasjon</vt:lpstr>
      <vt:lpstr>Noen presiseringer</vt:lpstr>
      <vt:lpstr>PowerPoint-presentasjon</vt:lpstr>
      <vt:lpstr>Programkode som rettskilde?</vt:lpstr>
      <vt:lpstr>De fire hovedtrinnene i arbeidet med rettskildene frem til analyse (klargjøring) </vt:lpstr>
      <vt:lpstr>De fire hovedtrinnene i arbeidet med rettskildene frem til analyse (fortsatt)</vt:lpstr>
      <vt:lpstr>De fire hovedtrinnene i arbeidet med rettskildene frem til analyse (fortsatt)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rettskildemessige  grunnlaget for transformering</dc:title>
  <dc:creator>dag wiese schartum</dc:creator>
  <cp:lastModifiedBy>d.w.schartum</cp:lastModifiedBy>
  <cp:revision>10</cp:revision>
  <dcterms:created xsi:type="dcterms:W3CDTF">2018-03-06T12:33:27Z</dcterms:created>
  <dcterms:modified xsi:type="dcterms:W3CDTF">2019-03-05T20:05:11Z</dcterms:modified>
</cp:coreProperties>
</file>