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60" r:id="rId5"/>
    <p:sldId id="258" r:id="rId6"/>
    <p:sldId id="257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18.04.2018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FINF4012/h17/introduksjon-2017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no/maps/place/Silurveien+2,+0380+Oslo/@59.9268702,10.648933,17z/data=%213m1%214b1%214m5%213m4%211s0x46416da82dd800f3:0xf076aadb88c54fc0%218m2%213d59.9268675%214d10.651121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Oppsummering, FINF4021</a:t>
            </a:r>
            <a:endParaRPr lang="nb-NO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915266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CDE98EA-45A7-40BC-BD98-80DD968A4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1094"/>
          </a:xfrm>
        </p:spPr>
        <p:txBody>
          <a:bodyPr>
            <a:normAutofit/>
          </a:bodyPr>
          <a:lstStyle/>
          <a:p>
            <a:r>
              <a:rPr lang="nb-NO" sz="3200" dirty="0"/>
              <a:t>Kunnskapsmål 1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ECC04DA-1AB6-4987-B445-C135E96D5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7920"/>
            <a:ext cx="10515600" cy="5569109"/>
          </a:xfrm>
        </p:spPr>
        <p:txBody>
          <a:bodyPr>
            <a:normAutofit fontScale="85000" lnSpcReduction="2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rettslige forutsetninger og problemer knyttet til automatisert rettsanvendelse, særlig innen offentlig forvaltning</a:t>
            </a:r>
          </a:p>
          <a:p>
            <a:pPr lvl="1"/>
            <a:r>
              <a:rPr lang="nb-NO" dirty="0"/>
              <a:t>Hva automatisert rettsanvendelse er:</a:t>
            </a:r>
          </a:p>
          <a:p>
            <a:pPr lvl="2"/>
            <a:r>
              <a:rPr lang="nb-NO" dirty="0"/>
              <a:t>Når datamaskinsystemer brukes til å treffe enkeltvedtak mv.</a:t>
            </a:r>
          </a:p>
          <a:p>
            <a:pPr lvl="2"/>
            <a:r>
              <a:rPr lang="nb-NO" dirty="0"/>
              <a:t>Ulike grader av automatisering (jf. beslutningssystemer og beslutningsstøttesystemer)</a:t>
            </a:r>
          </a:p>
          <a:p>
            <a:pPr lvl="1"/>
            <a:r>
              <a:rPr lang="nb-NO" dirty="0"/>
              <a:t>Rettslige forutsetninger:</a:t>
            </a:r>
          </a:p>
          <a:p>
            <a:pPr lvl="2"/>
            <a:r>
              <a:rPr lang="nb-NO" dirty="0"/>
              <a:t>Rettskildene </a:t>
            </a:r>
            <a:r>
              <a:rPr lang="nb-NO" i="1" dirty="0"/>
              <a:t>lar seg</a:t>
            </a:r>
            <a:r>
              <a:rPr lang="nb-NO" dirty="0"/>
              <a:t> forstå som en serie logiske og aritmetiske operasjoner som skal anvendes på vel definerte opplysningstyper (jf. skjønn og «automatiseringsvennlig lovgivning)</a:t>
            </a:r>
          </a:p>
          <a:p>
            <a:pPr lvl="2"/>
            <a:r>
              <a:rPr lang="nb-NO" dirty="0"/>
              <a:t>Rettskildene faktisk har blitt fortolket, og de rettsreglene som er utledet har blitt uttrykt ved hjelp av programmeringsspråk</a:t>
            </a:r>
          </a:p>
          <a:p>
            <a:pPr lvl="2"/>
            <a:r>
              <a:rPr lang="nb-NO" dirty="0"/>
              <a:t>At den rettslige delen av systemutviklingen er gjort i samsvar med rettsdogmatisk metode</a:t>
            </a:r>
          </a:p>
          <a:p>
            <a:pPr lvl="2"/>
            <a:r>
              <a:rPr lang="nb-NO" dirty="0"/>
              <a:t>At systemutviklingen holder seg innenfor de til enhver tid gjeldende rettslige rammer</a:t>
            </a:r>
          </a:p>
          <a:p>
            <a:pPr lvl="2"/>
            <a:r>
              <a:rPr lang="nb-NO" dirty="0"/>
              <a:t>At arbeidet er organisert på en slik måte at tilstrekkelig juridisk og teknologisk kompetanse er sikret, herunder samarbeid mellom kompetente personer</a:t>
            </a:r>
          </a:p>
          <a:p>
            <a:pPr lvl="1"/>
            <a:r>
              <a:rPr lang="nb-NO" dirty="0"/>
              <a:t>Problemer:</a:t>
            </a:r>
          </a:p>
          <a:p>
            <a:pPr lvl="2"/>
            <a:r>
              <a:rPr lang="nb-NO" dirty="0"/>
              <a:t>Sikre riktig rettsanvendelse</a:t>
            </a:r>
          </a:p>
          <a:p>
            <a:pPr lvl="2"/>
            <a:r>
              <a:rPr lang="nb-NO" dirty="0"/>
              <a:t>Håndtere skjønn på rettslig akseptabel måte</a:t>
            </a:r>
          </a:p>
          <a:p>
            <a:pPr lvl="2"/>
            <a:r>
              <a:rPr lang="nb-NO" dirty="0"/>
              <a:t>Legge tilstrekkelig til rette for legalitetskontroll og kontradiksjon (jf. «svart boks»)</a:t>
            </a:r>
          </a:p>
          <a:p>
            <a:pPr lvl="2"/>
            <a:r>
              <a:rPr lang="nb-NO" dirty="0"/>
              <a:t>Rettslige rammer kan stenge for ønsker om automatisering mv</a:t>
            </a:r>
          </a:p>
          <a:p>
            <a:pPr lvl="2"/>
            <a:endParaRPr lang="nb-NO" dirty="0"/>
          </a:p>
          <a:p>
            <a:pPr lvl="2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86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D514CB-6837-4A3D-BFAE-3D445A0D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Kunnskapsmål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DA6A33-0333-4019-AB55-5438F1273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konkrete metoder, teknikker og verktøy som kan anvendes i systemutviklingsprosjekter, spesielt metoder og teknikker for transformasjon av rettsregler til programsystemer</a:t>
            </a:r>
          </a:p>
          <a:p>
            <a:pPr lvl="1"/>
            <a:r>
              <a:rPr lang="nb-NO" dirty="0"/>
              <a:t>Systemutviklingsprosjekter:</a:t>
            </a:r>
          </a:p>
          <a:p>
            <a:pPr lvl="2"/>
            <a:r>
              <a:rPr lang="nb-NO" dirty="0"/>
              <a:t>Et metodisk og målrettet arbeid med å lage nye informasjonssystemer eller datasystemer</a:t>
            </a:r>
          </a:p>
          <a:p>
            <a:pPr lvl="2"/>
            <a:r>
              <a:rPr lang="nb-NO" i="1" dirty="0"/>
              <a:t>Målet</a:t>
            </a:r>
            <a:r>
              <a:rPr lang="nb-NO" dirty="0"/>
              <a:t> i vår sammenheng er å få datasystemet til automatisk å anvende gjeldende rettsregler</a:t>
            </a:r>
          </a:p>
          <a:p>
            <a:pPr lvl="1"/>
            <a:r>
              <a:rPr lang="nb-NO" dirty="0"/>
              <a:t>Metoder:</a:t>
            </a:r>
          </a:p>
          <a:p>
            <a:pPr lvl="2"/>
            <a:r>
              <a:rPr lang="nb-NO" dirty="0"/>
              <a:t>Metode for etablering av det rettskildemessige grunnlaget</a:t>
            </a:r>
          </a:p>
          <a:p>
            <a:pPr lvl="2"/>
            <a:r>
              <a:rPr lang="nb-NO" dirty="0"/>
              <a:t>Rettsdogmatisk, «systemdrevet» metode</a:t>
            </a:r>
          </a:p>
          <a:p>
            <a:pPr lvl="2"/>
            <a:r>
              <a:rPr lang="nb-NO" dirty="0"/>
              <a:t>Metode for å spesifisere rettsregler (ved å sortere og formalisere), slik at teknologer skal kunne realisere spesifikasjonene på rettsriktig måte</a:t>
            </a:r>
          </a:p>
          <a:p>
            <a:pPr lvl="2"/>
            <a:r>
              <a:rPr lang="nb-NO" dirty="0"/>
              <a:t>Metode for «regelvask»</a:t>
            </a:r>
          </a:p>
          <a:p>
            <a:pPr lvl="1"/>
            <a:r>
              <a:rPr lang="nb-NO" dirty="0"/>
              <a:t>Teknikker:</a:t>
            </a:r>
          </a:p>
          <a:p>
            <a:pPr lvl="2"/>
            <a:r>
              <a:rPr lang="nb-NO" dirty="0"/>
              <a:t>(Betegner de ulike steg og fremgangsmåter som metodene består av)</a:t>
            </a:r>
          </a:p>
          <a:p>
            <a:pPr lvl="1"/>
            <a:r>
              <a:rPr lang="nb-NO" dirty="0"/>
              <a:t>Verktøy:</a:t>
            </a:r>
          </a:p>
          <a:p>
            <a:pPr lvl="2"/>
            <a:r>
              <a:rPr lang="nb-NO" dirty="0"/>
              <a:t>(IT-verktøy har bare implisitt og vagt blitt angitt i årets undervisning)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158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B24BA7-E75A-4A77-B3B0-6D10F82D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Kunnskapsmål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8ED725-8C72-47D7-9AFD-2AF157F8E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utfordringer og muligheter i forholdet mellom regelverksutvikling og systemutvikling</a:t>
            </a:r>
          </a:p>
          <a:p>
            <a:pPr lvl="1"/>
            <a:r>
              <a:rPr lang="nb-NO" dirty="0"/>
              <a:t>Forholdet mellom regelverksutvikling og systemutvikling:</a:t>
            </a:r>
          </a:p>
          <a:p>
            <a:pPr lvl="2"/>
            <a:r>
              <a:rPr lang="nb-NO" dirty="0"/>
              <a:t>Regelvask (reaktivt)</a:t>
            </a:r>
          </a:p>
          <a:p>
            <a:pPr lvl="2"/>
            <a:r>
              <a:rPr lang="nb-NO" dirty="0"/>
              <a:t>Systemdrevet lovendring (proaktivt)</a:t>
            </a:r>
          </a:p>
          <a:p>
            <a:pPr lvl="2"/>
            <a:r>
              <a:rPr lang="nb-NO" dirty="0"/>
              <a:t>Automatiseringsvennlig lovgivning</a:t>
            </a:r>
          </a:p>
          <a:p>
            <a:pPr lvl="1"/>
            <a:r>
              <a:rPr lang="nb-NO" dirty="0"/>
              <a:t>Muligheter:</a:t>
            </a:r>
          </a:p>
          <a:p>
            <a:pPr lvl="2"/>
            <a:r>
              <a:rPr lang="nb-NO" dirty="0"/>
              <a:t>Bedre og lettere forståelige lov- og forskriftsbestemmelser</a:t>
            </a:r>
          </a:p>
          <a:p>
            <a:pPr lvl="2"/>
            <a:r>
              <a:rPr lang="nb-NO" dirty="0"/>
              <a:t>Lovgivning som svarer til politiske krav om digitalisering og automatisering</a:t>
            </a:r>
          </a:p>
          <a:p>
            <a:pPr lvl="1"/>
            <a:r>
              <a:rPr lang="nb-NO" dirty="0"/>
              <a:t>Utfordringer:</a:t>
            </a:r>
          </a:p>
          <a:p>
            <a:pPr lvl="2"/>
            <a:r>
              <a:rPr lang="nb-NO" dirty="0"/>
              <a:t>Lovgivningsprosessen konservativ og treg å endre</a:t>
            </a:r>
          </a:p>
          <a:p>
            <a:pPr lvl="2"/>
            <a:r>
              <a:rPr lang="nb-NO" dirty="0"/>
              <a:t>Systemdrevet lovendring – i tide?</a:t>
            </a:r>
          </a:p>
          <a:p>
            <a:pPr lvl="2"/>
            <a:r>
              <a:rPr lang="nb-NO" dirty="0"/>
              <a:t>Systemdrevet lovendring – avveining mellom motstridende hensyn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395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5557A3-6C9D-49D5-9E74-6B58B957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Ferdighetsmål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BDA416-EBDE-4CDB-B607-120C108F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Kandidatene våre skal kunne</a:t>
            </a:r>
          </a:p>
          <a:p>
            <a:r>
              <a:rPr lang="nb-NO" dirty="0"/>
              <a:t>vurdere, foreslå og anvende metoder og teknikker som kan anvendes for å transformere rettskilder til programkode mv</a:t>
            </a:r>
          </a:p>
          <a:p>
            <a:r>
              <a:rPr lang="nb-NO" dirty="0"/>
              <a:t>identifisere og forstå viktige sammenhenger mellom spørsmål av juridisk, teknologisk og organisatorisk karakter i arbeidet med å utvikle e-forvaltningssystemer (jf. </a:t>
            </a:r>
            <a:r>
              <a:rPr lang="nb-NO" dirty="0">
                <a:hlinkClick r:id="rId2"/>
              </a:rPr>
              <a:t>«trekanten» </a:t>
            </a:r>
            <a:r>
              <a:rPr lang="nb-NO" dirty="0"/>
              <a:t>)</a:t>
            </a:r>
          </a:p>
          <a:p>
            <a:r>
              <a:rPr lang="nb-NO" dirty="0"/>
              <a:t>analysere og foreslå tiltak for å møte utfordringer for ivaretakelse av personvern, rettssikkerhet og offentlighet i elektronisk forvaltning (jf. </a:t>
            </a:r>
            <a:r>
              <a:rPr lang="nb-NO" dirty="0">
                <a:hlinkClick r:id="rId2"/>
              </a:rPr>
              <a:t>«matrisen»</a:t>
            </a:r>
            <a:r>
              <a:rPr lang="nb-NO" dirty="0"/>
              <a:t>)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768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BBC74CF-6CC7-439C-BB55-4331312BA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Generell kompetanse</a:t>
            </a:r>
            <a:br>
              <a:rPr lang="nb-NO" dirty="0"/>
            </a:b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F204F5B-29B5-4066-A775-A1C830496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Kandidatene våre skal ha</a:t>
            </a:r>
          </a:p>
          <a:p>
            <a:endParaRPr lang="nb-NO" dirty="0"/>
          </a:p>
          <a:p>
            <a:r>
              <a:rPr lang="nb-NO" dirty="0"/>
              <a:t>    evne til selvstendig tenkning og kritisk refleksjon</a:t>
            </a:r>
          </a:p>
          <a:p>
            <a:r>
              <a:rPr lang="nb-NO" dirty="0"/>
              <a:t>    kritisk-konstruktiv tilnærming til digital forvaltning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600" dirty="0">
                <a:solidFill>
                  <a:srgbClr val="7030A0"/>
                </a:solidFill>
              </a:rPr>
              <a:t>Sagt på en annen måte: Rene gjengivelser gir sjelden de aller beste karakterene; til </a:t>
            </a:r>
            <a:r>
              <a:rPr lang="nb-NO" sz="2600" dirty="0" err="1">
                <a:solidFill>
                  <a:srgbClr val="7030A0"/>
                </a:solidFill>
              </a:rPr>
              <a:t>dét</a:t>
            </a:r>
            <a:r>
              <a:rPr lang="nb-NO" sz="2600" dirty="0">
                <a:solidFill>
                  <a:srgbClr val="7030A0"/>
                </a:solidFill>
              </a:rPr>
              <a:t> kreves en viss grad av selvstendighet i presentasjonen</a:t>
            </a:r>
          </a:p>
          <a:p>
            <a:pPr marL="0" indent="0">
              <a:buNone/>
            </a:pPr>
            <a:r>
              <a:rPr lang="nb-NO" sz="2600" dirty="0">
                <a:solidFill>
                  <a:srgbClr val="7030A0"/>
                </a:solidFill>
              </a:rPr>
              <a:t>Det er sikkert mange ting som kan kritiseres og forbedres i pensum, og saklig og rasjonell kritikk blir alltid honorert (sensorene trenger slett ikke være enige med kandidaten for å gi pluss for kritisk refleksjon mv!)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022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Eksamen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4590"/>
            <a:ext cx="10515600" cy="47123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 smtClean="0"/>
              <a:t>Praktisk</a:t>
            </a:r>
          </a:p>
          <a:p>
            <a:pPr marL="457200" lvl="1" indent="0">
              <a:buNone/>
            </a:pPr>
            <a:r>
              <a:rPr lang="nb-NO" sz="1600" b="1" dirty="0" smtClean="0"/>
              <a:t>Tid</a:t>
            </a:r>
            <a:r>
              <a:rPr lang="nb-NO" sz="1600" b="1" dirty="0"/>
              <a:t>:</a:t>
            </a:r>
            <a:r>
              <a:rPr lang="nb-NO" sz="1600" dirty="0"/>
              <a:t> 2. mai kl. 09:00 (4 timer</a:t>
            </a:r>
            <a:r>
              <a:rPr lang="nb-NO" sz="1600" dirty="0" smtClean="0"/>
              <a:t>)</a:t>
            </a:r>
            <a:endParaRPr lang="nb-NO" sz="1600" dirty="0"/>
          </a:p>
          <a:p>
            <a:pPr marL="457200" lvl="1" indent="0">
              <a:buNone/>
            </a:pPr>
            <a:r>
              <a:rPr lang="nb-NO" sz="1600" b="1" dirty="0"/>
              <a:t>Sted:</a:t>
            </a:r>
            <a:r>
              <a:rPr lang="nb-NO" sz="1600" dirty="0"/>
              <a:t> </a:t>
            </a:r>
            <a:r>
              <a:rPr lang="nb-NO" sz="1600" dirty="0">
                <a:hlinkClick r:id="rId2"/>
              </a:rPr>
              <a:t>Sal 3B Silurveien 2</a:t>
            </a:r>
            <a:r>
              <a:rPr lang="nb-NO" sz="1600" dirty="0"/>
              <a:t> </a:t>
            </a:r>
          </a:p>
          <a:p>
            <a:pPr lvl="1"/>
            <a:r>
              <a:rPr lang="nb-NO" sz="1600" dirty="0" smtClean="0"/>
              <a:t>Dag kontrollerer hjelpemidler fra ca. 08.30 og kommer på trøsterunde ca. 09.15</a:t>
            </a:r>
          </a:p>
          <a:p>
            <a:r>
              <a:rPr lang="nb-NO" sz="1800" dirty="0" smtClean="0"/>
              <a:t>Hjelpemidler</a:t>
            </a:r>
          </a:p>
          <a:p>
            <a:pPr lvl="1"/>
            <a:r>
              <a:rPr lang="nb-NO" sz="1600" dirty="0" smtClean="0"/>
              <a:t>Alle lover og forskrifter som er omtalt i </a:t>
            </a:r>
            <a:r>
              <a:rPr lang="nb-NO" sz="1600" dirty="0" err="1" smtClean="0"/>
              <a:t>kap</a:t>
            </a:r>
            <a:r>
              <a:rPr lang="nb-NO" sz="1600" dirty="0" smtClean="0"/>
              <a:t>. 6 i pensum kan tas med til eksamen</a:t>
            </a:r>
          </a:p>
          <a:p>
            <a:pPr lvl="2"/>
            <a:r>
              <a:rPr lang="nb-NO" sz="1600" dirty="0" smtClean="0"/>
              <a:t>Dag sørger for at det blir laget felles samlinger</a:t>
            </a:r>
          </a:p>
          <a:p>
            <a:pPr lvl="1"/>
            <a:r>
              <a:rPr lang="nb-NO" sz="1600" dirty="0" smtClean="0"/>
              <a:t>I tillegg kan dere ta med én særlov som kan brukes som basis for eksempler på transformering </a:t>
            </a:r>
          </a:p>
          <a:p>
            <a:r>
              <a:rPr lang="nb-NO" sz="1800" dirty="0" smtClean="0"/>
              <a:t>Figurer kan lett være viktige i besvarelser</a:t>
            </a:r>
          </a:p>
          <a:p>
            <a:pPr lvl="1"/>
            <a:r>
              <a:rPr lang="nb-NO" sz="1600" dirty="0" smtClean="0"/>
              <a:t>Godt råd: Lær alle figurer som forekommer i pensum</a:t>
            </a:r>
          </a:p>
          <a:p>
            <a:pPr lvl="1"/>
            <a:r>
              <a:rPr lang="nb-NO" sz="1600" dirty="0" smtClean="0"/>
              <a:t>Figurer skal alltid først introduseres (før figuren), og deretter (etter) forklares og diskuteres</a:t>
            </a:r>
          </a:p>
          <a:p>
            <a:pPr lvl="1"/>
            <a:r>
              <a:rPr lang="nb-NO" sz="1600" dirty="0" smtClean="0"/>
              <a:t>Figurer kan skrives for hånd på eget ark, og vil bli skannet og gitt sensorene sammen med besvarelsen. Husk tydelige </a:t>
            </a:r>
            <a:r>
              <a:rPr lang="nb-NO" sz="1600" smtClean="0"/>
              <a:t>«adresser»</a:t>
            </a:r>
            <a:endParaRPr lang="nb-NO" sz="1600" dirty="0"/>
          </a:p>
          <a:p>
            <a:r>
              <a:rPr lang="nb-NO" sz="2000" dirty="0" smtClean="0"/>
              <a:t>Skriveråd</a:t>
            </a:r>
          </a:p>
          <a:p>
            <a:pPr lvl="1"/>
            <a:r>
              <a:rPr lang="nb-NO" sz="1600" dirty="0" smtClean="0"/>
              <a:t>Legg stor vekt på disposisjonen, slik at strukturen i besvarelsen blir klar og god</a:t>
            </a:r>
          </a:p>
          <a:p>
            <a:pPr lvl="1"/>
            <a:r>
              <a:rPr lang="nb-NO" sz="1600" dirty="0" smtClean="0"/>
              <a:t>Prøv å skrive enkelt (korte setninger, unngå innskudd, unngå unødvendig passiv, bare bruk ord du skjønner 100%)</a:t>
            </a:r>
          </a:p>
        </p:txBody>
      </p:sp>
    </p:spTree>
    <p:extLst>
      <p:ext uri="{BB962C8B-B14F-4D97-AF65-F5344CB8AC3E}">
        <p14:creationId xmlns:p14="http://schemas.microsoft.com/office/powerpoint/2010/main" val="3434649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725</Words>
  <Application>Microsoft Office PowerPoint</Application>
  <PresentationFormat>Widescreen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Oppsummering, FINF4021</vt:lpstr>
      <vt:lpstr>Kunnskapsmål 1</vt:lpstr>
      <vt:lpstr>Kunnskapsmål (2)</vt:lpstr>
      <vt:lpstr>Kunnskapsmål (3)</vt:lpstr>
      <vt:lpstr>Ferdighetsmål </vt:lpstr>
      <vt:lpstr>Generell kompetanse </vt:lpstr>
      <vt:lpstr>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14</cp:revision>
  <dcterms:created xsi:type="dcterms:W3CDTF">2018-04-17T20:08:33Z</dcterms:created>
  <dcterms:modified xsi:type="dcterms:W3CDTF">2018-04-18T09:32:31Z</dcterms:modified>
</cp:coreProperties>
</file>