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8" r:id="rId3"/>
    <p:sldId id="277" r:id="rId4"/>
    <p:sldId id="274" r:id="rId5"/>
    <p:sldId id="276" r:id="rId6"/>
    <p:sldId id="275" r:id="rId7"/>
    <p:sldId id="279" r:id="rId8"/>
    <p:sldId id="268" r:id="rId9"/>
    <p:sldId id="269" r:id="rId10"/>
    <p:sldId id="273" r:id="rId11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9900CC"/>
    <a:srgbClr val="FFFFCC"/>
    <a:srgbClr val="00CC00"/>
    <a:srgbClr val="00CC99"/>
    <a:srgbClr val="66FF33"/>
    <a:srgbClr val="339933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333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3C5455D9-8C17-4C44-9E3E-6A93C923B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FBF6D91-8759-48AB-AEDF-B8D2660D19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CCEFAF6-7A97-4917-9B7A-682E280B689A}" type="datetimeFigureOut">
              <a:rPr lang="nb-NO"/>
              <a:pPr>
                <a:defRPr/>
              </a:pPr>
              <a:t>03.04.2018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341268-0B48-4651-92FE-9C3F240B77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CD3D7A-DD09-421A-A56A-5BD15D71BB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EC5C14B-456D-45C2-A99A-3B9D152805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24CAA5D7-8787-475B-8B91-6F750D14D9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029FB13-64D8-445A-B23C-7DB60198838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69D11B74-B0C1-4535-B041-52091FC43812}" type="datetimeFigureOut">
              <a:rPr lang="en-GB"/>
              <a:pPr>
                <a:defRPr/>
              </a:pPr>
              <a:t>03/04/2018</a:t>
            </a:fld>
            <a:endParaRPr lang="en-GB"/>
          </a:p>
        </p:txBody>
      </p:sp>
      <p:sp>
        <p:nvSpPr>
          <p:cNvPr id="4" name="Plassholder for lysbilde 3">
            <a:extLst>
              <a:ext uri="{FF2B5EF4-FFF2-40B4-BE49-F238E27FC236}">
                <a16:creationId xmlns:a16="http://schemas.microsoft.com/office/drawing/2014/main" id="{249ECA4F-286C-411D-BCF4-43A7DC6CCE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Plassholder for notater 4">
            <a:extLst>
              <a:ext uri="{FF2B5EF4-FFF2-40B4-BE49-F238E27FC236}">
                <a16:creationId xmlns:a16="http://schemas.microsoft.com/office/drawing/2014/main" id="{41FAE740-96F8-4AF7-BBC5-7193E557D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137847E-591C-4C70-A3F9-55509D5E39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0D2B0E1-1D26-4E26-BE10-6878176881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189B2A7-FC9C-45A0-8492-F4153C6EA1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2D0CEA-87F3-40E2-B378-F53AC8BD7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DD9F32-4A8E-45BE-B3A6-B42C74D58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40D1E4-6D15-4B17-A80C-7B69248DD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9AF3E-A7B3-4ACC-92CF-3D16FC89CCB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17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D64573-C4F4-4140-AD98-59654B41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23395C0-F58D-4328-8A75-E15E39930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E59E7E-028C-46DA-82A6-984966B07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E3568-C6BF-442D-B1B0-4D4E7C4AB08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4912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130E4E-E604-4185-BDEE-99ED584A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E9B499-D345-4298-883D-54D9EAFB1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59CB45-C2B2-498A-9F12-1044F02C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142AE-A41B-44CB-A829-C3D674659DF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1390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4DA800D-3EC7-4233-A345-FE13925B7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5C70B724-C472-48FA-B680-48756CF10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CAF06C3-CE5F-43E4-BF8F-607B6B02C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78C4A-9F6E-4200-B2F0-A680B6C406E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466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D39BECFC-8B9D-414D-8C58-67910A305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5D6A325E-85C5-4866-815E-3C4BD353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9ACACFA8-EDAA-4E53-97A2-87052550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D0EE8-4350-4AA0-ACD9-85096F8AB69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2109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3">
            <a:extLst>
              <a:ext uri="{FF2B5EF4-FFF2-40B4-BE49-F238E27FC236}">
                <a16:creationId xmlns:a16="http://schemas.microsoft.com/office/drawing/2014/main" id="{77FEF629-B707-42C3-8EBF-91939DFFA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AC6314C-C04D-4CE3-BC39-E1B085EA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7D7C0C9E-EFEC-4660-B0D7-CAD395579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9FCF5-A8C7-46D6-B12B-D8E80EB336B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272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>
            <a:extLst>
              <a:ext uri="{FF2B5EF4-FFF2-40B4-BE49-F238E27FC236}">
                <a16:creationId xmlns:a16="http://schemas.microsoft.com/office/drawing/2014/main" id="{EFD093BD-CF90-4BB5-93D9-93FCB07F3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893E0B67-6C00-4662-B359-2C677533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>
            <a:extLst>
              <a:ext uri="{FF2B5EF4-FFF2-40B4-BE49-F238E27FC236}">
                <a16:creationId xmlns:a16="http://schemas.microsoft.com/office/drawing/2014/main" id="{F38A77FC-28DF-4847-B388-2982E477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EE64-C3DD-4D35-BA97-7527944FF67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94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3372F246-53B7-4295-9A90-CF5CB8DF9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1B026680-7474-4A47-A3FC-D19551941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7419E71B-E151-45A1-9EFA-54D0D6BD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1138D-A11B-4176-ABD9-59FA791DD85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6435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BC7B15E5-F42A-464D-9903-EF5977CBC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0A884467-6B14-45D7-A4CE-AF1541C9D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890DB915-BE63-4C0A-ACC5-C06390DA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78E64-4419-4440-84F3-B2F5C8B6C0F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895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062059-C5A4-406D-99C6-56142C9F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5DAA87-3260-422B-B192-B89C91547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241269-A7AE-487A-8AC5-BE11614A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2C20C-50DA-4B68-A26C-787CE32A660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332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15FD23-8B57-4FDA-8D05-D40CB0542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36E882-3332-4BEB-9C78-DBC568B9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DA513E-B808-42A2-8266-3F5D96A30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81912-F786-4856-8202-BA99E6E8A2C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1775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>
            <a:extLst>
              <a:ext uri="{FF2B5EF4-FFF2-40B4-BE49-F238E27FC236}">
                <a16:creationId xmlns:a16="http://schemas.microsoft.com/office/drawing/2014/main" id="{8FF16B12-BB95-409A-A683-598B433375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Plassholder for tekst 2">
            <a:extLst>
              <a:ext uri="{FF2B5EF4-FFF2-40B4-BE49-F238E27FC236}">
                <a16:creationId xmlns:a16="http://schemas.microsoft.com/office/drawing/2014/main" id="{4DDFC2A5-EB66-4861-87A9-DD0225F108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B06CFF-C841-43EB-BB40-51EAC14DBA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50735B-D860-410A-A67A-93C557D5B0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75E741-C38F-43CD-ACFA-18D8B997C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930413B-F342-4891-B984-FACDF3646BF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C42B203-82C6-4369-A951-2F8F86B6BF6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772816"/>
            <a:ext cx="7772400" cy="1800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100" b="1" dirty="0">
                <a:solidFill>
                  <a:schemeClr val="accent1">
                    <a:lumMod val="75000"/>
                  </a:schemeClr>
                </a:solidFill>
              </a:rPr>
              <a:t>Dokumentasjon av det rettslige innholdet i forvaltningens systemløsninger</a:t>
            </a:r>
            <a:br>
              <a:rPr lang="nb-NO" sz="31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nb-NO" sz="2800" b="1" dirty="0">
                <a:solidFill>
                  <a:schemeClr val="accent2"/>
                </a:solidFill>
              </a:rPr>
            </a:br>
            <a:endParaRPr lang="nb-NO" sz="2800" b="1" dirty="0">
              <a:solidFill>
                <a:schemeClr val="accent2"/>
              </a:solidFill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72EDE0C-B08A-40D5-9CB5-405B614CD69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1800" dirty="0"/>
              <a:t>Dag Wiese Schartum, AFIN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C06734-A735-4265-B082-2F3CDA1DD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50" y="-27384"/>
            <a:ext cx="8229600" cy="936104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</a:rPr>
              <a:t>Litt om dokumentasjon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2AD7CE-FABD-4976-BC10-4A2853D52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750" y="836712"/>
            <a:ext cx="8229600" cy="4061047"/>
          </a:xfrm>
        </p:spPr>
        <p:txBody>
          <a:bodyPr>
            <a:normAutofit fontScale="92500" lnSpcReduction="20000"/>
          </a:bodyPr>
          <a:lstStyle/>
          <a:p>
            <a:r>
              <a:rPr lang="nb-NO" sz="2400" dirty="0"/>
              <a:t>Behovet for dokumentasjon oppstår i møte med systemer som «bare virker», mens det er uklart hvordan det virker, hvorfor det virker som det gjør mv.</a:t>
            </a:r>
          </a:p>
          <a:p>
            <a:r>
              <a:rPr lang="nb-NO" sz="2400" dirty="0"/>
              <a:t>Derfor kan det være behov for dokumentasjon som angir opplysninger som er egnet til å forklare, vise samsvar mv.</a:t>
            </a:r>
          </a:p>
          <a:p>
            <a:r>
              <a:rPr lang="nb-NO" sz="2400" dirty="0"/>
              <a:t>Mye kan fungere som dokumentasjon i  en vid betydning, men «dokumentasjon» her, gjelder primært slikt som er spesielt utarbeidet for dokumentasjonsformål</a:t>
            </a:r>
          </a:p>
          <a:p>
            <a:r>
              <a:rPr lang="nb-NO" sz="2400" dirty="0"/>
              <a:t>Det er mange ting som kan dokumenteres, men her er det spesielt </a:t>
            </a:r>
            <a:r>
              <a:rPr lang="nb-NO" sz="2400" i="1" dirty="0"/>
              <a:t>rettslig</a:t>
            </a:r>
            <a:r>
              <a:rPr lang="nb-NO" sz="2400" dirty="0"/>
              <a:t> dokumentasjon som blir omhandlet; dvs. forklaringer av hvordan systemet forholdet seg til / samsvarer med rettslige krav</a:t>
            </a:r>
          </a:p>
          <a:p>
            <a:r>
              <a:rPr lang="nb-NO" sz="2400" dirty="0"/>
              <a:t>Rettslig systemdokumentasjon bidrar til å skape åpenhet om digital forvaltning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059835E-B21D-452A-9CF9-C0B12F924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869160"/>
            <a:ext cx="7632848" cy="1631216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 dirty="0"/>
              <a:t>Rettslig systemdokumentasjon kan tenkes å gi større grad av åpenhet enn ved manuell saksbehandling</a:t>
            </a:r>
          </a:p>
          <a:p>
            <a:endParaRPr lang="nb-NO" altLang="nb-NO" sz="2000" dirty="0"/>
          </a:p>
          <a:p>
            <a:r>
              <a:rPr lang="nb-NO" altLang="nb-NO" sz="2000" dirty="0"/>
              <a:t>Større krav til åpenhet bør stilles fordi det handler om å synliggjøre generelle beslutninger  som allerede er truffet</a:t>
            </a:r>
          </a:p>
        </p:txBody>
      </p:sp>
    </p:spTree>
    <p:extLst>
      <p:ext uri="{BB962C8B-B14F-4D97-AF65-F5344CB8AC3E}">
        <p14:creationId xmlns:p14="http://schemas.microsoft.com/office/powerpoint/2010/main" val="373268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9BA3E2-C3DB-4A4C-861A-2EC771BEA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70C0"/>
                </a:solidFill>
              </a:rPr>
              <a:t>Begrunnelser for og prinsipper om åpenhet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292E02-9AE6-4C07-B367-E1371EA54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49685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/>
              <a:t>Begrunnelser for åpenhet om rettslige beslutningssystemer</a:t>
            </a:r>
          </a:p>
          <a:p>
            <a:r>
              <a:rPr lang="nb-NO" dirty="0"/>
              <a:t>Legalitetskontroll</a:t>
            </a:r>
          </a:p>
          <a:p>
            <a:r>
              <a:rPr lang="nb-NO" dirty="0"/>
              <a:t>Veiledningsplikt og begrunnelse</a:t>
            </a:r>
          </a:p>
          <a:p>
            <a:r>
              <a:rPr lang="nb-NO" dirty="0"/>
              <a:t>Forutsetning for å bruke rettigheter</a:t>
            </a:r>
          </a:p>
          <a:p>
            <a:r>
              <a:rPr lang="nb-NO" dirty="0"/>
              <a:t>Ansattes kompetanse</a:t>
            </a:r>
          </a:p>
          <a:p>
            <a:r>
              <a:rPr lang="nb-NO" dirty="0"/>
              <a:t>Systemendring/-vedlikehold</a:t>
            </a:r>
          </a:p>
          <a:p>
            <a:r>
              <a:rPr lang="nb-NO" dirty="0"/>
              <a:t>Demokratihensyn</a:t>
            </a:r>
          </a:p>
          <a:p>
            <a:endParaRPr lang="nb-NO" dirty="0"/>
          </a:p>
          <a:p>
            <a:r>
              <a:rPr lang="nb-NO" dirty="0"/>
              <a:t>Rettslig grunnlag for rettslig systemdokumentasjon</a:t>
            </a:r>
          </a:p>
          <a:p>
            <a:pPr lvl="1"/>
            <a:r>
              <a:rPr lang="nb-NO" dirty="0"/>
              <a:t>Lovgivning (personvernforordningen, arkivloven)</a:t>
            </a:r>
          </a:p>
          <a:p>
            <a:pPr lvl="1"/>
            <a:r>
              <a:rPr lang="nb-NO" dirty="0"/>
              <a:t>Rettslige prinsipper</a:t>
            </a:r>
          </a:p>
          <a:p>
            <a:pPr lvl="1"/>
            <a:endParaRPr lang="nb-NO" dirty="0"/>
          </a:p>
          <a:p>
            <a:r>
              <a:rPr lang="nb-NO" dirty="0"/>
              <a:t>Aktuelle prinsipper</a:t>
            </a:r>
          </a:p>
          <a:p>
            <a:pPr lvl="1"/>
            <a:r>
              <a:rPr lang="nb-NO" u="sng" dirty="0"/>
              <a:t>Offentlighetsprinsippet</a:t>
            </a:r>
            <a:r>
              <a:rPr lang="nb-NO" dirty="0"/>
              <a:t> sier at grunnregelen er at det skal være åpenhet om [dokumenter mv] for alle</a:t>
            </a:r>
          </a:p>
          <a:p>
            <a:pPr lvl="1"/>
            <a:r>
              <a:rPr lang="nb-NO" u="sng" dirty="0"/>
              <a:t>Publicatio </a:t>
            </a:r>
            <a:r>
              <a:rPr lang="nb-NO" u="sng" dirty="0" err="1"/>
              <a:t>legis</a:t>
            </a:r>
            <a:r>
              <a:rPr lang="nb-NO" u="sng" dirty="0"/>
              <a:t>-prinsippet </a:t>
            </a:r>
            <a:r>
              <a:rPr lang="nb-NO" dirty="0"/>
              <a:t>sier at retten (lover mv)  skal publiseres og være offentlig tilgjengelig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356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126BEB-D9DD-4B92-81A6-FAE6B1B2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0070C0"/>
                </a:solidFill>
              </a:rPr>
              <a:t>Oversikt over bestemmelser i </a:t>
            </a:r>
            <a:r>
              <a:rPr lang="nb-NO" sz="3200" dirty="0" err="1">
                <a:solidFill>
                  <a:srgbClr val="0070C0"/>
                </a:solidFill>
              </a:rPr>
              <a:t>personvernfor</a:t>
            </a:r>
            <a:r>
              <a:rPr lang="nb-NO" sz="3200" dirty="0">
                <a:solidFill>
                  <a:srgbClr val="0070C0"/>
                </a:solidFill>
              </a:rPr>
              <a:t>-ordningen som gjelder krav til dokumentasjon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B6E0D8-7DCC-44B8-8F96-62716A427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Generelt krav i bestemmelsen om den behandlings-ansvarliges ansvar (art. 24)</a:t>
            </a:r>
          </a:p>
          <a:p>
            <a:pPr lvl="1"/>
            <a:r>
              <a:rPr lang="nb-NO" dirty="0"/>
              <a:t>Den «behandlingsansvarlige [skal] gjennomføre egnede tekniske  og organisatoriske  tiltak  for  å  sikre  </a:t>
            </a:r>
            <a:r>
              <a:rPr lang="nb-NO" dirty="0">
                <a:solidFill>
                  <a:srgbClr val="C00000"/>
                </a:solidFill>
              </a:rPr>
              <a:t>og  påvise  </a:t>
            </a:r>
            <a:r>
              <a:rPr lang="nb-NO" dirty="0"/>
              <a:t>at  behandlingen  utføres  i samsvar  med  denne  forordning»</a:t>
            </a:r>
          </a:p>
          <a:p>
            <a:pPr lvl="1"/>
            <a:r>
              <a:rPr lang="nb-NO" dirty="0"/>
              <a:t>«Påvise» innebærer krav til dokumentasjon ut over det som er pålagt i art. 30 og andre bestemmelser.</a:t>
            </a:r>
          </a:p>
          <a:p>
            <a:pPr lvl="1"/>
            <a:r>
              <a:rPr lang="nb-NO" dirty="0"/>
              <a:t>Innebærer at BA må gjøre en konkret vurdering av behovet, særlig ut ifra risiko for brudd</a:t>
            </a:r>
          </a:p>
          <a:p>
            <a:pPr lvl="1"/>
            <a:r>
              <a:rPr lang="nb-NO" dirty="0"/>
              <a:t>I tillegg kan etterlevelse av forordningen sikres ved å vedta retningslinjer, slutte seg til og overholde </a:t>
            </a:r>
            <a:r>
              <a:rPr lang="nb-NO" dirty="0" err="1"/>
              <a:t>atferdsnormer</a:t>
            </a:r>
            <a:r>
              <a:rPr lang="nb-NO" dirty="0"/>
              <a:t> (jf. art. 40) og sertifisere virksomheten (jf. art. 42)</a:t>
            </a:r>
          </a:p>
        </p:txBody>
      </p:sp>
    </p:spTree>
    <p:extLst>
      <p:ext uri="{BB962C8B-B14F-4D97-AF65-F5344CB8AC3E}">
        <p14:creationId xmlns:p14="http://schemas.microsoft.com/office/powerpoint/2010/main" val="893595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B87BE-DB5C-4461-B9D2-0C32A1E01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5069160"/>
          </a:xfrm>
        </p:spPr>
        <p:txBody>
          <a:bodyPr>
            <a:normAutofit fontScale="62500" lnSpcReduction="20000"/>
          </a:bodyPr>
          <a:lstStyle/>
          <a:p>
            <a:r>
              <a:rPr lang="nb-NO" sz="3500" dirty="0"/>
              <a:t>Protokoller over behandlingsaktiviteter (art. 30)</a:t>
            </a:r>
          </a:p>
          <a:p>
            <a:pPr lvl="1"/>
            <a:r>
              <a:rPr lang="nb-NO" sz="3000" dirty="0"/>
              <a:t>Både behandlingsansvarlige og databehandlere skal føre protokoller</a:t>
            </a:r>
          </a:p>
          <a:p>
            <a:pPr lvl="1"/>
            <a:r>
              <a:rPr lang="nb-NO" sz="3000" dirty="0"/>
              <a:t>Opplysninger som skal inngå i protokollen</a:t>
            </a:r>
          </a:p>
          <a:p>
            <a:pPr lvl="2"/>
            <a:r>
              <a:rPr lang="nb-NO" sz="2700" dirty="0"/>
              <a:t>Kontaktopplysninger til den (felles) behandlingsansvarlige og (eventuelt) dennes representant eller personvernrådgiver</a:t>
            </a:r>
          </a:p>
          <a:p>
            <a:pPr lvl="2"/>
            <a:r>
              <a:rPr lang="nb-NO" sz="2700" dirty="0"/>
              <a:t>formålene med behandlingen</a:t>
            </a:r>
          </a:p>
          <a:p>
            <a:pPr lvl="2"/>
            <a:r>
              <a:rPr lang="nb-NO" sz="2700" dirty="0"/>
              <a:t>kategoriene av registrerte, personopplysninger, mottakere  som  personopplysningene  er  blitt  eller  vil  bli  utlevert  til, samt mottakere  i tredjestater  eller internasjonale organisasjoner</a:t>
            </a:r>
          </a:p>
          <a:p>
            <a:pPr lvl="2"/>
            <a:r>
              <a:rPr lang="nb-NO" sz="2700" dirty="0"/>
              <a:t>overføringer  av  personopplysninger  til  en  tredjestat  eller  en  internasjonal  organisasjon</a:t>
            </a:r>
          </a:p>
          <a:p>
            <a:pPr lvl="2"/>
            <a:r>
              <a:rPr lang="nb-NO" sz="2700" dirty="0"/>
              <a:t>dersom det er mulig, de planlagte tidsfristene for sletting av de forskjellige kategoriene av opplysninger,</a:t>
            </a:r>
          </a:p>
          <a:p>
            <a:pPr lvl="2"/>
            <a:r>
              <a:rPr lang="nb-NO" sz="2700" dirty="0"/>
              <a:t>dersom det er mulig, en generell beskrivelse av de tekniske og organisatoriske sikkerhetstiltakene nevnt i artikkel 32 nr. 1</a:t>
            </a:r>
          </a:p>
          <a:p>
            <a:pPr lvl="1"/>
            <a:r>
              <a:rPr lang="nb-NO" sz="3000" dirty="0"/>
              <a:t>Ved overføring til tredjeland i særlige situasjoner, skal den behandlings-ansvarlige eller databehandleren dokumentere hvilke vurderingen som er gjort og hvilke nødvendige garantiene som skal iverksettes, jf. art. 49(1) annet ledd. Dokumentasjonen skal fremgå av de protokollene som er nevnt i artikkel 30</a:t>
            </a:r>
          </a:p>
          <a:p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619D09DF-51A9-40BD-980C-7B7189DBE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0070C0"/>
                </a:solidFill>
              </a:rPr>
              <a:t>Oversikt over bestemmelser i </a:t>
            </a:r>
            <a:r>
              <a:rPr lang="nb-NO" sz="3200" dirty="0" err="1">
                <a:solidFill>
                  <a:srgbClr val="0070C0"/>
                </a:solidFill>
              </a:rPr>
              <a:t>personvernfor</a:t>
            </a:r>
            <a:r>
              <a:rPr lang="nb-NO" sz="3200" dirty="0">
                <a:solidFill>
                  <a:srgbClr val="0070C0"/>
                </a:solidFill>
              </a:rPr>
              <a:t>-ordningen som gjelder krav til dokumentasjon (2)</a:t>
            </a:r>
          </a:p>
        </p:txBody>
      </p:sp>
    </p:spTree>
    <p:extLst>
      <p:ext uri="{BB962C8B-B14F-4D97-AF65-F5344CB8AC3E}">
        <p14:creationId xmlns:p14="http://schemas.microsoft.com/office/powerpoint/2010/main" val="3969486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854345-C072-475A-ACE6-FDFBF9B9B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196951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Databehandleravtaler (art. 28)</a:t>
            </a:r>
          </a:p>
          <a:p>
            <a:pPr lvl="1"/>
            <a:r>
              <a:rPr lang="nb-NO" dirty="0"/>
              <a:t>Det skal finnes en dokumentert instruks fra den behandlingsansvarlige til databehandler som angir hva databehandleren kan gjøre med opplysningene (jf. art. 28(3)(a))</a:t>
            </a:r>
          </a:p>
          <a:p>
            <a:r>
              <a:rPr lang="nb-NO" dirty="0"/>
              <a:t>Dokumentasjon av sikkerhetsbrudd (art. 33(5))</a:t>
            </a:r>
          </a:p>
          <a:p>
            <a:pPr lvl="1"/>
            <a:r>
              <a:rPr lang="nb-NO" dirty="0"/>
              <a:t> Den behandlingsansvarlige skal dokumentere ethvert brudd på personopplysningssikkerheten, herunder de faktiske forhold rundt nevnte brudd, virkningene av det og hvilke tiltak som er truffet for å utbedre det (art. 33(5))</a:t>
            </a:r>
          </a:p>
          <a:p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F2906969-B637-4003-81B6-B49E25F0B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0070C0"/>
                </a:solidFill>
              </a:rPr>
              <a:t>Oversikt over bestemmelser i </a:t>
            </a:r>
            <a:r>
              <a:rPr lang="nb-NO" sz="3200" dirty="0" err="1">
                <a:solidFill>
                  <a:srgbClr val="0070C0"/>
                </a:solidFill>
              </a:rPr>
              <a:t>personvernfor</a:t>
            </a:r>
            <a:r>
              <a:rPr lang="nb-NO" sz="3200" dirty="0">
                <a:solidFill>
                  <a:srgbClr val="0070C0"/>
                </a:solidFill>
              </a:rPr>
              <a:t>-ordningen som gjelder krav til dokumentasjon (3)</a:t>
            </a:r>
          </a:p>
        </p:txBody>
      </p:sp>
    </p:spTree>
    <p:extLst>
      <p:ext uri="{BB962C8B-B14F-4D97-AF65-F5344CB8AC3E}">
        <p14:creationId xmlns:p14="http://schemas.microsoft.com/office/powerpoint/2010/main" val="3255788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55A18E-83E8-45C8-B4B4-9A624E102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70C0"/>
                </a:solidFill>
              </a:rPr>
              <a:t>Dokumentasjon av rettslige systemavgjørelser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17CA37-3D18-4C01-B227-0FBBBD5E1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189" y="1417638"/>
            <a:ext cx="8229600" cy="2520280"/>
          </a:xfrm>
        </p:spPr>
        <p:txBody>
          <a:bodyPr/>
          <a:lstStyle/>
          <a:p>
            <a:pPr marL="0" lvl="0" indent="0">
              <a:buNone/>
            </a:pPr>
            <a:r>
              <a:rPr lang="nb-NO" sz="2400" dirty="0"/>
              <a:t>Gjelder særlig:</a:t>
            </a:r>
          </a:p>
          <a:p>
            <a:pPr lvl="0"/>
            <a:r>
              <a:rPr lang="nb-NO" sz="2400" dirty="0"/>
              <a:t>Avgjørelser av hvordan tolkningstvil skal løses, jf. kapittel 8.1.</a:t>
            </a:r>
          </a:p>
          <a:p>
            <a:pPr lvl="0"/>
            <a:r>
              <a:rPr lang="nb-NO" sz="2400" dirty="0"/>
              <a:t>Avgjørelser av hvordan skjønn skal håndteres i systemet, jf. avsnitt 5.4.2.</a:t>
            </a:r>
          </a:p>
          <a:p>
            <a:pPr lvl="0"/>
            <a:r>
              <a:rPr lang="nb-NO" sz="2400" dirty="0"/>
              <a:t>Avgjørelser av om og på hvilken måte eksisterende rettsregler på området må suppleres, jf. avsnitt 8.6.</a:t>
            </a:r>
          </a:p>
          <a:p>
            <a:endParaRPr lang="nb-NO" sz="240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59D86F5-7976-4682-B584-FA8FE033D2DD}"/>
              </a:ext>
            </a:extLst>
          </p:cNvPr>
          <p:cNvSpPr txBox="1"/>
          <p:nvPr/>
        </p:nvSpPr>
        <p:spPr>
          <a:xfrm>
            <a:off x="323528" y="4005064"/>
            <a:ext cx="8593378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lvl="0"/>
            <a:r>
              <a:rPr lang="nb-NO" sz="2400" dirty="0"/>
              <a:t>Noen dokumentasjonsmåter: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dirty="0"/>
              <a:t>Tekst skrevet i naturlig språk som forklarer det rettslige innholdet</a:t>
            </a:r>
          </a:p>
          <a:p>
            <a:pPr lvl="0"/>
            <a:r>
              <a:rPr lang="nb-NO" sz="2400" dirty="0"/>
              <a:t>     i systemet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dirty="0"/>
              <a:t>Pseudokode og andre semi-formelle spesifikasjoner av det</a:t>
            </a:r>
          </a:p>
          <a:p>
            <a:pPr lvl="0"/>
            <a:r>
              <a:rPr lang="nb-NO" sz="2400" dirty="0"/>
              <a:t>     rettslige innholdet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dirty="0"/>
              <a:t>Forklarende tekst i programkoden som uttrykker det rettslige</a:t>
            </a:r>
          </a:p>
          <a:p>
            <a:pPr lvl="0"/>
            <a:r>
              <a:rPr lang="nb-NO" sz="2400" dirty="0"/>
              <a:t>     innholdet</a:t>
            </a:r>
          </a:p>
        </p:txBody>
      </p:sp>
    </p:spTree>
    <p:extLst>
      <p:ext uri="{BB962C8B-B14F-4D97-AF65-F5344CB8AC3E}">
        <p14:creationId xmlns:p14="http://schemas.microsoft.com/office/powerpoint/2010/main" val="424295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F363DFC6-B856-4CF8-8DA1-EBC837662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5" t="24170" r="25586" b="32617"/>
          <a:stretch>
            <a:fillRect/>
          </a:stretch>
        </p:blipFill>
        <p:spPr bwMode="auto">
          <a:xfrm>
            <a:off x="467544" y="1052736"/>
            <a:ext cx="8429625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uppe 9">
            <a:extLst>
              <a:ext uri="{FF2B5EF4-FFF2-40B4-BE49-F238E27FC236}">
                <a16:creationId xmlns:a16="http://schemas.microsoft.com/office/drawing/2014/main" id="{627DDA0D-5851-4534-B389-2E936AE26DFD}"/>
              </a:ext>
            </a:extLst>
          </p:cNvPr>
          <p:cNvGrpSpPr>
            <a:grpSpLocks/>
          </p:cNvGrpSpPr>
          <p:nvPr/>
        </p:nvGrpSpPr>
        <p:grpSpPr bwMode="auto">
          <a:xfrm>
            <a:off x="3421881" y="1795686"/>
            <a:ext cx="2551113" cy="584200"/>
            <a:chOff x="3357554" y="1785926"/>
            <a:chExt cx="2550901" cy="584775"/>
          </a:xfrm>
        </p:grpSpPr>
        <p:sp>
          <p:nvSpPr>
            <p:cNvPr id="9226" name="TekstSylinder 7">
              <a:extLst>
                <a:ext uri="{FF2B5EF4-FFF2-40B4-BE49-F238E27FC236}">
                  <a16:creationId xmlns:a16="http://schemas.microsoft.com/office/drawing/2014/main" id="{B17DA22A-BBCE-483F-B318-A9D6B01B4D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7554" y="1785926"/>
              <a:ext cx="2230098" cy="584775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600" dirty="0"/>
                <a:t>Og er en forutsetning for</a:t>
              </a:r>
            </a:p>
            <a:p>
              <a:r>
                <a:rPr lang="nb-NO" altLang="nb-NO" sz="1600" dirty="0"/>
                <a:t>godkjennelse</a:t>
              </a:r>
            </a:p>
          </p:txBody>
        </p:sp>
        <p:sp>
          <p:nvSpPr>
            <p:cNvPr id="9" name="Pil høyre 8">
              <a:extLst>
                <a:ext uri="{FF2B5EF4-FFF2-40B4-BE49-F238E27FC236}">
                  <a16:creationId xmlns:a16="http://schemas.microsoft.com/office/drawing/2014/main" id="{F4926E8A-350C-4E04-B3A8-0468619C1DE1}"/>
                </a:ext>
              </a:extLst>
            </p:cNvPr>
            <p:cNvSpPr/>
            <p:nvPr/>
          </p:nvSpPr>
          <p:spPr>
            <a:xfrm>
              <a:off x="5500501" y="2000450"/>
              <a:ext cx="407954" cy="246304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grpSp>
        <p:nvGrpSpPr>
          <p:cNvPr id="9221" name="Gruppe 6">
            <a:extLst>
              <a:ext uri="{FF2B5EF4-FFF2-40B4-BE49-F238E27FC236}">
                <a16:creationId xmlns:a16="http://schemas.microsoft.com/office/drawing/2014/main" id="{1B6429D4-911E-486A-9EC6-F34EA1391A3C}"/>
              </a:ext>
            </a:extLst>
          </p:cNvPr>
          <p:cNvGrpSpPr>
            <a:grpSpLocks/>
          </p:cNvGrpSpPr>
          <p:nvPr/>
        </p:nvGrpSpPr>
        <p:grpSpPr bwMode="auto">
          <a:xfrm>
            <a:off x="3006868" y="3400649"/>
            <a:ext cx="3037563" cy="1699051"/>
            <a:chOff x="2942751" y="3390336"/>
            <a:chExt cx="3037142" cy="1699182"/>
          </a:xfrm>
        </p:grpSpPr>
        <p:sp>
          <p:nvSpPr>
            <p:cNvPr id="6" name="Pil høyre 5">
              <a:extLst>
                <a:ext uri="{FF2B5EF4-FFF2-40B4-BE49-F238E27FC236}">
                  <a16:creationId xmlns:a16="http://schemas.microsoft.com/office/drawing/2014/main" id="{1EB6D5BF-D31F-4B94-97B8-90AF36E3AEC7}"/>
                </a:ext>
              </a:extLst>
            </p:cNvPr>
            <p:cNvSpPr/>
            <p:nvPr/>
          </p:nvSpPr>
          <p:spPr>
            <a:xfrm rot="19647004">
              <a:off x="4989430" y="3390336"/>
              <a:ext cx="990463" cy="247669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" name="Pil høyre 4">
              <a:extLst>
                <a:ext uri="{FF2B5EF4-FFF2-40B4-BE49-F238E27FC236}">
                  <a16:creationId xmlns:a16="http://schemas.microsoft.com/office/drawing/2014/main" id="{4FEA09AD-46C9-414D-9456-7B296C86B1A9}"/>
                </a:ext>
              </a:extLst>
            </p:cNvPr>
            <p:cNvSpPr/>
            <p:nvPr/>
          </p:nvSpPr>
          <p:spPr>
            <a:xfrm rot="7918554">
              <a:off x="2571897" y="4469946"/>
              <a:ext cx="990676" cy="247616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223" name="TekstSylinder 3">
              <a:extLst>
                <a:ext uri="{FF2B5EF4-FFF2-40B4-BE49-F238E27FC236}">
                  <a16:creationId xmlns:a16="http://schemas.microsoft.com/office/drawing/2014/main" id="{1EF42943-48B5-4E20-B445-186850A3F9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7554" y="3714752"/>
              <a:ext cx="2345514" cy="584775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600"/>
                <a:t>Rettslig dokumentasjon er</a:t>
              </a:r>
              <a:br>
                <a:rPr lang="nb-NO" altLang="nb-NO" sz="1600"/>
              </a:br>
              <a:r>
                <a:rPr lang="nb-NO" altLang="nb-NO" sz="1600"/>
                <a:t>å vise samsvar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tel 1">
            <a:extLst>
              <a:ext uri="{FF2B5EF4-FFF2-40B4-BE49-F238E27FC236}">
                <a16:creationId xmlns:a16="http://schemas.microsoft.com/office/drawing/2014/main" id="{A510E07D-4A60-405E-B2E8-93671FD65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9525"/>
            <a:ext cx="8229600" cy="1143000"/>
          </a:xfrm>
        </p:spPr>
        <p:txBody>
          <a:bodyPr/>
          <a:lstStyle/>
          <a:p>
            <a:pPr eaLnBrk="1" hangingPunct="1"/>
            <a:r>
              <a:rPr lang="nb-NO" altLang="nb-NO" sz="3200" dirty="0">
                <a:solidFill>
                  <a:srgbClr val="0070C0"/>
                </a:solidFill>
              </a:rPr>
              <a:t>Utvidet liste over aktuelle elementer i en rettslig systemdokumentasjon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4B364C-177B-4FBD-A2B9-6232752AA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90625"/>
            <a:ext cx="8534400" cy="5448300"/>
          </a:xfrm>
          <a:solidFill>
            <a:srgbClr val="FFFFCC"/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nb-NO" dirty="0"/>
              <a:t>Angivelse av </a:t>
            </a:r>
            <a:r>
              <a:rPr lang="nb-NO" dirty="0">
                <a:solidFill>
                  <a:srgbClr val="C00000"/>
                </a:solidFill>
              </a:rPr>
              <a:t>aktører</a:t>
            </a:r>
            <a:r>
              <a:rPr lang="nb-NO" dirty="0"/>
              <a:t> knyttet til driften av beslutningssystemet, og beskrivelse av rettslige krav til samhandlingen med disse aktørene og informasjonssystemer de gjør bruk av, jf. </a:t>
            </a:r>
            <a:r>
              <a:rPr lang="nb-NO" dirty="0" err="1"/>
              <a:t>kap</a:t>
            </a:r>
            <a:r>
              <a:rPr lang="nb-NO" dirty="0"/>
              <a:t>. 5</a:t>
            </a:r>
          </a:p>
          <a:p>
            <a:pPr lvl="0"/>
            <a:r>
              <a:rPr lang="nb-NO" dirty="0"/>
              <a:t>Angivelse av de </a:t>
            </a:r>
            <a:r>
              <a:rPr lang="nb-NO" dirty="0">
                <a:solidFill>
                  <a:srgbClr val="C00000"/>
                </a:solidFill>
              </a:rPr>
              <a:t>rettslige rammene </a:t>
            </a:r>
            <a:r>
              <a:rPr lang="nb-NO" dirty="0"/>
              <a:t>som gjelder for beslutningssystemet, jf. kapittel 6</a:t>
            </a:r>
          </a:p>
          <a:p>
            <a:pPr lvl="0"/>
            <a:r>
              <a:rPr lang="nb-NO" dirty="0"/>
              <a:t>Ordnet fortegnelse over </a:t>
            </a:r>
            <a:r>
              <a:rPr lang="nb-NO" dirty="0">
                <a:solidFill>
                  <a:srgbClr val="C00000"/>
                </a:solidFill>
              </a:rPr>
              <a:t>rettskildegrunnlaget</a:t>
            </a:r>
            <a:r>
              <a:rPr lang="nb-NO" dirty="0"/>
              <a:t> i tråd med utvalgskriteriene som beskrevet i avsnitt 7.3</a:t>
            </a:r>
          </a:p>
          <a:p>
            <a:pPr lvl="0"/>
            <a:r>
              <a:rPr lang="nb-NO" dirty="0"/>
              <a:t>Oversikter over enkeltregler i de aktuelle regelverk, kategorisert i samsvar med inndelingen i </a:t>
            </a:r>
            <a:r>
              <a:rPr lang="nb-NO" dirty="0">
                <a:solidFill>
                  <a:srgbClr val="C00000"/>
                </a:solidFill>
              </a:rPr>
              <a:t>behandlingstrinn</a:t>
            </a:r>
            <a:r>
              <a:rPr lang="nb-NO" dirty="0"/>
              <a:t>, se avsnitt 8.4.2</a:t>
            </a:r>
          </a:p>
          <a:p>
            <a:pPr lvl="0"/>
            <a:r>
              <a:rPr lang="nb-NO" dirty="0"/>
              <a:t>Oversikt over </a:t>
            </a:r>
            <a:r>
              <a:rPr lang="nb-NO" dirty="0">
                <a:solidFill>
                  <a:srgbClr val="C00000"/>
                </a:solidFill>
              </a:rPr>
              <a:t>opplysningstyper</a:t>
            </a:r>
            <a:r>
              <a:rPr lang="nb-NO" dirty="0"/>
              <a:t> bearbeidet og sortert i tråd med anvisningene i avsnitt 8.4.3</a:t>
            </a:r>
          </a:p>
          <a:p>
            <a:pPr lvl="0"/>
            <a:r>
              <a:rPr lang="nb-NO" dirty="0"/>
              <a:t>Oversikt over </a:t>
            </a:r>
            <a:r>
              <a:rPr lang="nb-NO" dirty="0">
                <a:solidFill>
                  <a:srgbClr val="C00000"/>
                </a:solidFill>
              </a:rPr>
              <a:t>prosedyrer/operasjoner </a:t>
            </a:r>
            <a:r>
              <a:rPr lang="nb-NO" dirty="0"/>
              <a:t>i tråd med anvisningene i avsnitt 8.4.4</a:t>
            </a:r>
          </a:p>
          <a:p>
            <a:pPr lvl="0"/>
            <a:r>
              <a:rPr lang="nb-NO" dirty="0"/>
              <a:t>Oversikt over de fortolkninger av opplysningstyper og prosedyrer som er lagt til grunn for systemløsningen og som ikke kan sies å følge av rettskildematerialet, jf. avsnitt 8.6</a:t>
            </a:r>
          </a:p>
          <a:p>
            <a:pPr lvl="0"/>
            <a:r>
              <a:rPr lang="nb-NO" dirty="0"/>
              <a:t>Oversikt over de tiltak som er iverksatt med bakgrunn i </a:t>
            </a:r>
            <a:r>
              <a:rPr lang="nb-NO" dirty="0">
                <a:solidFill>
                  <a:srgbClr val="C00000"/>
                </a:solidFill>
              </a:rPr>
              <a:t>PVF artikkel 24 </a:t>
            </a:r>
            <a:r>
              <a:rPr lang="nb-NO" dirty="0"/>
              <a:t>om behandlingsansvarliges ansvar</a:t>
            </a:r>
          </a:p>
          <a:p>
            <a:pPr eaLnBrk="1" hangingPunct="1">
              <a:buFont typeface="Arial" charset="0"/>
              <a:buChar char="•"/>
              <a:defRPr/>
            </a:pP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tel 1">
            <a:extLst>
              <a:ext uri="{FF2B5EF4-FFF2-40B4-BE49-F238E27FC236}">
                <a16:creationId xmlns:a16="http://schemas.microsoft.com/office/drawing/2014/main" id="{82DC0FE3-1054-4639-AA5B-F4C12AC0C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pPr eaLnBrk="1" hangingPunct="1"/>
            <a:r>
              <a:rPr lang="nb-NO" altLang="nb-NO" sz="3200">
                <a:solidFill>
                  <a:srgbClr val="0070C0"/>
                </a:solidFill>
              </a:rPr>
              <a:t>Innsyn etter offentleglova?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78DD74-4355-44D6-A39D-C81A74D76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616575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nb-NO" sz="3400" dirty="0"/>
              <a:t>Spesifikasjoner, rettslige systemavgjørelser, pseudokode og programkode vil alltid foreligge som «dokument»: «</a:t>
            </a:r>
            <a:r>
              <a:rPr lang="nn-NO" sz="3400" dirty="0"/>
              <a:t>logisk avgrensa informasjonsmengd som er lagra på eit medium for seinare lesing, lytting, framsyning, overføring eller liknande» (</a:t>
            </a:r>
            <a:r>
              <a:rPr lang="nn-NO" sz="3400" dirty="0" err="1"/>
              <a:t>jf</a:t>
            </a:r>
            <a:r>
              <a:rPr lang="nn-NO" sz="3400" dirty="0"/>
              <a:t> </a:t>
            </a:r>
            <a:r>
              <a:rPr lang="nn-NO" sz="3400" dirty="0" err="1"/>
              <a:t>offl</a:t>
            </a:r>
            <a:r>
              <a:rPr lang="nn-NO" sz="3400" dirty="0"/>
              <a:t> § 4)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nb-NO" sz="3400" dirty="0"/>
              <a:t>Det foreligger </a:t>
            </a:r>
            <a:r>
              <a:rPr lang="nb-NO" sz="3400" i="1" dirty="0">
                <a:solidFill>
                  <a:srgbClr val="C00000"/>
                </a:solidFill>
              </a:rPr>
              <a:t>saks</a:t>
            </a:r>
            <a:r>
              <a:rPr lang="nb-NO" sz="3400" dirty="0">
                <a:solidFill>
                  <a:srgbClr val="C00000"/>
                </a:solidFill>
              </a:rPr>
              <a:t>dokument</a:t>
            </a:r>
            <a:r>
              <a:rPr lang="nb-NO" sz="3400" dirty="0"/>
              <a:t> dersom dokumentet gjelder organets ansvarsområde/virksomhet </a:t>
            </a:r>
            <a:r>
              <a:rPr lang="nb-NO" sz="3400" dirty="0">
                <a:solidFill>
                  <a:srgbClr val="C00000"/>
                </a:solidFill>
              </a:rPr>
              <a:t>og</a:t>
            </a:r>
            <a:r>
              <a:rPr lang="nb-NO" sz="3400" dirty="0"/>
              <a:t> er i) kommet inn til/lagt frem for, </a:t>
            </a:r>
            <a:r>
              <a:rPr lang="nb-NO" sz="3400" dirty="0">
                <a:solidFill>
                  <a:srgbClr val="C00000"/>
                </a:solidFill>
              </a:rPr>
              <a:t>eller</a:t>
            </a:r>
            <a:r>
              <a:rPr lang="nb-NO" sz="3400" dirty="0"/>
              <a:t> ii) blitt opprettet/sendt ut av organet, </a:t>
            </a:r>
            <a:r>
              <a:rPr lang="nb-NO" sz="3400" dirty="0">
                <a:solidFill>
                  <a:srgbClr val="C00000"/>
                </a:solidFill>
              </a:rPr>
              <a:t>eller</a:t>
            </a:r>
            <a:r>
              <a:rPr lang="nb-NO" sz="3400" dirty="0"/>
              <a:t> iii) er ferdigstilt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nb-NO" sz="3400" dirty="0"/>
              <a:t>For offentlige organers saksdokumenter gjelder </a:t>
            </a:r>
            <a:r>
              <a:rPr lang="nb-NO" sz="3400" i="1" dirty="0">
                <a:solidFill>
                  <a:srgbClr val="C00000"/>
                </a:solidFill>
              </a:rPr>
              <a:t>innsynsrett</a:t>
            </a:r>
            <a:r>
              <a:rPr lang="nb-NO" sz="3400" dirty="0"/>
              <a:t> etter offentleglova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nb-NO" sz="3400" dirty="0"/>
              <a:t>Gitt nevnte forutsetninger, er det normalt </a:t>
            </a:r>
            <a:r>
              <a:rPr lang="nb-NO" sz="3400" dirty="0">
                <a:solidFill>
                  <a:srgbClr val="C00000"/>
                </a:solidFill>
              </a:rPr>
              <a:t>offentlig innsyn i kravspesifikasjoner mv</a:t>
            </a:r>
            <a:endParaRPr lang="nb-NO" sz="3400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nb-NO" sz="3400" dirty="0"/>
              <a:t> </a:t>
            </a:r>
            <a:r>
              <a:rPr lang="nb-NO" sz="3400" dirty="0">
                <a:solidFill>
                  <a:srgbClr val="C00000"/>
                </a:solidFill>
              </a:rPr>
              <a:t>Unntaksbestemmelser</a:t>
            </a:r>
            <a:r>
              <a:rPr lang="nb-NO" sz="3400" dirty="0"/>
              <a:t>, </a:t>
            </a:r>
            <a:r>
              <a:rPr lang="nb-NO" sz="3400" dirty="0" err="1"/>
              <a:t>jf</a:t>
            </a:r>
            <a:r>
              <a:rPr lang="nb-NO" sz="3400" dirty="0"/>
              <a:t> offentleglova </a:t>
            </a:r>
            <a:r>
              <a:rPr lang="nb-NO" sz="3400" dirty="0" err="1"/>
              <a:t>kap</a:t>
            </a:r>
            <a:r>
              <a:rPr lang="nb-NO" sz="3400" dirty="0"/>
              <a:t>. 3, kan gi et annet resultat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nb-NO" sz="3400" dirty="0"/>
              <a:t>Trolig er det primært unntaket i </a:t>
            </a:r>
            <a:r>
              <a:rPr lang="nb-NO" sz="3400" dirty="0" err="1"/>
              <a:t>offl</a:t>
            </a:r>
            <a:r>
              <a:rPr lang="nb-NO" sz="3400" dirty="0"/>
              <a:t> § 24 tredje ledd som er aktuelt </a:t>
            </a:r>
            <a:r>
              <a:rPr lang="nb-NO" sz="3400" i="1" dirty="0"/>
              <a:t>(«Det kan </a:t>
            </a:r>
            <a:r>
              <a:rPr lang="nb-NO" sz="3400" i="1" dirty="0" err="1"/>
              <a:t>gjerast</a:t>
            </a:r>
            <a:r>
              <a:rPr lang="nb-NO" sz="3400" i="1" dirty="0"/>
              <a:t> unntak </a:t>
            </a:r>
            <a:r>
              <a:rPr lang="nb-NO" sz="3400" i="1" dirty="0" err="1"/>
              <a:t>frå</a:t>
            </a:r>
            <a:r>
              <a:rPr lang="nb-NO" sz="3400" i="1" dirty="0"/>
              <a:t> innsyn for </a:t>
            </a:r>
            <a:r>
              <a:rPr lang="nb-NO" sz="3400" i="1" dirty="0" err="1"/>
              <a:t>opplysningar</a:t>
            </a:r>
            <a:r>
              <a:rPr lang="nb-NO" sz="3400" i="1" dirty="0"/>
              <a:t> når unntak er </a:t>
            </a:r>
            <a:r>
              <a:rPr lang="nb-NO" sz="3400" i="1" dirty="0" err="1"/>
              <a:t>påkravd</a:t>
            </a:r>
            <a:r>
              <a:rPr lang="nb-NO" sz="3400" i="1" dirty="0"/>
              <a:t> fordi </a:t>
            </a:r>
            <a:r>
              <a:rPr lang="nb-NO" sz="3400" i="1" dirty="0">
                <a:solidFill>
                  <a:srgbClr val="C00000"/>
                </a:solidFill>
              </a:rPr>
              <a:t>innsyn ville lette gjennomføringa av straffbare </a:t>
            </a:r>
            <a:r>
              <a:rPr lang="nb-NO" sz="3400" i="1" dirty="0" err="1">
                <a:solidFill>
                  <a:srgbClr val="C00000"/>
                </a:solidFill>
              </a:rPr>
              <a:t>handlingar</a:t>
            </a:r>
            <a:r>
              <a:rPr lang="nb-NO" sz="3400" i="1" dirty="0"/>
              <a:t>.»</a:t>
            </a:r>
            <a:r>
              <a:rPr lang="nb-NO" sz="3400" dirty="0"/>
              <a:t>)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nb-NO" sz="3200" dirty="0"/>
              <a:t>Kunnskap om systemets rutiner vedrørende </a:t>
            </a:r>
            <a:r>
              <a:rPr lang="nb-NO" sz="3200" dirty="0">
                <a:solidFill>
                  <a:srgbClr val="C00000"/>
                </a:solidFill>
              </a:rPr>
              <a:t>informasjonssikkerhet</a:t>
            </a:r>
            <a:r>
              <a:rPr lang="nb-NO" sz="3200" dirty="0"/>
              <a:t> og </a:t>
            </a:r>
            <a:r>
              <a:rPr lang="nb-NO" sz="3200" dirty="0">
                <a:solidFill>
                  <a:srgbClr val="C00000"/>
                </a:solidFill>
              </a:rPr>
              <a:t>datakvalitet</a:t>
            </a:r>
            <a:r>
              <a:rPr lang="nb-NO" sz="3200" dirty="0"/>
              <a:t> kan lette gjennomføring av straffbare handlinger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nb-NO" sz="3200" dirty="0"/>
              <a:t>Unntak må være «</a:t>
            </a:r>
            <a:r>
              <a:rPr lang="nb-NO" sz="3200" dirty="0" err="1"/>
              <a:t>påkravd</a:t>
            </a:r>
            <a:r>
              <a:rPr lang="nb-NO" sz="3200" dirty="0"/>
              <a:t>», dvs. </a:t>
            </a:r>
            <a:r>
              <a:rPr lang="nb-NO" sz="3200" dirty="0">
                <a:solidFill>
                  <a:srgbClr val="C00000"/>
                </a:solidFill>
              </a:rPr>
              <a:t>ikke mer omfattende enn nødvendig </a:t>
            </a:r>
            <a:r>
              <a:rPr lang="nb-NO" sz="3200" dirty="0"/>
              <a:t>for å unngå å gjøre straffbare handlinger lettere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9196</TotalTime>
  <Words>1071</Words>
  <Application>Microsoft Office PowerPoint</Application>
  <PresentationFormat>Skjermfremvisning (4:3)</PresentationFormat>
  <Paragraphs>82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Times New Roman</vt:lpstr>
      <vt:lpstr>Arial</vt:lpstr>
      <vt:lpstr>Calibri</vt:lpstr>
      <vt:lpstr>Office-tema</vt:lpstr>
      <vt:lpstr>Dokumentasjon av det rettslige innholdet i forvaltningens systemløsninger  </vt:lpstr>
      <vt:lpstr>Litt om dokumentasjon</vt:lpstr>
      <vt:lpstr>Begrunnelser for og prinsipper om åpenhet</vt:lpstr>
      <vt:lpstr>Oversikt over bestemmelser i personvernfor-ordningen som gjelder krav til dokumentasjon (1)</vt:lpstr>
      <vt:lpstr>Oversikt over bestemmelser i personvernfor-ordningen som gjelder krav til dokumentasjon (2)</vt:lpstr>
      <vt:lpstr>Oversikt over bestemmelser i personvernfor-ordningen som gjelder krav til dokumentasjon (3)</vt:lpstr>
      <vt:lpstr>Dokumentasjon av rettslige systemavgjørelser</vt:lpstr>
      <vt:lpstr>PowerPoint-presentasjon</vt:lpstr>
      <vt:lpstr>Utvidet liste over aktuelle elementer i en rettslig systemdokumentasjon</vt:lpstr>
      <vt:lpstr>Innsyn etter offentleglova?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Beslutningssystemer: Gjennomsiktighet, organisering og forholdet mellom profesjonene</dc:title>
  <dc:creator>Administrator</dc:creator>
  <cp:lastModifiedBy>dag wiese schartum</cp:lastModifiedBy>
  <cp:revision>44</cp:revision>
  <cp:lastPrinted>2014-09-15T21:47:48Z</cp:lastPrinted>
  <dcterms:created xsi:type="dcterms:W3CDTF">2004-10-24T21:21:54Z</dcterms:created>
  <dcterms:modified xsi:type="dcterms:W3CDTF">2018-04-03T21:46:34Z</dcterms:modified>
</cp:coreProperties>
</file>