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8" r:id="rId3"/>
    <p:sldId id="262" r:id="rId4"/>
    <p:sldId id="257" r:id="rId5"/>
    <p:sldId id="272" r:id="rId6"/>
    <p:sldId id="269" r:id="rId7"/>
    <p:sldId id="273" r:id="rId8"/>
    <p:sldId id="270" r:id="rId9"/>
    <p:sldId id="271" r:id="rId10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3333FF"/>
    <a:srgbClr val="CCCCFF"/>
    <a:srgbClr val="9966FF"/>
    <a:srgbClr val="FFCCFF"/>
    <a:srgbClr val="FF99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7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555" y="6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3A6BDD9-F1FF-4BFC-A0C7-CC28ED4C06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80EFC104-1CE6-4E0E-B359-0076AECE053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E7D3546-1190-4441-ACE1-D2553CFDEB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3994F-41D5-4214-9315-072CC38CBD26}" type="datetimeFigureOut">
              <a:rPr lang="nb-NO" smtClean="0"/>
              <a:t>02.09.2019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500CE643-889E-4418-BFFB-1D163691F8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B2C6839D-746E-4088-A758-44BE97D7CD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18B88-6A85-4FF1-BDE9-B90EB66F306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627694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FCCB589-60E3-42A8-9585-DF82D558EC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CBE4D21-DFC8-4842-96A4-49D2BD94C7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83E555FD-1788-4826-9C14-6031A9633A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3994F-41D5-4214-9315-072CC38CBD26}" type="datetimeFigureOut">
              <a:rPr lang="nb-NO" smtClean="0"/>
              <a:t>02.09.2019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29A7D672-80BB-4674-8AF1-95CB25A5B1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91EC952-9784-4134-98DC-FBB67999FB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18B88-6A85-4FF1-BDE9-B90EB66F306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996578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86808B2-AD58-4C0A-9E8D-C980FE1E3C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4254314D-2B62-42AA-8B26-3638EFABB6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33F08F34-E504-4720-900A-D864C8449C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3994F-41D5-4214-9315-072CC38CBD26}" type="datetimeFigureOut">
              <a:rPr lang="nb-NO" smtClean="0"/>
              <a:t>02.09.2019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1E92472B-EC09-4FBD-B3B1-852A2D5751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71E61567-9BDA-4ECA-8582-85837BA7CC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18B88-6A85-4FF1-BDE9-B90EB66F306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344602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1653CD6-385E-4A21-96A1-1AD27CC67A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1DF060B-A368-43C7-A427-01D35CA9AF5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F121F936-70D2-47C8-A916-FAB3279FF60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1B1D7651-78E3-4404-9F45-D5F309B475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3994F-41D5-4214-9315-072CC38CBD26}" type="datetimeFigureOut">
              <a:rPr lang="nb-NO" smtClean="0"/>
              <a:t>02.09.2019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826CC3AF-B299-4433-9F15-DBF4878520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867D74C6-A777-48D9-81C7-094E08EBF3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18B88-6A85-4FF1-BDE9-B90EB66F306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115464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340480A-BBBC-4B8C-A023-2CF96F5B3B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42CF4847-9710-4C92-A70A-928AFEE5DB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826A5B92-1E71-47FE-92EC-C949EC65D2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ECBD95DE-2995-4A09-A72A-FEB81D01757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23FEECEA-F080-4412-83B1-DB9DB79BD5A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3E2B24C1-897F-4005-8057-257B6A08E8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3994F-41D5-4214-9315-072CC38CBD26}" type="datetimeFigureOut">
              <a:rPr lang="nb-NO" smtClean="0"/>
              <a:t>02.09.2019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8A210190-F3AA-4483-9B5B-5E7041BABE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FABAFD3C-57CD-4D4B-B8B2-BA6ADBB1F9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18B88-6A85-4FF1-BDE9-B90EB66F306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691707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72A547B-CB67-4D33-B9E1-B917A64B91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E0B28C2D-FD83-4922-84A1-D57BD97767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3994F-41D5-4214-9315-072CC38CBD26}" type="datetimeFigureOut">
              <a:rPr lang="nb-NO" smtClean="0"/>
              <a:t>02.09.2019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452CCEDF-901A-403E-B846-9F71BC5E5E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7F25632C-0C3B-462D-B7D8-658B715606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18B88-6A85-4FF1-BDE9-B90EB66F306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302572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47803E96-5B1C-45C5-8069-9C04FDD7EB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3994F-41D5-4214-9315-072CC38CBD26}" type="datetimeFigureOut">
              <a:rPr lang="nb-NO" smtClean="0"/>
              <a:t>02.09.2019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CF0C996C-1BDD-4515-BF89-1B627FCEC7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55023287-7EF3-4C4B-AFBE-4560CB5DC5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18B88-6A85-4FF1-BDE9-B90EB66F306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665454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00E1E31-6B71-4509-8534-7ADC7A5814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6D31A22-152A-48FF-851A-61C97AD448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3FAE19A2-C344-4D85-8197-717D0C09422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32F8CB75-5F8A-4911-AD81-CB26B20451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3994F-41D5-4214-9315-072CC38CBD26}" type="datetimeFigureOut">
              <a:rPr lang="nb-NO" smtClean="0"/>
              <a:t>02.09.2019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7592F79F-AC48-4002-8E43-2F32B18165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BD2B8433-7BC7-4DAF-88C1-6C952655F6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18B88-6A85-4FF1-BDE9-B90EB66F306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507787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81EE932-FFB4-4D8E-BC7D-41F4570F0A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7D05EE95-CE85-499E-98FE-36DA0EF1943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F904E013-2993-453D-85BE-3148B9BA083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26D64735-F941-4D3B-AF15-305BFC606A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3994F-41D5-4214-9315-072CC38CBD26}" type="datetimeFigureOut">
              <a:rPr lang="nb-NO" smtClean="0"/>
              <a:t>02.09.2019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A4DACB47-1691-42D1-B247-BC864EB7BE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53A628F8-5728-4725-81FC-76F8D02E0C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18B88-6A85-4FF1-BDE9-B90EB66F306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242544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E834549-6CCC-4B7F-8A04-795D553647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8EC7DF2C-2088-4450-BE8D-1117A7E2ECD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97F789C9-2370-4E7B-B9F2-178859DEA5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3994F-41D5-4214-9315-072CC38CBD26}" type="datetimeFigureOut">
              <a:rPr lang="nb-NO" smtClean="0"/>
              <a:t>02.09.2019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F30013D6-74CD-41DA-8071-75DD1A1095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144AEAE9-5B11-466C-A855-711C031AB0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18B88-6A85-4FF1-BDE9-B90EB66F306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001533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AFE59133-3C88-4C67-92AF-664F12A9152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83259258-771C-4690-A7CD-AA979AD08C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C863D397-B125-4405-BA65-62CCDA0AE5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3994F-41D5-4214-9315-072CC38CBD26}" type="datetimeFigureOut">
              <a:rPr lang="nb-NO" smtClean="0"/>
              <a:t>02.09.2019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B7B2DD6-AAF6-4A90-8772-07A0DC97BE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31327325-3A81-4827-8E57-481FE45B09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18B88-6A85-4FF1-BDE9-B90EB66F306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003707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71C2F4AE-6566-45F9-BD66-08091EC5E4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A85BEFE7-6461-4CE0-B8B8-9099D2D36F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AFC1DFDB-9A3C-4A06-9083-CEC74F04913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53994F-41D5-4214-9315-072CC38CBD26}" type="datetimeFigureOut">
              <a:rPr lang="nb-NO" smtClean="0"/>
              <a:t>02.09.2019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2FEDB3E5-38DB-4359-A52D-0018731DB76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3C266BE6-449E-40E3-B296-928B58ACE8D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518B88-6A85-4FF1-BDE9-B90EB66F306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922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3496D5D-D325-45E7-BC9A-C040D4EA6FF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60868" y="1305059"/>
            <a:ext cx="9144000" cy="1170301"/>
          </a:xfrm>
        </p:spPr>
        <p:txBody>
          <a:bodyPr>
            <a:normAutofit/>
          </a:bodyPr>
          <a:lstStyle/>
          <a:p>
            <a:r>
              <a:rPr lang="nb-NO" sz="3600" dirty="0">
                <a:solidFill>
                  <a:srgbClr val="0070C0"/>
                </a:solidFill>
              </a:rPr>
              <a:t>Regulering av IT-systemer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0CB02AC9-E2E6-4BE7-A857-534AD81CF5B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/>
              <a:t>Dag Wiese Schartum, AFIN</a:t>
            </a:r>
          </a:p>
        </p:txBody>
      </p:sp>
    </p:spTree>
    <p:extLst>
      <p:ext uri="{BB962C8B-B14F-4D97-AF65-F5344CB8AC3E}">
        <p14:creationId xmlns:p14="http://schemas.microsoft.com/office/powerpoint/2010/main" val="18783344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e 1">
            <a:extLst>
              <a:ext uri="{FF2B5EF4-FFF2-40B4-BE49-F238E27FC236}">
                <a16:creationId xmlns:a16="http://schemas.microsoft.com/office/drawing/2014/main" id="{FDD44B9A-9949-45B2-A365-6C159850BC8E}"/>
              </a:ext>
            </a:extLst>
          </p:cNvPr>
          <p:cNvGrpSpPr/>
          <p:nvPr/>
        </p:nvGrpSpPr>
        <p:grpSpPr>
          <a:xfrm>
            <a:off x="3627343" y="451158"/>
            <a:ext cx="3981594" cy="3954781"/>
            <a:chOff x="607173" y="243401"/>
            <a:chExt cx="2587129" cy="2742059"/>
          </a:xfrm>
        </p:grpSpPr>
        <p:grpSp>
          <p:nvGrpSpPr>
            <p:cNvPr id="3" name="Gruppe 2">
              <a:extLst>
                <a:ext uri="{FF2B5EF4-FFF2-40B4-BE49-F238E27FC236}">
                  <a16:creationId xmlns:a16="http://schemas.microsoft.com/office/drawing/2014/main" id="{FF5FB1A3-9B08-4E79-989B-2A7AA12F7F22}"/>
                </a:ext>
              </a:extLst>
            </p:cNvPr>
            <p:cNvGrpSpPr/>
            <p:nvPr/>
          </p:nvGrpSpPr>
          <p:grpSpPr>
            <a:xfrm>
              <a:off x="607173" y="243401"/>
              <a:ext cx="2587129" cy="2742059"/>
              <a:chOff x="607173" y="243401"/>
              <a:chExt cx="2587129" cy="2742059"/>
            </a:xfrm>
          </p:grpSpPr>
          <p:sp>
            <p:nvSpPr>
              <p:cNvPr id="16" name="Tekstboks 2">
                <a:extLst>
                  <a:ext uri="{FF2B5EF4-FFF2-40B4-BE49-F238E27FC236}">
                    <a16:creationId xmlns:a16="http://schemas.microsoft.com/office/drawing/2014/main" id="{DEEFF9EE-29B8-46D8-85D2-E27BCA6226F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099401" y="243401"/>
                <a:ext cx="2094901" cy="271905"/>
              </a:xfrm>
              <a:prstGeom prst="rect">
                <a:avLst/>
              </a:prstGeom>
              <a:solidFill>
                <a:srgbClr val="FFFFFF"/>
              </a:solidFill>
              <a:ln w="19050">
                <a:solidFill>
                  <a:schemeClr val="bg1">
                    <a:lumMod val="65000"/>
                  </a:schemeClr>
                </a:solidFill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>
                <a:spAutoFit/>
              </a:bodyPr>
              <a:lstStyle/>
              <a:p>
                <a:pPr marL="180340" marR="180340" algn="just">
                  <a:lnSpc>
                    <a:spcPct val="115000"/>
                  </a:lnSpc>
                  <a:spcBef>
                    <a:spcPts val="600"/>
                  </a:spcBef>
                  <a:spcAft>
                    <a:spcPts val="1000"/>
                  </a:spcAft>
                </a:pPr>
                <a:r>
                  <a:rPr lang="nb-NO" dirty="0">
                    <a:ln>
                      <a:noFill/>
                    </a:ln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Systembestemmelser</a:t>
                </a:r>
                <a:endParaRPr lang="nb-NO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7" name="Tekstboks 2">
                <a:extLst>
                  <a:ext uri="{FF2B5EF4-FFF2-40B4-BE49-F238E27FC236}">
                    <a16:creationId xmlns:a16="http://schemas.microsoft.com/office/drawing/2014/main" id="{04657B1A-59D4-4295-9F77-E271777709B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 rot="16200000">
                <a:off x="-461331" y="1649976"/>
                <a:ext cx="2403988" cy="266980"/>
              </a:xfrm>
              <a:prstGeom prst="rect">
                <a:avLst/>
              </a:prstGeom>
              <a:solidFill>
                <a:srgbClr val="FFFFFF"/>
              </a:solidFill>
              <a:ln w="15875">
                <a:solidFill>
                  <a:schemeClr val="bg1">
                    <a:lumMod val="65000"/>
                  </a:schemeClr>
                </a:solidFill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>
                <a:spAutoFit/>
              </a:bodyPr>
              <a:lstStyle/>
              <a:p>
                <a:pPr marL="180340" marR="180340" algn="just">
                  <a:lnSpc>
                    <a:spcPct val="115000"/>
                  </a:lnSpc>
                  <a:spcBef>
                    <a:spcPts val="600"/>
                  </a:spcBef>
                  <a:spcAft>
                    <a:spcPts val="1000"/>
                  </a:spcAft>
                </a:pPr>
                <a:r>
                  <a:rPr lang="nb-NO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Saksbehandlingsbestemmelser</a:t>
                </a:r>
              </a:p>
            </p:txBody>
          </p:sp>
          <p:sp>
            <p:nvSpPr>
              <p:cNvPr id="18" name="Magnetplate 17">
                <a:extLst>
                  <a:ext uri="{FF2B5EF4-FFF2-40B4-BE49-F238E27FC236}">
                    <a16:creationId xmlns:a16="http://schemas.microsoft.com/office/drawing/2014/main" id="{97B9FB6D-C7B6-42B6-99DA-A26C532AD285}"/>
                  </a:ext>
                </a:extLst>
              </p:cNvPr>
              <p:cNvSpPr/>
              <p:nvPr/>
            </p:nvSpPr>
            <p:spPr>
              <a:xfrm>
                <a:off x="1489765" y="1033669"/>
                <a:ext cx="1017767" cy="1741336"/>
              </a:xfrm>
              <a:prstGeom prst="flowChartMagneticDisk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nb-NO"/>
              </a:p>
            </p:txBody>
          </p:sp>
        </p:grpSp>
        <p:sp>
          <p:nvSpPr>
            <p:cNvPr id="4" name="Pil ned 198">
              <a:extLst>
                <a:ext uri="{FF2B5EF4-FFF2-40B4-BE49-F238E27FC236}">
                  <a16:creationId xmlns:a16="http://schemas.microsoft.com/office/drawing/2014/main" id="{1A8E385B-F6FC-40B9-AD0B-0F6DB4B217DF}"/>
                </a:ext>
              </a:extLst>
            </p:cNvPr>
            <p:cNvSpPr/>
            <p:nvPr/>
          </p:nvSpPr>
          <p:spPr>
            <a:xfrm>
              <a:off x="1948070" y="628153"/>
              <a:ext cx="87465" cy="326003"/>
            </a:xfrm>
            <a:prstGeom prst="downArrow">
              <a:avLst/>
            </a:prstGeom>
            <a:solidFill>
              <a:schemeClr val="bg1">
                <a:lumMod val="50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nb-NO"/>
            </a:p>
          </p:txBody>
        </p:sp>
        <p:sp>
          <p:nvSpPr>
            <p:cNvPr id="5" name="Pil ned 199">
              <a:extLst>
                <a:ext uri="{FF2B5EF4-FFF2-40B4-BE49-F238E27FC236}">
                  <a16:creationId xmlns:a16="http://schemas.microsoft.com/office/drawing/2014/main" id="{D73C4B2C-A37B-4FBA-8093-35DD5ECEDBEB}"/>
                </a:ext>
              </a:extLst>
            </p:cNvPr>
            <p:cNvSpPr/>
            <p:nvPr/>
          </p:nvSpPr>
          <p:spPr>
            <a:xfrm>
              <a:off x="2369489" y="628153"/>
              <a:ext cx="87465" cy="326003"/>
            </a:xfrm>
            <a:prstGeom prst="downArrow">
              <a:avLst/>
            </a:prstGeom>
            <a:solidFill>
              <a:schemeClr val="bg1">
                <a:lumMod val="50000"/>
              </a:schemeClr>
            </a:solidFill>
            <a:ln w="25400" cap="flat" cmpd="sng" algn="ctr">
              <a:solidFill>
                <a:sysClr val="window" lastClr="FFFFFF">
                  <a:lumMod val="50000"/>
                </a:sysClr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nb-NO"/>
            </a:p>
          </p:txBody>
        </p:sp>
        <p:sp>
          <p:nvSpPr>
            <p:cNvPr id="6" name="Pil ned 200">
              <a:extLst>
                <a:ext uri="{FF2B5EF4-FFF2-40B4-BE49-F238E27FC236}">
                  <a16:creationId xmlns:a16="http://schemas.microsoft.com/office/drawing/2014/main" id="{59009C89-45BD-4BE8-ADEF-A8D57CE1D929}"/>
                </a:ext>
              </a:extLst>
            </p:cNvPr>
            <p:cNvSpPr/>
            <p:nvPr/>
          </p:nvSpPr>
          <p:spPr>
            <a:xfrm>
              <a:off x="1781092" y="628153"/>
              <a:ext cx="87465" cy="326003"/>
            </a:xfrm>
            <a:prstGeom prst="downArrow">
              <a:avLst/>
            </a:prstGeom>
            <a:solidFill>
              <a:schemeClr val="bg1">
                <a:lumMod val="50000"/>
              </a:schemeClr>
            </a:solidFill>
            <a:ln w="25400" cap="flat" cmpd="sng" algn="ctr">
              <a:solidFill>
                <a:sysClr val="window" lastClr="FFFFFF">
                  <a:lumMod val="50000"/>
                </a:sysClr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nb-NO"/>
            </a:p>
          </p:txBody>
        </p:sp>
        <p:sp>
          <p:nvSpPr>
            <p:cNvPr id="7" name="Pil ned 201">
              <a:extLst>
                <a:ext uri="{FF2B5EF4-FFF2-40B4-BE49-F238E27FC236}">
                  <a16:creationId xmlns:a16="http://schemas.microsoft.com/office/drawing/2014/main" id="{A70E70C1-40B9-462C-8798-8C8E0DC863C6}"/>
                </a:ext>
              </a:extLst>
            </p:cNvPr>
            <p:cNvSpPr/>
            <p:nvPr/>
          </p:nvSpPr>
          <p:spPr>
            <a:xfrm>
              <a:off x="1590261" y="628153"/>
              <a:ext cx="87465" cy="326003"/>
            </a:xfrm>
            <a:prstGeom prst="downArrow">
              <a:avLst/>
            </a:prstGeom>
            <a:solidFill>
              <a:schemeClr val="bg1">
                <a:lumMod val="50000"/>
              </a:schemeClr>
            </a:solidFill>
            <a:ln w="25400" cap="flat" cmpd="sng" algn="ctr">
              <a:solidFill>
                <a:sysClr val="window" lastClr="FFFFFF">
                  <a:lumMod val="50000"/>
                </a:sysClr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nb-NO"/>
            </a:p>
          </p:txBody>
        </p:sp>
        <p:sp>
          <p:nvSpPr>
            <p:cNvPr id="8" name="Pil ned 202">
              <a:extLst>
                <a:ext uri="{FF2B5EF4-FFF2-40B4-BE49-F238E27FC236}">
                  <a16:creationId xmlns:a16="http://schemas.microsoft.com/office/drawing/2014/main" id="{6D6BB628-A9EC-463A-9B66-A340CA176337}"/>
                </a:ext>
              </a:extLst>
            </p:cNvPr>
            <p:cNvSpPr/>
            <p:nvPr/>
          </p:nvSpPr>
          <p:spPr>
            <a:xfrm>
              <a:off x="2146852" y="628153"/>
              <a:ext cx="87465" cy="326003"/>
            </a:xfrm>
            <a:prstGeom prst="downArrow">
              <a:avLst/>
            </a:prstGeom>
            <a:solidFill>
              <a:schemeClr val="bg1">
                <a:lumMod val="50000"/>
              </a:schemeClr>
            </a:solidFill>
            <a:ln w="25400" cap="flat" cmpd="sng" algn="ctr">
              <a:solidFill>
                <a:sysClr val="window" lastClr="FFFFFF">
                  <a:lumMod val="50000"/>
                </a:sysClr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nb-NO"/>
            </a:p>
          </p:txBody>
        </p:sp>
        <p:cxnSp>
          <p:nvCxnSpPr>
            <p:cNvPr id="9" name="Rett pil 203">
              <a:extLst>
                <a:ext uri="{FF2B5EF4-FFF2-40B4-BE49-F238E27FC236}">
                  <a16:creationId xmlns:a16="http://schemas.microsoft.com/office/drawing/2014/main" id="{FE87400B-EAEE-4F22-8ABA-6B8EE1DCF269}"/>
                </a:ext>
              </a:extLst>
            </p:cNvPr>
            <p:cNvCxnSpPr/>
            <p:nvPr/>
          </p:nvCxnSpPr>
          <p:spPr>
            <a:xfrm flipV="1">
              <a:off x="919552" y="1209585"/>
              <a:ext cx="540688" cy="15903"/>
            </a:xfrm>
            <a:prstGeom prst="straightConnector1">
              <a:avLst/>
            </a:prstGeom>
            <a:ln w="25400">
              <a:solidFill>
                <a:schemeClr val="bg1">
                  <a:lumMod val="50000"/>
                </a:schemeClr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Rett pil 204">
              <a:extLst>
                <a:ext uri="{FF2B5EF4-FFF2-40B4-BE49-F238E27FC236}">
                  <a16:creationId xmlns:a16="http://schemas.microsoft.com/office/drawing/2014/main" id="{510D17D8-8828-474C-B6A3-6092B4A96C78}"/>
                </a:ext>
              </a:extLst>
            </p:cNvPr>
            <p:cNvCxnSpPr/>
            <p:nvPr/>
          </p:nvCxnSpPr>
          <p:spPr>
            <a:xfrm flipV="1">
              <a:off x="919552" y="1448123"/>
              <a:ext cx="540688" cy="15903"/>
            </a:xfrm>
            <a:prstGeom prst="straightConnector1">
              <a:avLst/>
            </a:prstGeom>
            <a:noFill/>
            <a:ln w="25400" cap="flat" cmpd="sng" algn="ctr">
              <a:solidFill>
                <a:sysClr val="window" lastClr="FFFFFF">
                  <a:lumMod val="50000"/>
                </a:sysClr>
              </a:solidFill>
              <a:prstDash val="sysDash"/>
              <a:tailEnd type="triangle"/>
            </a:ln>
            <a:effectLst/>
          </p:spPr>
        </p:cxnSp>
        <p:cxnSp>
          <p:nvCxnSpPr>
            <p:cNvPr id="11" name="Rett pil 205">
              <a:extLst>
                <a:ext uri="{FF2B5EF4-FFF2-40B4-BE49-F238E27FC236}">
                  <a16:creationId xmlns:a16="http://schemas.microsoft.com/office/drawing/2014/main" id="{719C9755-EA5A-4F79-A59D-9F2FF583EF89}"/>
                </a:ext>
              </a:extLst>
            </p:cNvPr>
            <p:cNvCxnSpPr/>
            <p:nvPr/>
          </p:nvCxnSpPr>
          <p:spPr>
            <a:xfrm flipV="1">
              <a:off x="919552" y="1901348"/>
              <a:ext cx="540688" cy="15903"/>
            </a:xfrm>
            <a:prstGeom prst="straightConnector1">
              <a:avLst/>
            </a:prstGeom>
            <a:noFill/>
            <a:ln w="25400" cap="flat" cmpd="sng" algn="ctr">
              <a:solidFill>
                <a:sysClr val="window" lastClr="FFFFFF">
                  <a:lumMod val="50000"/>
                </a:sysClr>
              </a:solidFill>
              <a:prstDash val="sysDash"/>
              <a:tailEnd type="triangle"/>
            </a:ln>
            <a:effectLst/>
          </p:spPr>
        </p:cxnSp>
        <p:cxnSp>
          <p:nvCxnSpPr>
            <p:cNvPr id="12" name="Rett pil 206">
              <a:extLst>
                <a:ext uri="{FF2B5EF4-FFF2-40B4-BE49-F238E27FC236}">
                  <a16:creationId xmlns:a16="http://schemas.microsoft.com/office/drawing/2014/main" id="{2F0ED2F5-FB03-471D-BBDF-8A3EBC58B7A2}"/>
                </a:ext>
              </a:extLst>
            </p:cNvPr>
            <p:cNvCxnSpPr/>
            <p:nvPr/>
          </p:nvCxnSpPr>
          <p:spPr>
            <a:xfrm flipV="1">
              <a:off x="919552" y="2410231"/>
              <a:ext cx="540688" cy="15903"/>
            </a:xfrm>
            <a:prstGeom prst="straightConnector1">
              <a:avLst/>
            </a:prstGeom>
            <a:noFill/>
            <a:ln w="25400" cap="flat" cmpd="sng" algn="ctr">
              <a:solidFill>
                <a:sysClr val="window" lastClr="FFFFFF">
                  <a:lumMod val="50000"/>
                </a:sysClr>
              </a:solidFill>
              <a:prstDash val="sysDash"/>
              <a:tailEnd type="triangle"/>
            </a:ln>
            <a:effectLst/>
          </p:spPr>
        </p:cxnSp>
        <p:cxnSp>
          <p:nvCxnSpPr>
            <p:cNvPr id="13" name="Rett pil 207">
              <a:extLst>
                <a:ext uri="{FF2B5EF4-FFF2-40B4-BE49-F238E27FC236}">
                  <a16:creationId xmlns:a16="http://schemas.microsoft.com/office/drawing/2014/main" id="{6484736C-DB8B-4D3F-9869-939685A5D0D4}"/>
                </a:ext>
              </a:extLst>
            </p:cNvPr>
            <p:cNvCxnSpPr/>
            <p:nvPr/>
          </p:nvCxnSpPr>
          <p:spPr>
            <a:xfrm flipV="1">
              <a:off x="919552" y="2163742"/>
              <a:ext cx="540688" cy="15903"/>
            </a:xfrm>
            <a:prstGeom prst="straightConnector1">
              <a:avLst/>
            </a:prstGeom>
            <a:noFill/>
            <a:ln w="25400" cap="flat" cmpd="sng" algn="ctr">
              <a:solidFill>
                <a:sysClr val="window" lastClr="FFFFFF">
                  <a:lumMod val="50000"/>
                </a:sysClr>
              </a:solidFill>
              <a:prstDash val="sysDash"/>
              <a:tailEnd type="triangle"/>
            </a:ln>
            <a:effectLst/>
          </p:spPr>
        </p:cxnSp>
        <p:cxnSp>
          <p:nvCxnSpPr>
            <p:cNvPr id="14" name="Rett pil 208">
              <a:extLst>
                <a:ext uri="{FF2B5EF4-FFF2-40B4-BE49-F238E27FC236}">
                  <a16:creationId xmlns:a16="http://schemas.microsoft.com/office/drawing/2014/main" id="{3AD223F1-B549-4667-80D8-972381A39F34}"/>
                </a:ext>
              </a:extLst>
            </p:cNvPr>
            <p:cNvCxnSpPr/>
            <p:nvPr/>
          </p:nvCxnSpPr>
          <p:spPr>
            <a:xfrm flipV="1">
              <a:off x="919552" y="1678711"/>
              <a:ext cx="540688" cy="15903"/>
            </a:xfrm>
            <a:prstGeom prst="straightConnector1">
              <a:avLst/>
            </a:prstGeom>
            <a:noFill/>
            <a:ln w="25400" cap="flat" cmpd="sng" algn="ctr">
              <a:solidFill>
                <a:sysClr val="window" lastClr="FFFFFF">
                  <a:lumMod val="50000"/>
                </a:sysClr>
              </a:solidFill>
              <a:prstDash val="sysDash"/>
              <a:tailEnd type="triangle"/>
            </a:ln>
            <a:effectLst/>
          </p:spPr>
        </p:cxnSp>
        <p:sp>
          <p:nvSpPr>
            <p:cNvPr id="15" name="Tekstboks 2">
              <a:extLst>
                <a:ext uri="{FF2B5EF4-FFF2-40B4-BE49-F238E27FC236}">
                  <a16:creationId xmlns:a16="http://schemas.microsoft.com/office/drawing/2014/main" id="{02CC3962-CA5E-4EDE-B79F-CC8193AA275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38201" y="1710663"/>
              <a:ext cx="819738" cy="505752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spAutoFit/>
            </a:bodyPr>
            <a:lstStyle/>
            <a:p>
              <a:pPr marL="180340" marR="8890" algn="ctr">
                <a:lnSpc>
                  <a:spcPct val="115000"/>
                </a:lnSpc>
                <a:spcBef>
                  <a:spcPts val="600"/>
                </a:spcBef>
                <a:spcAft>
                  <a:spcPts val="1000"/>
                </a:spcAft>
              </a:pPr>
              <a:r>
                <a:rPr lang="nb-NO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IKT-system</a:t>
              </a:r>
              <a:endParaRPr lang="nb-NO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9" name="TekstSylinder 18">
            <a:extLst>
              <a:ext uri="{FF2B5EF4-FFF2-40B4-BE49-F238E27FC236}">
                <a16:creationId xmlns:a16="http://schemas.microsoft.com/office/drawing/2014/main" id="{150997B5-DECE-40F5-ABB6-65C74DBD7BA2}"/>
              </a:ext>
            </a:extLst>
          </p:cNvPr>
          <p:cNvSpPr txBox="1"/>
          <p:nvPr/>
        </p:nvSpPr>
        <p:spPr>
          <a:xfrm>
            <a:off x="7768018" y="359742"/>
            <a:ext cx="3332002" cy="181588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/>
              <a:t>Standarder (herunder ELMER)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/>
              <a:t>Behandling av personopplysninger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/>
              <a:t>Arkivering og journalføring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/>
              <a:t>Elektronisk kommunikasjon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/>
              <a:t>Informasjonssikkerhet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/>
              <a:t>Mv.</a:t>
            </a:r>
          </a:p>
          <a:p>
            <a:endParaRPr lang="nb-NO" sz="1600" dirty="0"/>
          </a:p>
        </p:txBody>
      </p:sp>
      <p:sp>
        <p:nvSpPr>
          <p:cNvPr id="21" name="TekstSylinder 20">
            <a:extLst>
              <a:ext uri="{FF2B5EF4-FFF2-40B4-BE49-F238E27FC236}">
                <a16:creationId xmlns:a16="http://schemas.microsoft.com/office/drawing/2014/main" id="{B0CC5964-E0FC-4327-A70F-FEB60B7663FF}"/>
              </a:ext>
            </a:extLst>
          </p:cNvPr>
          <p:cNvSpPr txBox="1"/>
          <p:nvPr/>
        </p:nvSpPr>
        <p:spPr>
          <a:xfrm>
            <a:off x="150335" y="121839"/>
            <a:ext cx="2391745" cy="329320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/>
              <a:t>Begrunnelse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/>
              <a:t>Klage og omgjøring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/>
              <a:t>Informasjonsplikt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/>
              <a:t>Innsynsrett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/>
              <a:t>Rett til sletting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/>
              <a:t>Rett til informasjon om</a:t>
            </a:r>
          </a:p>
          <a:p>
            <a:r>
              <a:rPr lang="nb-NO" sz="1600" dirty="0"/>
              <a:t>     den underliggende log-</a:t>
            </a:r>
          </a:p>
          <a:p>
            <a:r>
              <a:rPr lang="nb-NO" sz="1600" dirty="0"/>
              <a:t>     </a:t>
            </a:r>
            <a:r>
              <a:rPr lang="nb-NO" sz="1600" dirty="0" err="1"/>
              <a:t>ikken</a:t>
            </a:r>
            <a:r>
              <a:rPr lang="nb-NO" sz="1600" dirty="0"/>
              <a:t> ved helt automat-</a:t>
            </a:r>
          </a:p>
          <a:p>
            <a:r>
              <a:rPr lang="nb-NO" sz="1600" dirty="0"/>
              <a:t>     </a:t>
            </a:r>
            <a:r>
              <a:rPr lang="nb-NO" sz="1600" dirty="0" err="1"/>
              <a:t>iserte</a:t>
            </a:r>
            <a:r>
              <a:rPr lang="nb-NO" sz="1600" dirty="0"/>
              <a:t> beslutninger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/>
              <a:t>Rett til begrenset be-</a:t>
            </a:r>
          </a:p>
          <a:p>
            <a:r>
              <a:rPr lang="nb-NO" sz="1600" dirty="0"/>
              <a:t>      handling mv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/>
              <a:t>mv.</a:t>
            </a:r>
          </a:p>
          <a:p>
            <a:endParaRPr lang="nb-NO" sz="1600" dirty="0"/>
          </a:p>
        </p:txBody>
      </p:sp>
      <p:sp>
        <p:nvSpPr>
          <p:cNvPr id="22" name="TekstSylinder 21">
            <a:extLst>
              <a:ext uri="{FF2B5EF4-FFF2-40B4-BE49-F238E27FC236}">
                <a16:creationId xmlns:a16="http://schemas.microsoft.com/office/drawing/2014/main" id="{30E3844E-4379-4624-8643-4B088BA9778C}"/>
              </a:ext>
            </a:extLst>
          </p:cNvPr>
          <p:cNvSpPr txBox="1"/>
          <p:nvPr/>
        </p:nvSpPr>
        <p:spPr>
          <a:xfrm>
            <a:off x="7768018" y="3344959"/>
            <a:ext cx="3771452" cy="132343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sz="1600" dirty="0"/>
              <a:t>Dette er bestemmelser som primært må tas hensyn til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/>
              <a:t>før og under utvikling av nye systemløsninger, og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/>
              <a:t>før / ved anskaffelse av «hyllevare»</a:t>
            </a:r>
          </a:p>
        </p:txBody>
      </p:sp>
      <p:sp>
        <p:nvSpPr>
          <p:cNvPr id="23" name="TekstSylinder 22">
            <a:extLst>
              <a:ext uri="{FF2B5EF4-FFF2-40B4-BE49-F238E27FC236}">
                <a16:creationId xmlns:a16="http://schemas.microsoft.com/office/drawing/2014/main" id="{83B4703A-0849-44C8-9643-BFD131AA5C66}"/>
              </a:ext>
            </a:extLst>
          </p:cNvPr>
          <p:cNvSpPr txBox="1"/>
          <p:nvPr/>
        </p:nvSpPr>
        <p:spPr>
          <a:xfrm>
            <a:off x="150335" y="4715572"/>
            <a:ext cx="5321031" cy="181588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sz="1600" dirty="0"/>
              <a:t>Dette er bestemmelser som primært må tas hensyn til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/>
              <a:t>ved bruk av systemløsninger, MEN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/>
              <a:t>kan også være aktuelt å ta hensyn til som om de var</a:t>
            </a:r>
          </a:p>
          <a:p>
            <a:r>
              <a:rPr lang="nb-NO" sz="1600" dirty="0"/>
              <a:t>      «systembestemmelser» fordi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sz="1600" dirty="0"/>
              <a:t>PVF art. 25 om innebygget personvern krever det, eller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sz="1600" dirty="0"/>
              <a:t>fordi forvaltningsrettslige prinsipper tilsier det</a:t>
            </a:r>
          </a:p>
        </p:txBody>
      </p:sp>
      <p:sp>
        <p:nvSpPr>
          <p:cNvPr id="24" name="TekstSylinder 23">
            <a:extLst>
              <a:ext uri="{FF2B5EF4-FFF2-40B4-BE49-F238E27FC236}">
                <a16:creationId xmlns:a16="http://schemas.microsoft.com/office/drawing/2014/main" id="{5BD223FB-5E42-4CF2-8645-CDC9611D23A8}"/>
              </a:ext>
            </a:extLst>
          </p:cNvPr>
          <p:cNvSpPr txBox="1"/>
          <p:nvPr/>
        </p:nvSpPr>
        <p:spPr>
          <a:xfrm>
            <a:off x="7768018" y="2324169"/>
            <a:ext cx="3348417" cy="83099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sz="1550" dirty="0"/>
              <a:t>Systembestemmelser finnes primært 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550" dirty="0"/>
              <a:t>personvernforordningen, og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550" dirty="0"/>
              <a:t>forskrifter til forvaltningsloven</a:t>
            </a:r>
          </a:p>
        </p:txBody>
      </p:sp>
      <p:sp>
        <p:nvSpPr>
          <p:cNvPr id="25" name="TekstSylinder 24">
            <a:extLst>
              <a:ext uri="{FF2B5EF4-FFF2-40B4-BE49-F238E27FC236}">
                <a16:creationId xmlns:a16="http://schemas.microsoft.com/office/drawing/2014/main" id="{A9CE0C35-5061-46C9-BB84-F0B2E31FBEDB}"/>
              </a:ext>
            </a:extLst>
          </p:cNvPr>
          <p:cNvSpPr txBox="1"/>
          <p:nvPr/>
        </p:nvSpPr>
        <p:spPr>
          <a:xfrm>
            <a:off x="172903" y="3609287"/>
            <a:ext cx="3384571" cy="807913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sz="1550" dirty="0" err="1"/>
              <a:t>Saksbeh.bestemmelser</a:t>
            </a:r>
            <a:r>
              <a:rPr lang="nb-NO" sz="1550" dirty="0"/>
              <a:t> finnes primært 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550" dirty="0"/>
              <a:t>forvaltningsloven </a:t>
            </a:r>
            <a:r>
              <a:rPr lang="nb-NO" sz="1550" dirty="0" err="1"/>
              <a:t>kap</a:t>
            </a:r>
            <a:r>
              <a:rPr lang="nb-NO" sz="1550" dirty="0"/>
              <a:t>. IV - VI, og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550" dirty="0"/>
              <a:t>Personvernforordningen </a:t>
            </a:r>
            <a:r>
              <a:rPr lang="nb-NO" sz="1550" dirty="0" err="1"/>
              <a:t>kap</a:t>
            </a:r>
            <a:r>
              <a:rPr lang="nb-NO" sz="1550" dirty="0"/>
              <a:t>. III</a:t>
            </a:r>
          </a:p>
        </p:txBody>
      </p:sp>
      <p:sp>
        <p:nvSpPr>
          <p:cNvPr id="26" name="TekstSylinder 25">
            <a:extLst>
              <a:ext uri="{FF2B5EF4-FFF2-40B4-BE49-F238E27FC236}">
                <a16:creationId xmlns:a16="http://schemas.microsoft.com/office/drawing/2014/main" id="{2122696C-83B2-4CD2-9930-4B862E368F8B}"/>
              </a:ext>
            </a:extLst>
          </p:cNvPr>
          <p:cNvSpPr txBox="1"/>
          <p:nvPr/>
        </p:nvSpPr>
        <p:spPr>
          <a:xfrm>
            <a:off x="6551997" y="4850023"/>
            <a:ext cx="5097209" cy="147732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srgbClr val="C00000"/>
                </a:solidFill>
              </a:rPr>
              <a:t>Husk at det også er andre bestemmelser som ikke</a:t>
            </a:r>
          </a:p>
          <a:p>
            <a:r>
              <a:rPr lang="nb-NO" dirty="0">
                <a:solidFill>
                  <a:srgbClr val="C00000"/>
                </a:solidFill>
              </a:rPr>
              <a:t>faller inn under kategoriene «systembestemmelser» og «saksbehandlingsbestemmelser».</a:t>
            </a:r>
          </a:p>
          <a:p>
            <a:r>
              <a:rPr lang="nb-NO" dirty="0">
                <a:solidFill>
                  <a:srgbClr val="C00000"/>
                </a:solidFill>
              </a:rPr>
              <a:t>En annen viktig gruppe er bestemmelser som stiller krav til organisering</a:t>
            </a:r>
          </a:p>
        </p:txBody>
      </p:sp>
    </p:spTree>
    <p:extLst>
      <p:ext uri="{BB962C8B-B14F-4D97-AF65-F5344CB8AC3E}">
        <p14:creationId xmlns:p14="http://schemas.microsoft.com/office/powerpoint/2010/main" val="3239079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  <p:bldP spid="24" grpId="0" animBg="1"/>
      <p:bldP spid="25" grpId="0" animBg="1"/>
      <p:bldP spid="2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>
            <a:extLst>
              <a:ext uri="{FF2B5EF4-FFF2-40B4-BE49-F238E27FC236}">
                <a16:creationId xmlns:a16="http://schemas.microsoft.com/office/drawing/2014/main" id="{7DD9EB35-73CC-4B55-9414-273C06FAAA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9266" y="1412533"/>
            <a:ext cx="8208786" cy="5151016"/>
          </a:xfrm>
          <a:prstGeom prst="rect">
            <a:avLst/>
          </a:prstGeom>
        </p:spPr>
      </p:pic>
      <p:sp>
        <p:nvSpPr>
          <p:cNvPr id="3" name="Likebent trekant 2">
            <a:extLst>
              <a:ext uri="{FF2B5EF4-FFF2-40B4-BE49-F238E27FC236}">
                <a16:creationId xmlns:a16="http://schemas.microsoft.com/office/drawing/2014/main" id="{B182CDE2-A32B-4522-86DD-ABB207F6A9B1}"/>
              </a:ext>
            </a:extLst>
          </p:cNvPr>
          <p:cNvSpPr/>
          <p:nvPr/>
        </p:nvSpPr>
        <p:spPr>
          <a:xfrm>
            <a:off x="4244544" y="3750665"/>
            <a:ext cx="1294251" cy="1015490"/>
          </a:xfrm>
          <a:prstGeom prst="triangle">
            <a:avLst>
              <a:gd name="adj" fmla="val 50710"/>
            </a:avLst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9F979758-FFDD-48B0-99BF-126B9500EBD4}"/>
              </a:ext>
            </a:extLst>
          </p:cNvPr>
          <p:cNvSpPr txBox="1"/>
          <p:nvPr/>
        </p:nvSpPr>
        <p:spPr>
          <a:xfrm>
            <a:off x="5664526" y="4573494"/>
            <a:ext cx="1813060" cy="338554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nb-NO" sz="1600" dirty="0"/>
              <a:t>forvaltningsorganet</a:t>
            </a:r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9EBECE0F-2F51-42E8-8F8D-4D6F79C04749}"/>
              </a:ext>
            </a:extLst>
          </p:cNvPr>
          <p:cNvSpPr txBox="1"/>
          <p:nvPr/>
        </p:nvSpPr>
        <p:spPr>
          <a:xfrm>
            <a:off x="3499980" y="4588287"/>
            <a:ext cx="703462" cy="338554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nb-NO" sz="1600" dirty="0"/>
              <a:t>parter</a:t>
            </a: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18CAFAED-8724-4D91-8569-FAA6E16903D7}"/>
              </a:ext>
            </a:extLst>
          </p:cNvPr>
          <p:cNvSpPr txBox="1"/>
          <p:nvPr/>
        </p:nvSpPr>
        <p:spPr>
          <a:xfrm>
            <a:off x="4162339" y="3494510"/>
            <a:ext cx="21307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Sivilombudsmannen</a:t>
            </a:r>
          </a:p>
        </p:txBody>
      </p:sp>
      <p:grpSp>
        <p:nvGrpSpPr>
          <p:cNvPr id="12" name="Gruppe 11">
            <a:extLst>
              <a:ext uri="{FF2B5EF4-FFF2-40B4-BE49-F238E27FC236}">
                <a16:creationId xmlns:a16="http://schemas.microsoft.com/office/drawing/2014/main" id="{F64F1F80-E62A-4D87-B306-6DCB8A1D2738}"/>
              </a:ext>
            </a:extLst>
          </p:cNvPr>
          <p:cNvGrpSpPr/>
          <p:nvPr/>
        </p:nvGrpSpPr>
        <p:grpSpPr>
          <a:xfrm>
            <a:off x="225370" y="3806598"/>
            <a:ext cx="4059292" cy="1580803"/>
            <a:chOff x="4343712" y="2880588"/>
            <a:chExt cx="4373742" cy="1865352"/>
          </a:xfrm>
        </p:grpSpPr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43C4ADCB-3248-4DAE-96CE-F7294925FDBC}"/>
                </a:ext>
              </a:extLst>
            </p:cNvPr>
            <p:cNvSpPr/>
            <p:nvPr/>
          </p:nvSpPr>
          <p:spPr>
            <a:xfrm>
              <a:off x="5411877" y="3260577"/>
              <a:ext cx="3305577" cy="1485363"/>
            </a:xfrm>
            <a:prstGeom prst="ellipse">
              <a:avLst/>
            </a:prstGeom>
            <a:noFill/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" name="TekstSylinder 13">
              <a:extLst>
                <a:ext uri="{FF2B5EF4-FFF2-40B4-BE49-F238E27FC236}">
                  <a16:creationId xmlns:a16="http://schemas.microsoft.com/office/drawing/2014/main" id="{CF05A93D-EFF2-4BE2-81C0-81AEDA039E3A}"/>
                </a:ext>
              </a:extLst>
            </p:cNvPr>
            <p:cNvSpPr txBox="1"/>
            <p:nvPr/>
          </p:nvSpPr>
          <p:spPr>
            <a:xfrm>
              <a:off x="4343712" y="2880588"/>
              <a:ext cx="30693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>
                  <a:solidFill>
                    <a:srgbClr val="7030A0"/>
                  </a:solidFill>
                </a:rPr>
                <a:t>Saksbehandlingsbestemmelser</a:t>
              </a:r>
            </a:p>
          </p:txBody>
        </p:sp>
      </p:grpSp>
      <p:grpSp>
        <p:nvGrpSpPr>
          <p:cNvPr id="15" name="Gruppe 14">
            <a:extLst>
              <a:ext uri="{FF2B5EF4-FFF2-40B4-BE49-F238E27FC236}">
                <a16:creationId xmlns:a16="http://schemas.microsoft.com/office/drawing/2014/main" id="{39CAB83E-9A9F-485B-8C7F-EFB156B9B179}"/>
              </a:ext>
            </a:extLst>
          </p:cNvPr>
          <p:cNvGrpSpPr/>
          <p:nvPr/>
        </p:nvGrpSpPr>
        <p:grpSpPr>
          <a:xfrm>
            <a:off x="5211934" y="3919719"/>
            <a:ext cx="3840566" cy="1658364"/>
            <a:chOff x="5411877" y="2891245"/>
            <a:chExt cx="3840566" cy="1854695"/>
          </a:xfrm>
        </p:grpSpPr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01408C86-4851-44E6-AD71-161C74F9221D}"/>
                </a:ext>
              </a:extLst>
            </p:cNvPr>
            <p:cNvSpPr/>
            <p:nvPr/>
          </p:nvSpPr>
          <p:spPr>
            <a:xfrm>
              <a:off x="5411877" y="3260577"/>
              <a:ext cx="3305577" cy="1485363"/>
            </a:xfrm>
            <a:prstGeom prst="ellipse">
              <a:avLst/>
            </a:prstGeom>
            <a:noFill/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" name="TekstSylinder 16">
              <a:extLst>
                <a:ext uri="{FF2B5EF4-FFF2-40B4-BE49-F238E27FC236}">
                  <a16:creationId xmlns:a16="http://schemas.microsoft.com/office/drawing/2014/main" id="{61F2A0BE-AE38-4D3C-8EBC-DC5D1C5586BC}"/>
                </a:ext>
              </a:extLst>
            </p:cNvPr>
            <p:cNvSpPr txBox="1"/>
            <p:nvPr/>
          </p:nvSpPr>
          <p:spPr>
            <a:xfrm>
              <a:off x="7064665" y="2891245"/>
              <a:ext cx="218777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>
                  <a:solidFill>
                    <a:srgbClr val="7030A0"/>
                  </a:solidFill>
                </a:rPr>
                <a:t>Systembestemmelser</a:t>
              </a:r>
            </a:p>
          </p:txBody>
        </p:sp>
      </p:grpSp>
      <p:sp>
        <p:nvSpPr>
          <p:cNvPr id="6" name="TekstSylinder 5">
            <a:extLst>
              <a:ext uri="{FF2B5EF4-FFF2-40B4-BE49-F238E27FC236}">
                <a16:creationId xmlns:a16="http://schemas.microsoft.com/office/drawing/2014/main" id="{FBF20DC9-3D8D-4CD3-A81B-0CDA7F3FA09A}"/>
              </a:ext>
            </a:extLst>
          </p:cNvPr>
          <p:cNvSpPr txBox="1"/>
          <p:nvPr/>
        </p:nvSpPr>
        <p:spPr>
          <a:xfrm>
            <a:off x="6096000" y="283267"/>
            <a:ext cx="5850553" cy="2308324"/>
          </a:xfrm>
          <a:prstGeom prst="rect">
            <a:avLst/>
          </a:prstGeom>
          <a:solidFill>
            <a:srgbClr val="7030A0"/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Den behandlingsansvarlige (BA) bestemmer formål og midler for behandlingen; det vil i praksis si at BA kjøper inn systemer («hyllevare»), tilpasser hyllevare, eller utvikler systemløsninger fra bunnen av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I offentlig forvaltning, er der ofte behov for å utvikle system-løsninger fra bunnen av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Ved systemutvikling (herunder tilpasning av hyllevare), må minst de følgende krav i personvernforordningen iakttas, </a:t>
            </a:r>
            <a:r>
              <a:rPr lang="nb-NO" sz="1600" i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før </a:t>
            </a:r>
            <a:r>
              <a:rPr lang="nb-NO" sz="1600" i="1" dirty="0" err="1">
                <a:solidFill>
                  <a:schemeClr val="accent4">
                    <a:lumMod val="20000"/>
                    <a:lumOff val="80000"/>
                  </a:schemeClr>
                </a:solidFill>
              </a:rPr>
              <a:t>behand-lingen</a:t>
            </a:r>
            <a:r>
              <a:rPr lang="nb-NO" sz="1600" i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 kan begynne</a:t>
            </a:r>
          </a:p>
        </p:txBody>
      </p:sp>
    </p:spTree>
    <p:extLst>
      <p:ext uri="{BB962C8B-B14F-4D97-AF65-F5344CB8AC3E}">
        <p14:creationId xmlns:p14="http://schemas.microsoft.com/office/powerpoint/2010/main" val="18338054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uppe 12">
            <a:extLst>
              <a:ext uri="{FF2B5EF4-FFF2-40B4-BE49-F238E27FC236}">
                <a16:creationId xmlns:a16="http://schemas.microsoft.com/office/drawing/2014/main" id="{01B5818A-0D23-4920-A99E-B9F6CFEACB04}"/>
              </a:ext>
            </a:extLst>
          </p:cNvPr>
          <p:cNvGrpSpPr/>
          <p:nvPr/>
        </p:nvGrpSpPr>
        <p:grpSpPr>
          <a:xfrm>
            <a:off x="386344" y="410431"/>
            <a:ext cx="11477741" cy="2673449"/>
            <a:chOff x="382073" y="1422438"/>
            <a:chExt cx="11477741" cy="2673449"/>
          </a:xfrm>
        </p:grpSpPr>
        <p:sp>
          <p:nvSpPr>
            <p:cNvPr id="3" name="TekstSylinder 2">
              <a:extLst>
                <a:ext uri="{FF2B5EF4-FFF2-40B4-BE49-F238E27FC236}">
                  <a16:creationId xmlns:a16="http://schemas.microsoft.com/office/drawing/2014/main" id="{FADDCB15-4572-4A48-80F4-6416A4EF99EC}"/>
                </a:ext>
              </a:extLst>
            </p:cNvPr>
            <p:cNvSpPr txBox="1"/>
            <p:nvPr/>
          </p:nvSpPr>
          <p:spPr>
            <a:xfrm>
              <a:off x="1102138" y="1422438"/>
              <a:ext cx="6938572" cy="369332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nb-NO" dirty="0"/>
                <a:t>Forvaltningsorganet er da normalt behandlingsansvarlig, jf. PVF art. 4(7)</a:t>
              </a:r>
            </a:p>
          </p:txBody>
        </p:sp>
        <p:sp>
          <p:nvSpPr>
            <p:cNvPr id="4" name="TekstSylinder 3">
              <a:extLst>
                <a:ext uri="{FF2B5EF4-FFF2-40B4-BE49-F238E27FC236}">
                  <a16:creationId xmlns:a16="http://schemas.microsoft.com/office/drawing/2014/main" id="{2BAAC140-D45B-4A44-955D-D851809E90B0}"/>
                </a:ext>
              </a:extLst>
            </p:cNvPr>
            <p:cNvSpPr txBox="1"/>
            <p:nvPr/>
          </p:nvSpPr>
          <p:spPr>
            <a:xfrm>
              <a:off x="1102138" y="1886226"/>
              <a:ext cx="10756831" cy="646331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nb-NO" dirty="0"/>
                <a:t>Behandlingsansvarlige (v/ledelsen) har plikt til å organisere utviklingsarbeidet slik at forordningen blir fulgt, </a:t>
              </a:r>
            </a:p>
            <a:p>
              <a:r>
                <a:rPr lang="nb-NO" dirty="0"/>
                <a:t>jf. art. 24</a:t>
              </a:r>
            </a:p>
          </p:txBody>
        </p:sp>
        <p:sp>
          <p:nvSpPr>
            <p:cNvPr id="5" name="TekstSylinder 4">
              <a:extLst>
                <a:ext uri="{FF2B5EF4-FFF2-40B4-BE49-F238E27FC236}">
                  <a16:creationId xmlns:a16="http://schemas.microsoft.com/office/drawing/2014/main" id="{655AA6A1-944E-44A6-ABD3-B8C3BC12CB53}"/>
                </a:ext>
              </a:extLst>
            </p:cNvPr>
            <p:cNvSpPr txBox="1"/>
            <p:nvPr/>
          </p:nvSpPr>
          <p:spPr>
            <a:xfrm>
              <a:off x="1297462" y="2585698"/>
              <a:ext cx="10562352" cy="369332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nb-NO" dirty="0"/>
                <a:t>Innebærer i praksis krav til (intern) delegering og tildeling av oppgaver og ansvar til personer</a:t>
              </a:r>
            </a:p>
          </p:txBody>
        </p:sp>
        <p:sp>
          <p:nvSpPr>
            <p:cNvPr id="6" name="TekstSylinder 5">
              <a:extLst>
                <a:ext uri="{FF2B5EF4-FFF2-40B4-BE49-F238E27FC236}">
                  <a16:creationId xmlns:a16="http://schemas.microsoft.com/office/drawing/2014/main" id="{EA629F6E-68C9-464B-B431-997AC5E107CF}"/>
                </a:ext>
              </a:extLst>
            </p:cNvPr>
            <p:cNvSpPr txBox="1"/>
            <p:nvPr/>
          </p:nvSpPr>
          <p:spPr>
            <a:xfrm>
              <a:off x="1297462" y="3017627"/>
              <a:ext cx="10560198" cy="369332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nb-NO" dirty="0"/>
                <a:t>Skal alltid være et personvernombud og denne skal involveres i arbeidet, men ikke forpliktes, jf. art. 38(1)</a:t>
              </a:r>
            </a:p>
          </p:txBody>
        </p:sp>
        <p:sp>
          <p:nvSpPr>
            <p:cNvPr id="7" name="TekstSylinder 6">
              <a:extLst>
                <a:ext uri="{FF2B5EF4-FFF2-40B4-BE49-F238E27FC236}">
                  <a16:creationId xmlns:a16="http://schemas.microsoft.com/office/drawing/2014/main" id="{AC53BE71-7E45-4838-918D-EC01208D8564}"/>
                </a:ext>
              </a:extLst>
            </p:cNvPr>
            <p:cNvSpPr txBox="1"/>
            <p:nvPr/>
          </p:nvSpPr>
          <p:spPr>
            <a:xfrm>
              <a:off x="1297461" y="3449556"/>
              <a:ext cx="10560198" cy="646331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nb-NO" dirty="0"/>
                <a:t>Noen organisatoriske spørsmål må ofte vente til forvaltningsorganet har grunnleggende oversikt om behov for databehandler (jf. art. 28), eventuelt om det er aktuelt med felles behandlingsansvar (jf. art. 26)</a:t>
              </a:r>
            </a:p>
          </p:txBody>
        </p:sp>
        <p:sp>
          <p:nvSpPr>
            <p:cNvPr id="9" name="TekstSylinder 8">
              <a:extLst>
                <a:ext uri="{FF2B5EF4-FFF2-40B4-BE49-F238E27FC236}">
                  <a16:creationId xmlns:a16="http://schemas.microsoft.com/office/drawing/2014/main" id="{267CC3F8-8F36-4892-B8A3-21099B036A41}"/>
                </a:ext>
              </a:extLst>
            </p:cNvPr>
            <p:cNvSpPr txBox="1"/>
            <p:nvPr/>
          </p:nvSpPr>
          <p:spPr>
            <a:xfrm rot="10800000">
              <a:off x="382073" y="2106224"/>
              <a:ext cx="461665" cy="1280735"/>
            </a:xfrm>
            <a:prstGeom prst="rect">
              <a:avLst/>
            </a:prstGeom>
            <a:solidFill>
              <a:schemeClr val="tx1"/>
            </a:solidFill>
          </p:spPr>
          <p:txBody>
            <a:bodyPr vert="eaVert" wrap="none" rtlCol="0">
              <a:spAutoFit/>
            </a:bodyPr>
            <a:lstStyle/>
            <a:p>
              <a:r>
                <a:rPr lang="nb-NO" dirty="0">
                  <a:solidFill>
                    <a:schemeClr val="accent4"/>
                  </a:solidFill>
                </a:rPr>
                <a:t>Organisering</a:t>
              </a:r>
            </a:p>
          </p:txBody>
        </p:sp>
      </p:grpSp>
      <p:grpSp>
        <p:nvGrpSpPr>
          <p:cNvPr id="15" name="Gruppe 14">
            <a:extLst>
              <a:ext uri="{FF2B5EF4-FFF2-40B4-BE49-F238E27FC236}">
                <a16:creationId xmlns:a16="http://schemas.microsoft.com/office/drawing/2014/main" id="{C9736AD9-88FF-42FF-B12B-229BAEEECEB1}"/>
              </a:ext>
            </a:extLst>
          </p:cNvPr>
          <p:cNvGrpSpPr/>
          <p:nvPr/>
        </p:nvGrpSpPr>
        <p:grpSpPr>
          <a:xfrm>
            <a:off x="407141" y="3153170"/>
            <a:ext cx="11148813" cy="2973089"/>
            <a:chOff x="373485" y="1312201"/>
            <a:chExt cx="11148813" cy="2973089"/>
          </a:xfrm>
        </p:grpSpPr>
        <p:sp>
          <p:nvSpPr>
            <p:cNvPr id="16" name="TekstSylinder 15">
              <a:extLst>
                <a:ext uri="{FF2B5EF4-FFF2-40B4-BE49-F238E27FC236}">
                  <a16:creationId xmlns:a16="http://schemas.microsoft.com/office/drawing/2014/main" id="{90BA536F-61B9-4898-B4FD-21C56C2937F0}"/>
                </a:ext>
              </a:extLst>
            </p:cNvPr>
            <p:cNvSpPr txBox="1"/>
            <p:nvPr/>
          </p:nvSpPr>
          <p:spPr>
            <a:xfrm rot="10800000">
              <a:off x="373485" y="1465646"/>
              <a:ext cx="461665" cy="2232534"/>
            </a:xfrm>
            <a:prstGeom prst="rect">
              <a:avLst/>
            </a:prstGeom>
            <a:solidFill>
              <a:schemeClr val="tx1"/>
            </a:solidFill>
          </p:spPr>
          <p:txBody>
            <a:bodyPr vert="eaVert" wrap="none" rtlCol="0">
              <a:spAutoFit/>
            </a:bodyPr>
            <a:lstStyle/>
            <a:p>
              <a:r>
                <a:rPr lang="nb-NO" dirty="0">
                  <a:solidFill>
                    <a:schemeClr val="accent4"/>
                  </a:solidFill>
                </a:rPr>
                <a:t>Samarbeidsrelasjoner?</a:t>
              </a:r>
            </a:p>
          </p:txBody>
        </p:sp>
        <p:sp>
          <p:nvSpPr>
            <p:cNvPr id="17" name="TekstSylinder 16">
              <a:extLst>
                <a:ext uri="{FF2B5EF4-FFF2-40B4-BE49-F238E27FC236}">
                  <a16:creationId xmlns:a16="http://schemas.microsoft.com/office/drawing/2014/main" id="{288C3606-D26F-4C23-AC2C-B3BA34B0CBB7}"/>
                </a:ext>
              </a:extLst>
            </p:cNvPr>
            <p:cNvSpPr txBox="1"/>
            <p:nvPr/>
          </p:nvSpPr>
          <p:spPr>
            <a:xfrm>
              <a:off x="1275008" y="1312201"/>
              <a:ext cx="10247290" cy="369332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nb-NO" dirty="0"/>
                <a:t>Skal forvaltningsorganet ha behandlingsansvar eller skal det være felles med én eller flere andre?</a:t>
              </a:r>
            </a:p>
          </p:txBody>
        </p:sp>
        <p:sp>
          <p:nvSpPr>
            <p:cNvPr id="18" name="TekstSylinder 17">
              <a:extLst>
                <a:ext uri="{FF2B5EF4-FFF2-40B4-BE49-F238E27FC236}">
                  <a16:creationId xmlns:a16="http://schemas.microsoft.com/office/drawing/2014/main" id="{AC2AB1D0-EC74-45E9-9D2C-1A33F88906EC}"/>
                </a:ext>
              </a:extLst>
            </p:cNvPr>
            <p:cNvSpPr txBox="1"/>
            <p:nvPr/>
          </p:nvSpPr>
          <p:spPr>
            <a:xfrm>
              <a:off x="1553824" y="1820337"/>
              <a:ext cx="9968474" cy="369332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nb-NO" dirty="0"/>
                <a:t>Felles ansvar kan f.eks. være aktuelt ved portalløsninger mv</a:t>
              </a:r>
            </a:p>
          </p:txBody>
        </p:sp>
        <p:sp>
          <p:nvSpPr>
            <p:cNvPr id="19" name="TekstSylinder 18">
              <a:extLst>
                <a:ext uri="{FF2B5EF4-FFF2-40B4-BE49-F238E27FC236}">
                  <a16:creationId xmlns:a16="http://schemas.microsoft.com/office/drawing/2014/main" id="{ADA09774-2DDF-4748-B0DB-75E3D4C74C2A}"/>
                </a:ext>
              </a:extLst>
            </p:cNvPr>
            <p:cNvSpPr txBox="1"/>
            <p:nvPr/>
          </p:nvSpPr>
          <p:spPr>
            <a:xfrm>
              <a:off x="1553823" y="2284101"/>
              <a:ext cx="9968473" cy="369332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nb-NO" dirty="0"/>
                <a:t>Hvis felles behandlingsansvar, så plikt til å klargjøre ansvarsdelingen «på åpen måte», i </a:t>
              </a:r>
              <a:r>
                <a:rPr lang="nb-NO" dirty="0" err="1"/>
                <a:t>hht</a:t>
              </a:r>
              <a:r>
                <a:rPr lang="nb-NO" dirty="0"/>
                <a:t>. art. 26</a:t>
              </a:r>
            </a:p>
          </p:txBody>
        </p:sp>
        <p:sp>
          <p:nvSpPr>
            <p:cNvPr id="20" name="TekstSylinder 19">
              <a:extLst>
                <a:ext uri="{FF2B5EF4-FFF2-40B4-BE49-F238E27FC236}">
                  <a16:creationId xmlns:a16="http://schemas.microsoft.com/office/drawing/2014/main" id="{9C1F7D86-5033-406E-976E-CB4230CAD83A}"/>
                </a:ext>
              </a:extLst>
            </p:cNvPr>
            <p:cNvSpPr txBox="1"/>
            <p:nvPr/>
          </p:nvSpPr>
          <p:spPr>
            <a:xfrm>
              <a:off x="1553823" y="3193412"/>
              <a:ext cx="9968472" cy="369332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nb-NO" dirty="0"/>
                <a:t>Hvis bruk av databehandler så skal det inngås databehandleravtaler i </a:t>
              </a:r>
              <a:r>
                <a:rPr lang="nb-NO" dirty="0" err="1"/>
                <a:t>hht</a:t>
              </a:r>
              <a:r>
                <a:rPr lang="nb-NO" dirty="0"/>
                <a:t>. art. 28</a:t>
              </a:r>
            </a:p>
          </p:txBody>
        </p:sp>
        <p:sp>
          <p:nvSpPr>
            <p:cNvPr id="21" name="TekstSylinder 20">
              <a:extLst>
                <a:ext uri="{FF2B5EF4-FFF2-40B4-BE49-F238E27FC236}">
                  <a16:creationId xmlns:a16="http://schemas.microsoft.com/office/drawing/2014/main" id="{1E2584C2-22EC-482F-956F-0C994E0378CF}"/>
                </a:ext>
              </a:extLst>
            </p:cNvPr>
            <p:cNvSpPr txBox="1"/>
            <p:nvPr/>
          </p:nvSpPr>
          <p:spPr>
            <a:xfrm>
              <a:off x="1553823" y="2747865"/>
              <a:ext cx="9968472" cy="369332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nb-NO" dirty="0"/>
                <a:t>Databehandlere er en type oppdragstakere, utenfor den behandlingsansvarliges virksomhet, jf. art. 4(8)</a:t>
              </a:r>
            </a:p>
          </p:txBody>
        </p:sp>
        <p:sp>
          <p:nvSpPr>
            <p:cNvPr id="22" name="TekstSylinder 21">
              <a:extLst>
                <a:ext uri="{FF2B5EF4-FFF2-40B4-BE49-F238E27FC236}">
                  <a16:creationId xmlns:a16="http://schemas.microsoft.com/office/drawing/2014/main" id="{60B52030-B17E-4412-8AED-973A233EF3E2}"/>
                </a:ext>
              </a:extLst>
            </p:cNvPr>
            <p:cNvSpPr txBox="1"/>
            <p:nvPr/>
          </p:nvSpPr>
          <p:spPr>
            <a:xfrm>
              <a:off x="1553823" y="3638959"/>
              <a:ext cx="9968472" cy="646331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nb-NO" dirty="0"/>
                <a:t>Databehandlere har flere selvstendige plikter (i tillegg til det som er avtalt), bl.a. til føring av protokoll (art. 30) og sikring (art. 32)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088186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uppe 8">
            <a:extLst>
              <a:ext uri="{FF2B5EF4-FFF2-40B4-BE49-F238E27FC236}">
                <a16:creationId xmlns:a16="http://schemas.microsoft.com/office/drawing/2014/main" id="{1DC73F44-EC63-4E99-BD88-ACCBB5F7B169}"/>
              </a:ext>
            </a:extLst>
          </p:cNvPr>
          <p:cNvGrpSpPr/>
          <p:nvPr/>
        </p:nvGrpSpPr>
        <p:grpSpPr>
          <a:xfrm>
            <a:off x="286732" y="1253351"/>
            <a:ext cx="11489897" cy="2094607"/>
            <a:chOff x="369072" y="4234901"/>
            <a:chExt cx="11489897" cy="2094607"/>
          </a:xfrm>
        </p:grpSpPr>
        <p:sp>
          <p:nvSpPr>
            <p:cNvPr id="10" name="TekstSylinder 9">
              <a:extLst>
                <a:ext uri="{FF2B5EF4-FFF2-40B4-BE49-F238E27FC236}">
                  <a16:creationId xmlns:a16="http://schemas.microsoft.com/office/drawing/2014/main" id="{F465C0CB-AC04-4DE1-AF27-7EC937121025}"/>
                </a:ext>
              </a:extLst>
            </p:cNvPr>
            <p:cNvSpPr txBox="1"/>
            <p:nvPr/>
          </p:nvSpPr>
          <p:spPr>
            <a:xfrm>
              <a:off x="1102139" y="4234901"/>
              <a:ext cx="10756830" cy="646331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nb-NO" dirty="0"/>
                <a:t>Systemet («behandlingen av personopplysninger») må ha ett eller flere spesifikke, uttrykkelig angitte og berettigede formål, jf. art. 5(1)(b)</a:t>
              </a:r>
            </a:p>
          </p:txBody>
        </p:sp>
        <p:sp>
          <p:nvSpPr>
            <p:cNvPr id="11" name="TekstSylinder 10">
              <a:extLst>
                <a:ext uri="{FF2B5EF4-FFF2-40B4-BE49-F238E27FC236}">
                  <a16:creationId xmlns:a16="http://schemas.microsoft.com/office/drawing/2014/main" id="{780C987D-A56A-4F92-B9FD-EE6D1066F06D}"/>
                </a:ext>
              </a:extLst>
            </p:cNvPr>
            <p:cNvSpPr txBox="1"/>
            <p:nvPr/>
          </p:nvSpPr>
          <p:spPr>
            <a:xfrm rot="10800000">
              <a:off x="369072" y="4881232"/>
              <a:ext cx="461665" cy="744819"/>
            </a:xfrm>
            <a:prstGeom prst="rect">
              <a:avLst/>
            </a:prstGeom>
            <a:solidFill>
              <a:schemeClr val="tx1"/>
            </a:solidFill>
          </p:spPr>
          <p:txBody>
            <a:bodyPr vert="eaVert" wrap="none" rtlCol="0">
              <a:spAutoFit/>
            </a:bodyPr>
            <a:lstStyle/>
            <a:p>
              <a:r>
                <a:rPr lang="nb-NO" dirty="0">
                  <a:solidFill>
                    <a:schemeClr val="accent4"/>
                  </a:solidFill>
                </a:rPr>
                <a:t>Formål</a:t>
              </a:r>
            </a:p>
          </p:txBody>
        </p:sp>
        <p:sp>
          <p:nvSpPr>
            <p:cNvPr id="12" name="TekstSylinder 11">
              <a:extLst>
                <a:ext uri="{FF2B5EF4-FFF2-40B4-BE49-F238E27FC236}">
                  <a16:creationId xmlns:a16="http://schemas.microsoft.com/office/drawing/2014/main" id="{C5E13535-C414-4371-BDC2-671ADEE2440F}"/>
                </a:ext>
              </a:extLst>
            </p:cNvPr>
            <p:cNvSpPr txBox="1"/>
            <p:nvPr/>
          </p:nvSpPr>
          <p:spPr>
            <a:xfrm>
              <a:off x="1102139" y="4943829"/>
              <a:ext cx="10755520" cy="646331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nb-NO" dirty="0"/>
                <a:t>Formålene kan i noen grad endres, og begrenser ikke bruk til «arkivformål i allmennhetens interesse» og i utgangspunktet heller ikke ytringsfrihet, og offentlig innsyn mv (jf. art. 85 og 86 og pol § 3).</a:t>
              </a:r>
            </a:p>
          </p:txBody>
        </p:sp>
        <p:sp>
          <p:nvSpPr>
            <p:cNvPr id="13" name="TekstSylinder 12">
              <a:extLst>
                <a:ext uri="{FF2B5EF4-FFF2-40B4-BE49-F238E27FC236}">
                  <a16:creationId xmlns:a16="http://schemas.microsoft.com/office/drawing/2014/main" id="{123F6DDB-1B8C-499B-A438-D8561414028C}"/>
                </a:ext>
              </a:extLst>
            </p:cNvPr>
            <p:cNvSpPr txBox="1"/>
            <p:nvPr/>
          </p:nvSpPr>
          <p:spPr>
            <a:xfrm>
              <a:off x="1102138" y="5683177"/>
              <a:ext cx="10755520" cy="646331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nb-NO" dirty="0"/>
                <a:t>Formålsangivelsen har vesentlig innvirkning på andre rettsspørsmål; særlig på spørsmål om dataminimering og opplysningskvalitet (jf. art. 5(1)(c) og (d)) og lagringstid (jf. art. 5(1)(e) og art. 17)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505009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Sylinder 1">
            <a:extLst>
              <a:ext uri="{FF2B5EF4-FFF2-40B4-BE49-F238E27FC236}">
                <a16:creationId xmlns:a16="http://schemas.microsoft.com/office/drawing/2014/main" id="{E4AB1482-7BB6-4994-BC05-F801F70F1603}"/>
              </a:ext>
            </a:extLst>
          </p:cNvPr>
          <p:cNvSpPr txBox="1"/>
          <p:nvPr/>
        </p:nvSpPr>
        <p:spPr>
          <a:xfrm>
            <a:off x="1309352" y="785611"/>
            <a:ext cx="10247290" cy="646331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dirty="0"/>
              <a:t>Behandlingen/systemopplegget må ha et «rettslig grunnlag», dvs. enten ha samtykke fra den registrerte eller være dekket av en «nødvendig grunn» som angitt i forordningen selv</a:t>
            </a:r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CE44ACC4-DC97-4A9B-BCB1-8244EF207ADE}"/>
              </a:ext>
            </a:extLst>
          </p:cNvPr>
          <p:cNvSpPr txBox="1"/>
          <p:nvPr/>
        </p:nvSpPr>
        <p:spPr>
          <a:xfrm rot="10800000">
            <a:off x="326264" y="2172790"/>
            <a:ext cx="461665" cy="1662763"/>
          </a:xfrm>
          <a:prstGeom prst="rect">
            <a:avLst/>
          </a:prstGeom>
          <a:solidFill>
            <a:schemeClr val="tx1"/>
          </a:solidFill>
        </p:spPr>
        <p:txBody>
          <a:bodyPr vert="eaVert" wrap="none" rtlCol="0">
            <a:spAutoFit/>
          </a:bodyPr>
          <a:lstStyle/>
          <a:p>
            <a:r>
              <a:rPr lang="nb-NO" dirty="0">
                <a:solidFill>
                  <a:schemeClr val="accent4"/>
                </a:solidFill>
              </a:rPr>
              <a:t>Rettslig grunnlag</a:t>
            </a: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02DA9CFA-D080-4571-9C08-11C729ADDB68}"/>
              </a:ext>
            </a:extLst>
          </p:cNvPr>
          <p:cNvSpPr txBox="1"/>
          <p:nvPr/>
        </p:nvSpPr>
        <p:spPr>
          <a:xfrm>
            <a:off x="1309352" y="1488198"/>
            <a:ext cx="10247290" cy="646331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dirty="0"/>
              <a:t>«Alminnelige» personopplysninger må ha rettslig grunnlag i </a:t>
            </a:r>
            <a:r>
              <a:rPr lang="nb-NO" dirty="0" err="1"/>
              <a:t>hht</a:t>
            </a:r>
            <a:r>
              <a:rPr lang="nb-NO" dirty="0"/>
              <a:t>. art. 6(1), se særlig (a) om samtykke og (e) om «oppgave i allmennhetens interesse» eller «utøve offentlig myndighet»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21B23223-4CA8-42F8-8932-5B2C2F43A120}"/>
              </a:ext>
            </a:extLst>
          </p:cNvPr>
          <p:cNvSpPr txBox="1"/>
          <p:nvPr/>
        </p:nvSpPr>
        <p:spPr>
          <a:xfrm>
            <a:off x="1588168" y="2970026"/>
            <a:ext cx="9968474" cy="36933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dirty="0"/>
              <a:t>For art. 6(1)(e) stiller forordningen krav til nasjonal lovgivning, se art. 6(2) og (3)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E1C09991-5EA5-4FBF-9233-646B105FAB26}"/>
              </a:ext>
            </a:extLst>
          </p:cNvPr>
          <p:cNvSpPr txBox="1"/>
          <p:nvPr/>
        </p:nvSpPr>
        <p:spPr>
          <a:xfrm>
            <a:off x="1588168" y="2229112"/>
            <a:ext cx="9968474" cy="6463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dirty="0"/>
              <a:t>For samtykke, er det gitt videre krav i art. 4(11), 7 og 8 (bl.a. «frivillig, spesifikk, informert og utvetydig viljesytring …»)</a:t>
            </a:r>
          </a:p>
        </p:txBody>
      </p:sp>
      <p:grpSp>
        <p:nvGrpSpPr>
          <p:cNvPr id="18" name="Gruppe 17">
            <a:extLst>
              <a:ext uri="{FF2B5EF4-FFF2-40B4-BE49-F238E27FC236}">
                <a16:creationId xmlns:a16="http://schemas.microsoft.com/office/drawing/2014/main" id="{915D5489-CA8D-45E7-9BB6-34E911DE9909}"/>
              </a:ext>
            </a:extLst>
          </p:cNvPr>
          <p:cNvGrpSpPr/>
          <p:nvPr/>
        </p:nvGrpSpPr>
        <p:grpSpPr>
          <a:xfrm>
            <a:off x="1309352" y="3518643"/>
            <a:ext cx="10247290" cy="1297162"/>
            <a:chOff x="1309352" y="3518643"/>
            <a:chExt cx="10247290" cy="1297162"/>
          </a:xfrm>
        </p:grpSpPr>
        <p:sp>
          <p:nvSpPr>
            <p:cNvPr id="15" name="TekstSylinder 14">
              <a:extLst>
                <a:ext uri="{FF2B5EF4-FFF2-40B4-BE49-F238E27FC236}">
                  <a16:creationId xmlns:a16="http://schemas.microsoft.com/office/drawing/2014/main" id="{2C2F0898-B6D9-49E4-8E48-C0D02498589A}"/>
                </a:ext>
              </a:extLst>
            </p:cNvPr>
            <p:cNvSpPr txBox="1"/>
            <p:nvPr/>
          </p:nvSpPr>
          <p:spPr>
            <a:xfrm>
              <a:off x="1309352" y="3518643"/>
              <a:ext cx="10247290" cy="369332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nb-NO" dirty="0"/>
                <a:t>«Særlige kategorier» personopplysninger er det i </a:t>
              </a:r>
              <a:r>
                <a:rPr lang="nb-NO" dirty="0" err="1"/>
                <a:t>hht</a:t>
              </a:r>
              <a:r>
                <a:rPr lang="nb-NO" dirty="0"/>
                <a:t>. art. 9(1) i utgangspunktet </a:t>
              </a:r>
              <a:r>
                <a:rPr lang="nb-NO" i="1" dirty="0"/>
                <a:t>forbudt</a:t>
              </a:r>
              <a:r>
                <a:rPr lang="nb-NO" dirty="0"/>
                <a:t> å behandle</a:t>
              </a:r>
            </a:p>
          </p:txBody>
        </p:sp>
        <p:sp>
          <p:nvSpPr>
            <p:cNvPr id="16" name="TekstSylinder 15">
              <a:extLst>
                <a:ext uri="{FF2B5EF4-FFF2-40B4-BE49-F238E27FC236}">
                  <a16:creationId xmlns:a16="http://schemas.microsoft.com/office/drawing/2014/main" id="{88E0749D-3135-4A84-8665-1A6B61479746}"/>
                </a:ext>
              </a:extLst>
            </p:cNvPr>
            <p:cNvSpPr txBox="1"/>
            <p:nvPr/>
          </p:nvSpPr>
          <p:spPr>
            <a:xfrm>
              <a:off x="1588394" y="3982558"/>
              <a:ext cx="9968248" cy="369332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nb-NO" dirty="0"/>
                <a:t>Behandling kan likevel skje dersom det dekkes av unntaksalternativene i art. 9(2)</a:t>
              </a:r>
            </a:p>
          </p:txBody>
        </p:sp>
        <p:sp>
          <p:nvSpPr>
            <p:cNvPr id="17" name="TekstSylinder 16">
              <a:extLst>
                <a:ext uri="{FF2B5EF4-FFF2-40B4-BE49-F238E27FC236}">
                  <a16:creationId xmlns:a16="http://schemas.microsoft.com/office/drawing/2014/main" id="{B371233E-3DB5-4F81-BCDC-50383A5DE929}"/>
                </a:ext>
              </a:extLst>
            </p:cNvPr>
            <p:cNvSpPr txBox="1"/>
            <p:nvPr/>
          </p:nvSpPr>
          <p:spPr>
            <a:xfrm>
              <a:off x="1588168" y="4446473"/>
              <a:ext cx="9968474" cy="369332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nb-NO" dirty="0"/>
                <a:t>Unntakene er i stor grad bygget opp som i art. 6(1); dvs. basert på samtykke og «nødvendig grunn»</a:t>
              </a:r>
            </a:p>
          </p:txBody>
        </p:sp>
      </p:grpSp>
      <p:sp>
        <p:nvSpPr>
          <p:cNvPr id="11" name="TekstSylinder 10">
            <a:extLst>
              <a:ext uri="{FF2B5EF4-FFF2-40B4-BE49-F238E27FC236}">
                <a16:creationId xmlns:a16="http://schemas.microsoft.com/office/drawing/2014/main" id="{60281A8B-C727-459A-A0EC-B5C41DC97DD6}"/>
              </a:ext>
            </a:extLst>
          </p:cNvPr>
          <p:cNvSpPr txBox="1"/>
          <p:nvPr/>
        </p:nvSpPr>
        <p:spPr>
          <a:xfrm>
            <a:off x="1309352" y="5087423"/>
            <a:ext cx="10247290" cy="646331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dirty="0"/>
              <a:t>Merk at art. 6 og 9 er kumulative: særlige kategorier personopplysninger skal ha begge typer rettslig grunnlag (men det er uenighet om denne tolkningen)</a:t>
            </a:r>
          </a:p>
        </p:txBody>
      </p:sp>
    </p:spTree>
    <p:extLst>
      <p:ext uri="{BB962C8B-B14F-4D97-AF65-F5344CB8AC3E}">
        <p14:creationId xmlns:p14="http://schemas.microsoft.com/office/powerpoint/2010/main" val="16354134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Sylinder 1">
            <a:extLst>
              <a:ext uri="{FF2B5EF4-FFF2-40B4-BE49-F238E27FC236}">
                <a16:creationId xmlns:a16="http://schemas.microsoft.com/office/drawing/2014/main" id="{5E42D686-863D-4DA3-A6C9-928A4BBAFF25}"/>
              </a:ext>
            </a:extLst>
          </p:cNvPr>
          <p:cNvSpPr txBox="1"/>
          <p:nvPr/>
        </p:nvSpPr>
        <p:spPr>
          <a:xfrm rot="10800000">
            <a:off x="309091" y="714821"/>
            <a:ext cx="738664" cy="1298882"/>
          </a:xfrm>
          <a:prstGeom prst="rect">
            <a:avLst/>
          </a:prstGeom>
          <a:solidFill>
            <a:schemeClr val="tx1"/>
          </a:solidFill>
        </p:spPr>
        <p:txBody>
          <a:bodyPr vert="eaVert" wrap="none" rtlCol="0">
            <a:spAutoFit/>
          </a:bodyPr>
          <a:lstStyle/>
          <a:p>
            <a:r>
              <a:rPr lang="nb-NO" dirty="0">
                <a:solidFill>
                  <a:schemeClr val="accent4"/>
                </a:solidFill>
              </a:rPr>
              <a:t>Opplysnings-</a:t>
            </a:r>
          </a:p>
          <a:p>
            <a:r>
              <a:rPr lang="nb-NO" dirty="0">
                <a:solidFill>
                  <a:schemeClr val="accent4"/>
                </a:solidFill>
              </a:rPr>
              <a:t>kvalitet</a:t>
            </a: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02701EF7-38D6-4D63-BEAD-71D8288FE0A6}"/>
              </a:ext>
            </a:extLst>
          </p:cNvPr>
          <p:cNvSpPr txBox="1"/>
          <p:nvPr/>
        </p:nvSpPr>
        <p:spPr>
          <a:xfrm>
            <a:off x="2064912" y="842789"/>
            <a:ext cx="9195515" cy="36933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dirty="0"/>
              <a:t>Opplysningene skal være så korrekte og oppdaterte som formålet tilsier, jf. art. 5(1)(d)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10CD734B-CE26-477C-8A8E-97AEB8361A02}"/>
              </a:ext>
            </a:extLst>
          </p:cNvPr>
          <p:cNvSpPr txBox="1"/>
          <p:nvPr/>
        </p:nvSpPr>
        <p:spPr>
          <a:xfrm>
            <a:off x="2064913" y="1330975"/>
            <a:ext cx="9195514" cy="36933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dirty="0"/>
              <a:t>Opplysningene skal dessuten være «adekvate» (dekkende) for formålet, jf. art. 5(1)(c)</a:t>
            </a:r>
          </a:p>
        </p:txBody>
      </p:sp>
      <p:grpSp>
        <p:nvGrpSpPr>
          <p:cNvPr id="17" name="Gruppe 16">
            <a:extLst>
              <a:ext uri="{FF2B5EF4-FFF2-40B4-BE49-F238E27FC236}">
                <a16:creationId xmlns:a16="http://schemas.microsoft.com/office/drawing/2014/main" id="{79D2A71F-1B87-4667-A2F6-AB9417B20536}"/>
              </a:ext>
            </a:extLst>
          </p:cNvPr>
          <p:cNvGrpSpPr/>
          <p:nvPr/>
        </p:nvGrpSpPr>
        <p:grpSpPr>
          <a:xfrm>
            <a:off x="294236" y="3910885"/>
            <a:ext cx="11047759" cy="2734994"/>
            <a:chOff x="294236" y="3910885"/>
            <a:chExt cx="11047759" cy="2734994"/>
          </a:xfrm>
        </p:grpSpPr>
        <p:sp>
          <p:nvSpPr>
            <p:cNvPr id="3" name="TekstSylinder 2">
              <a:extLst>
                <a:ext uri="{FF2B5EF4-FFF2-40B4-BE49-F238E27FC236}">
                  <a16:creationId xmlns:a16="http://schemas.microsoft.com/office/drawing/2014/main" id="{BC2157B5-70F2-4393-88AC-92F663A977DE}"/>
                </a:ext>
              </a:extLst>
            </p:cNvPr>
            <p:cNvSpPr txBox="1"/>
            <p:nvPr/>
          </p:nvSpPr>
          <p:spPr>
            <a:xfrm rot="10800000">
              <a:off x="294236" y="4319658"/>
              <a:ext cx="461665" cy="1112484"/>
            </a:xfrm>
            <a:prstGeom prst="rect">
              <a:avLst/>
            </a:prstGeom>
            <a:solidFill>
              <a:schemeClr val="tx1"/>
            </a:solidFill>
          </p:spPr>
          <p:txBody>
            <a:bodyPr vert="eaVert" wrap="none" rtlCol="0">
              <a:spAutoFit/>
            </a:bodyPr>
            <a:lstStyle/>
            <a:p>
              <a:r>
                <a:rPr lang="nb-NO" dirty="0">
                  <a:solidFill>
                    <a:schemeClr val="accent4"/>
                  </a:solidFill>
                </a:rPr>
                <a:t>Lagringstid</a:t>
              </a:r>
            </a:p>
          </p:txBody>
        </p:sp>
        <p:sp>
          <p:nvSpPr>
            <p:cNvPr id="11" name="TekstSylinder 10">
              <a:extLst>
                <a:ext uri="{FF2B5EF4-FFF2-40B4-BE49-F238E27FC236}">
                  <a16:creationId xmlns:a16="http://schemas.microsoft.com/office/drawing/2014/main" id="{ECA35E38-AC2C-4E50-8447-F483428A25D0}"/>
                </a:ext>
              </a:extLst>
            </p:cNvPr>
            <p:cNvSpPr txBox="1"/>
            <p:nvPr/>
          </p:nvSpPr>
          <p:spPr>
            <a:xfrm>
              <a:off x="2064911" y="3910885"/>
              <a:ext cx="9225567" cy="369332"/>
            </a:xfrm>
            <a:prstGeom prst="rect">
              <a:avLst/>
            </a:prstGeom>
            <a:solidFill>
              <a:schemeClr val="accent6"/>
            </a:solidFill>
          </p:spPr>
          <p:txBody>
            <a:bodyPr wrap="square" rtlCol="0">
              <a:spAutoFit/>
            </a:bodyPr>
            <a:lstStyle/>
            <a:p>
              <a:r>
                <a:rPr lang="nb-NO" dirty="0"/>
                <a:t>Opplysningene skal ikke lagres lenger enn det formålet gjør nødvendig, jf. art. 5(1)(e)</a:t>
              </a:r>
            </a:p>
          </p:txBody>
        </p:sp>
        <p:sp>
          <p:nvSpPr>
            <p:cNvPr id="12" name="TekstSylinder 11">
              <a:extLst>
                <a:ext uri="{FF2B5EF4-FFF2-40B4-BE49-F238E27FC236}">
                  <a16:creationId xmlns:a16="http://schemas.microsoft.com/office/drawing/2014/main" id="{667AA549-A002-4D05-A855-0502251E1AF9}"/>
                </a:ext>
              </a:extLst>
            </p:cNvPr>
            <p:cNvSpPr txBox="1"/>
            <p:nvPr/>
          </p:nvSpPr>
          <p:spPr>
            <a:xfrm>
              <a:off x="2064913" y="4443211"/>
              <a:ext cx="9277082" cy="646331"/>
            </a:xfrm>
            <a:prstGeom prst="rect">
              <a:avLst/>
            </a:prstGeom>
            <a:solidFill>
              <a:schemeClr val="accent6"/>
            </a:solidFill>
          </p:spPr>
          <p:txBody>
            <a:bodyPr wrap="square" rtlCol="0">
              <a:spAutoFit/>
            </a:bodyPr>
            <a:lstStyle/>
            <a:p>
              <a:r>
                <a:rPr lang="nb-NO" dirty="0"/>
                <a:t>Kan innebære at enkelte opplysninger kan beholdes lenger enn andre, f.eks. fordi de trengs i senere saker</a:t>
              </a:r>
            </a:p>
          </p:txBody>
        </p:sp>
        <p:sp>
          <p:nvSpPr>
            <p:cNvPr id="13" name="TekstSylinder 12">
              <a:extLst>
                <a:ext uri="{FF2B5EF4-FFF2-40B4-BE49-F238E27FC236}">
                  <a16:creationId xmlns:a16="http://schemas.microsoft.com/office/drawing/2014/main" id="{080EBEF2-FAEE-4F0E-AF5D-0393CAA5520D}"/>
                </a:ext>
              </a:extLst>
            </p:cNvPr>
            <p:cNvSpPr txBox="1"/>
            <p:nvPr/>
          </p:nvSpPr>
          <p:spPr>
            <a:xfrm>
              <a:off x="2064911" y="5197578"/>
              <a:ext cx="9277084" cy="646331"/>
            </a:xfrm>
            <a:prstGeom prst="rect">
              <a:avLst/>
            </a:prstGeom>
            <a:solidFill>
              <a:schemeClr val="accent6"/>
            </a:solidFill>
          </p:spPr>
          <p:txBody>
            <a:bodyPr wrap="square" rtlCol="0">
              <a:spAutoFit/>
            </a:bodyPr>
            <a:lstStyle/>
            <a:p>
              <a:r>
                <a:rPr lang="nb-NO" dirty="0"/>
                <a:t>Opplysninger kan oppbevares lenger enn formålet tilsier dersom det skjer «for arkivformål i allmennhetens interesse», jf. art. 5(1)(e)</a:t>
              </a:r>
            </a:p>
          </p:txBody>
        </p:sp>
        <p:sp>
          <p:nvSpPr>
            <p:cNvPr id="14" name="TekstSylinder 13">
              <a:extLst>
                <a:ext uri="{FF2B5EF4-FFF2-40B4-BE49-F238E27FC236}">
                  <a16:creationId xmlns:a16="http://schemas.microsoft.com/office/drawing/2014/main" id="{6B7E780B-9F0F-4BD5-804B-025715B3619B}"/>
                </a:ext>
              </a:extLst>
            </p:cNvPr>
            <p:cNvSpPr txBox="1"/>
            <p:nvPr/>
          </p:nvSpPr>
          <p:spPr>
            <a:xfrm>
              <a:off x="2064911" y="5999548"/>
              <a:ext cx="9277084" cy="646331"/>
            </a:xfrm>
            <a:prstGeom prst="rect">
              <a:avLst/>
            </a:prstGeom>
            <a:solidFill>
              <a:schemeClr val="accent6"/>
            </a:solidFill>
          </p:spPr>
          <p:txBody>
            <a:bodyPr wrap="square" rtlCol="0">
              <a:spAutoFit/>
            </a:bodyPr>
            <a:lstStyle/>
            <a:p>
              <a:r>
                <a:rPr lang="nb-NO" dirty="0"/>
                <a:t>Artikkel 17 inneholder konkrete bestemmelser om når personopplysninger skal slettes, se art. 17(1)(a) – (f)</a:t>
              </a:r>
            </a:p>
          </p:txBody>
        </p:sp>
      </p:grpSp>
      <p:grpSp>
        <p:nvGrpSpPr>
          <p:cNvPr id="16" name="Gruppe 15">
            <a:extLst>
              <a:ext uri="{FF2B5EF4-FFF2-40B4-BE49-F238E27FC236}">
                <a16:creationId xmlns:a16="http://schemas.microsoft.com/office/drawing/2014/main" id="{E448485B-D6FE-446F-ACDF-069ECF6E00C0}"/>
              </a:ext>
            </a:extLst>
          </p:cNvPr>
          <p:cNvGrpSpPr/>
          <p:nvPr/>
        </p:nvGrpSpPr>
        <p:grpSpPr>
          <a:xfrm>
            <a:off x="298869" y="2031925"/>
            <a:ext cx="10991609" cy="1668603"/>
            <a:chOff x="298869" y="2031925"/>
            <a:chExt cx="10991609" cy="1668603"/>
          </a:xfrm>
        </p:grpSpPr>
        <p:sp>
          <p:nvSpPr>
            <p:cNvPr id="7" name="TekstSylinder 6">
              <a:extLst>
                <a:ext uri="{FF2B5EF4-FFF2-40B4-BE49-F238E27FC236}">
                  <a16:creationId xmlns:a16="http://schemas.microsoft.com/office/drawing/2014/main" id="{C05E9B72-0A1D-469F-A83E-30D78E196129}"/>
                </a:ext>
              </a:extLst>
            </p:cNvPr>
            <p:cNvSpPr txBox="1"/>
            <p:nvPr/>
          </p:nvSpPr>
          <p:spPr>
            <a:xfrm rot="10800000">
              <a:off x="298869" y="2454366"/>
              <a:ext cx="461665" cy="1246162"/>
            </a:xfrm>
            <a:prstGeom prst="rect">
              <a:avLst/>
            </a:prstGeom>
            <a:solidFill>
              <a:schemeClr val="tx1"/>
            </a:solidFill>
          </p:spPr>
          <p:txBody>
            <a:bodyPr vert="eaVert" wrap="square" rtlCol="0">
              <a:spAutoFit/>
            </a:bodyPr>
            <a:lstStyle/>
            <a:p>
              <a:r>
                <a:rPr lang="nb-NO" dirty="0" err="1">
                  <a:solidFill>
                    <a:schemeClr val="accent4"/>
                  </a:solidFill>
                </a:rPr>
                <a:t>Minimalitet</a:t>
              </a:r>
              <a:endParaRPr lang="nb-NO" dirty="0">
                <a:solidFill>
                  <a:schemeClr val="accent4"/>
                </a:solidFill>
              </a:endParaRPr>
            </a:p>
          </p:txBody>
        </p:sp>
        <p:sp>
          <p:nvSpPr>
            <p:cNvPr id="8" name="TekstSylinder 7">
              <a:extLst>
                <a:ext uri="{FF2B5EF4-FFF2-40B4-BE49-F238E27FC236}">
                  <a16:creationId xmlns:a16="http://schemas.microsoft.com/office/drawing/2014/main" id="{1075B42E-537B-4318-979B-DF3622378E23}"/>
                </a:ext>
              </a:extLst>
            </p:cNvPr>
            <p:cNvSpPr txBox="1"/>
            <p:nvPr/>
          </p:nvSpPr>
          <p:spPr>
            <a:xfrm>
              <a:off x="2064913" y="2031925"/>
              <a:ext cx="9195514" cy="369332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nb-NO" dirty="0"/>
                <a:t>Det skal ikke behandles flere opplysninger enn formålene gjør nødvendig</a:t>
              </a:r>
            </a:p>
          </p:txBody>
        </p:sp>
        <p:sp>
          <p:nvSpPr>
            <p:cNvPr id="9" name="TekstSylinder 8">
              <a:extLst>
                <a:ext uri="{FF2B5EF4-FFF2-40B4-BE49-F238E27FC236}">
                  <a16:creationId xmlns:a16="http://schemas.microsoft.com/office/drawing/2014/main" id="{F59DE734-B432-4C20-9987-3E06A315DA4B}"/>
                </a:ext>
              </a:extLst>
            </p:cNvPr>
            <p:cNvSpPr txBox="1"/>
            <p:nvPr/>
          </p:nvSpPr>
          <p:spPr>
            <a:xfrm>
              <a:off x="2064913" y="2520111"/>
              <a:ext cx="9195514" cy="369332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nb-NO" dirty="0"/>
                <a:t>Opplysningene skal være relevante for formålene, i betydningen rettslig relevante, jf. art. 5(1)(c)</a:t>
              </a:r>
            </a:p>
          </p:txBody>
        </p:sp>
        <p:sp>
          <p:nvSpPr>
            <p:cNvPr id="15" name="TekstSylinder 14">
              <a:extLst>
                <a:ext uri="{FF2B5EF4-FFF2-40B4-BE49-F238E27FC236}">
                  <a16:creationId xmlns:a16="http://schemas.microsoft.com/office/drawing/2014/main" id="{24944E76-7C8F-496A-AEF6-2A0DA435B08A}"/>
                </a:ext>
              </a:extLst>
            </p:cNvPr>
            <p:cNvSpPr txBox="1"/>
            <p:nvPr/>
          </p:nvSpPr>
          <p:spPr>
            <a:xfrm>
              <a:off x="2064911" y="3014790"/>
              <a:ext cx="9225567" cy="646331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nb-NO" dirty="0"/>
                <a:t>Systemløsninger skal være slik at kun nødvendige opplysninger blir samlet inn som standard (jf. «</a:t>
              </a:r>
              <a:r>
                <a:rPr lang="nb-NO" dirty="0" err="1"/>
                <a:t>privacy</a:t>
              </a:r>
              <a:r>
                <a:rPr lang="nb-NO" dirty="0"/>
                <a:t> by </a:t>
              </a:r>
              <a:r>
                <a:rPr lang="nb-NO" dirty="0" err="1"/>
                <a:t>default</a:t>
              </a:r>
              <a:r>
                <a:rPr lang="nb-NO" dirty="0"/>
                <a:t>» i art. 25(2)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663488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uppe 5">
            <a:extLst>
              <a:ext uri="{FF2B5EF4-FFF2-40B4-BE49-F238E27FC236}">
                <a16:creationId xmlns:a16="http://schemas.microsoft.com/office/drawing/2014/main" id="{E446D6C6-D611-4EC7-809F-4E596298A7DD}"/>
              </a:ext>
            </a:extLst>
          </p:cNvPr>
          <p:cNvGrpSpPr/>
          <p:nvPr/>
        </p:nvGrpSpPr>
        <p:grpSpPr>
          <a:xfrm>
            <a:off x="243574" y="244698"/>
            <a:ext cx="11257259" cy="4030662"/>
            <a:chOff x="243574" y="244698"/>
            <a:chExt cx="11257259" cy="4030662"/>
          </a:xfrm>
        </p:grpSpPr>
        <p:sp>
          <p:nvSpPr>
            <p:cNvPr id="2" name="TekstSylinder 1">
              <a:extLst>
                <a:ext uri="{FF2B5EF4-FFF2-40B4-BE49-F238E27FC236}">
                  <a16:creationId xmlns:a16="http://schemas.microsoft.com/office/drawing/2014/main" id="{C6AE4A0B-7884-4B46-821B-62F6E4A5C6CD}"/>
                </a:ext>
              </a:extLst>
            </p:cNvPr>
            <p:cNvSpPr txBox="1"/>
            <p:nvPr/>
          </p:nvSpPr>
          <p:spPr>
            <a:xfrm rot="10800000">
              <a:off x="243574" y="722828"/>
              <a:ext cx="738664" cy="2467727"/>
            </a:xfrm>
            <a:prstGeom prst="rect">
              <a:avLst/>
            </a:prstGeom>
            <a:solidFill>
              <a:schemeClr val="tx1"/>
            </a:solidFill>
          </p:spPr>
          <p:txBody>
            <a:bodyPr vert="eaVert" wrap="none" rtlCol="0">
              <a:spAutoFit/>
            </a:bodyPr>
            <a:lstStyle/>
            <a:p>
              <a:r>
                <a:rPr lang="nb-NO" dirty="0">
                  <a:solidFill>
                    <a:schemeClr val="accent4"/>
                  </a:solidFill>
                </a:rPr>
                <a:t>Vurdering av personvern-</a:t>
              </a:r>
            </a:p>
            <a:p>
              <a:r>
                <a:rPr lang="nb-NO" dirty="0">
                  <a:solidFill>
                    <a:schemeClr val="accent4"/>
                  </a:solidFill>
                </a:rPr>
                <a:t>konsekvenser</a:t>
              </a:r>
            </a:p>
          </p:txBody>
        </p:sp>
        <p:sp>
          <p:nvSpPr>
            <p:cNvPr id="4" name="TekstSylinder 3">
              <a:extLst>
                <a:ext uri="{FF2B5EF4-FFF2-40B4-BE49-F238E27FC236}">
                  <a16:creationId xmlns:a16="http://schemas.microsoft.com/office/drawing/2014/main" id="{DC168643-5481-4F9C-9C06-43381C54FFE5}"/>
                </a:ext>
              </a:extLst>
            </p:cNvPr>
            <p:cNvSpPr txBox="1"/>
            <p:nvPr/>
          </p:nvSpPr>
          <p:spPr>
            <a:xfrm>
              <a:off x="1528293" y="244698"/>
              <a:ext cx="9972540" cy="646331"/>
            </a:xfrm>
            <a:prstGeom prst="rect">
              <a:avLst/>
            </a:prstGeom>
            <a:solidFill>
              <a:srgbClr val="FF99CC"/>
            </a:solidFill>
          </p:spPr>
          <p:txBody>
            <a:bodyPr wrap="square" rtlCol="0">
              <a:spAutoFit/>
            </a:bodyPr>
            <a:lstStyle/>
            <a:p>
              <a:r>
                <a:rPr lang="nb-NO" dirty="0"/>
                <a:t>Plikt til å vurdere personvernkonsekvenser hvis «sannsynlig at behandlingen vil medføre høy risiko for fysiske personers rettigheter og friheter» (jf. art. 35(1))</a:t>
              </a:r>
            </a:p>
          </p:txBody>
        </p:sp>
        <p:sp>
          <p:nvSpPr>
            <p:cNvPr id="5" name="TekstSylinder 4">
              <a:extLst>
                <a:ext uri="{FF2B5EF4-FFF2-40B4-BE49-F238E27FC236}">
                  <a16:creationId xmlns:a16="http://schemas.microsoft.com/office/drawing/2014/main" id="{86F96BAF-2BB3-4B48-B589-A0F03E8DA6F5}"/>
                </a:ext>
              </a:extLst>
            </p:cNvPr>
            <p:cNvSpPr txBox="1"/>
            <p:nvPr/>
          </p:nvSpPr>
          <p:spPr>
            <a:xfrm>
              <a:off x="2116428" y="1008845"/>
              <a:ext cx="9384405" cy="1477328"/>
            </a:xfrm>
            <a:prstGeom prst="rect">
              <a:avLst/>
            </a:prstGeom>
            <a:solidFill>
              <a:srgbClr val="FFCCFF"/>
            </a:solidFill>
          </p:spPr>
          <p:txBody>
            <a:bodyPr wrap="square" rtlCol="0">
              <a:spAutoFit/>
            </a:bodyPr>
            <a:lstStyle/>
            <a:p>
              <a:r>
                <a:rPr lang="nb-NO" dirty="0"/>
                <a:t>Vurderingen særlig nødvendig ved (jf. art. 35(3)):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nb-NO" dirty="0"/>
                <a:t>Systematisk og omfattende vurdering av personlige aspekter ved den registrerte når denne er basert på automatisert behandling / «profilering» (jf. art. 4(4))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nb-NO" dirty="0"/>
                <a:t>Behandling i stor skala av særlige kategorier personopplysninger (jf. art. 9(1))</a:t>
              </a:r>
            </a:p>
            <a:p>
              <a:endParaRPr lang="nb-NO" dirty="0"/>
            </a:p>
          </p:txBody>
        </p:sp>
        <p:sp>
          <p:nvSpPr>
            <p:cNvPr id="7" name="TekstSylinder 6">
              <a:extLst>
                <a:ext uri="{FF2B5EF4-FFF2-40B4-BE49-F238E27FC236}">
                  <a16:creationId xmlns:a16="http://schemas.microsoft.com/office/drawing/2014/main" id="{EAAD1DCE-9B71-4094-9DA0-60DA7B9527CF}"/>
                </a:ext>
              </a:extLst>
            </p:cNvPr>
            <p:cNvSpPr txBox="1"/>
            <p:nvPr/>
          </p:nvSpPr>
          <p:spPr>
            <a:xfrm>
              <a:off x="2116427" y="2603989"/>
              <a:ext cx="9384405" cy="369332"/>
            </a:xfrm>
            <a:prstGeom prst="rect">
              <a:avLst/>
            </a:prstGeom>
            <a:solidFill>
              <a:srgbClr val="FFCCFF"/>
            </a:solidFill>
          </p:spPr>
          <p:txBody>
            <a:bodyPr wrap="square" rtlCol="0">
              <a:spAutoFit/>
            </a:bodyPr>
            <a:lstStyle/>
            <a:p>
              <a:r>
                <a:rPr lang="nb-NO" dirty="0"/>
                <a:t>Personvernombudet skal rådføres (jf. art. 35(2))</a:t>
              </a:r>
            </a:p>
          </p:txBody>
        </p:sp>
        <p:sp>
          <p:nvSpPr>
            <p:cNvPr id="9" name="TekstSylinder 8">
              <a:extLst>
                <a:ext uri="{FF2B5EF4-FFF2-40B4-BE49-F238E27FC236}">
                  <a16:creationId xmlns:a16="http://schemas.microsoft.com/office/drawing/2014/main" id="{26F7C38D-0C2D-4316-B72E-D78684B52BA7}"/>
                </a:ext>
              </a:extLst>
            </p:cNvPr>
            <p:cNvSpPr txBox="1"/>
            <p:nvPr/>
          </p:nvSpPr>
          <p:spPr>
            <a:xfrm>
              <a:off x="2116427" y="3038002"/>
              <a:ext cx="6478312" cy="369332"/>
            </a:xfrm>
            <a:prstGeom prst="rect">
              <a:avLst/>
            </a:prstGeom>
            <a:solidFill>
              <a:srgbClr val="FFCCFF"/>
            </a:solidFill>
          </p:spPr>
          <p:txBody>
            <a:bodyPr wrap="none" rtlCol="0">
              <a:spAutoFit/>
            </a:bodyPr>
            <a:lstStyle/>
            <a:p>
              <a:r>
                <a:rPr lang="nb-NO" dirty="0"/>
                <a:t>Tilsynsmyndigheten </a:t>
              </a:r>
              <a:r>
                <a:rPr lang="nb-NO" i="1" dirty="0"/>
                <a:t>skal</a:t>
              </a:r>
              <a:r>
                <a:rPr lang="nb-NO" dirty="0"/>
                <a:t> utarbeide «må vurdere-liste», jf. art. 35(4)</a:t>
              </a:r>
            </a:p>
          </p:txBody>
        </p:sp>
        <p:sp>
          <p:nvSpPr>
            <p:cNvPr id="10" name="TekstSylinder 9">
              <a:extLst>
                <a:ext uri="{FF2B5EF4-FFF2-40B4-BE49-F238E27FC236}">
                  <a16:creationId xmlns:a16="http://schemas.microsoft.com/office/drawing/2014/main" id="{2985AB6C-8BE6-42DD-8E3A-F30FB6D25F55}"/>
                </a:ext>
              </a:extLst>
            </p:cNvPr>
            <p:cNvSpPr txBox="1"/>
            <p:nvPr/>
          </p:nvSpPr>
          <p:spPr>
            <a:xfrm>
              <a:off x="2116427" y="3472015"/>
              <a:ext cx="6843220" cy="369332"/>
            </a:xfrm>
            <a:prstGeom prst="rect">
              <a:avLst/>
            </a:prstGeom>
            <a:solidFill>
              <a:srgbClr val="FFCCFF"/>
            </a:solidFill>
          </p:spPr>
          <p:txBody>
            <a:bodyPr wrap="none" rtlCol="0">
              <a:spAutoFit/>
            </a:bodyPr>
            <a:lstStyle/>
            <a:p>
              <a:r>
                <a:rPr lang="nb-NO" dirty="0"/>
                <a:t>Tilsynsmyndigheten </a:t>
              </a:r>
              <a:r>
                <a:rPr lang="nb-NO" i="1" dirty="0"/>
                <a:t>kan</a:t>
              </a:r>
              <a:r>
                <a:rPr lang="nb-NO" dirty="0"/>
                <a:t> utarbeide «må ikke vurdere-liste», jf. art. 35(5)</a:t>
              </a:r>
            </a:p>
          </p:txBody>
        </p:sp>
        <p:sp>
          <p:nvSpPr>
            <p:cNvPr id="8" name="TekstSylinder 7">
              <a:extLst>
                <a:ext uri="{FF2B5EF4-FFF2-40B4-BE49-F238E27FC236}">
                  <a16:creationId xmlns:a16="http://schemas.microsoft.com/office/drawing/2014/main" id="{9B929F52-6EA9-4928-BFE2-7F042A4CC0DF}"/>
                </a:ext>
              </a:extLst>
            </p:cNvPr>
            <p:cNvSpPr txBox="1"/>
            <p:nvPr/>
          </p:nvSpPr>
          <p:spPr>
            <a:xfrm>
              <a:off x="2116427" y="3906028"/>
              <a:ext cx="5082738" cy="369332"/>
            </a:xfrm>
            <a:prstGeom prst="rect">
              <a:avLst/>
            </a:prstGeom>
            <a:solidFill>
              <a:srgbClr val="FFCCFF"/>
            </a:solidFill>
          </p:spPr>
          <p:txBody>
            <a:bodyPr wrap="none" rtlCol="0">
              <a:spAutoFit/>
            </a:bodyPr>
            <a:lstStyle/>
            <a:p>
              <a:r>
                <a:rPr lang="nb-NO" dirty="0"/>
                <a:t>Det gjelder minstekrav til vurderingene, se art. 35(7)</a:t>
              </a:r>
            </a:p>
          </p:txBody>
        </p:sp>
      </p:grpSp>
      <p:grpSp>
        <p:nvGrpSpPr>
          <p:cNvPr id="3" name="Gruppe 2">
            <a:extLst>
              <a:ext uri="{FF2B5EF4-FFF2-40B4-BE49-F238E27FC236}">
                <a16:creationId xmlns:a16="http://schemas.microsoft.com/office/drawing/2014/main" id="{BF83B2B8-B84C-47CF-9965-54FF021787D2}"/>
              </a:ext>
            </a:extLst>
          </p:cNvPr>
          <p:cNvGrpSpPr/>
          <p:nvPr/>
        </p:nvGrpSpPr>
        <p:grpSpPr>
          <a:xfrm>
            <a:off x="281098" y="4371828"/>
            <a:ext cx="11219734" cy="1907766"/>
            <a:chOff x="281098" y="4371828"/>
            <a:chExt cx="11219734" cy="1907766"/>
          </a:xfrm>
        </p:grpSpPr>
        <p:sp>
          <p:nvSpPr>
            <p:cNvPr id="11" name="TekstSylinder 10">
              <a:extLst>
                <a:ext uri="{FF2B5EF4-FFF2-40B4-BE49-F238E27FC236}">
                  <a16:creationId xmlns:a16="http://schemas.microsoft.com/office/drawing/2014/main" id="{E5E21CA2-39BD-4B43-94BD-2D8C19D173C3}"/>
                </a:ext>
              </a:extLst>
            </p:cNvPr>
            <p:cNvSpPr txBox="1"/>
            <p:nvPr/>
          </p:nvSpPr>
          <p:spPr>
            <a:xfrm>
              <a:off x="1485364" y="4371828"/>
              <a:ext cx="10015468" cy="369332"/>
            </a:xfrm>
            <a:prstGeom prst="rect">
              <a:avLst/>
            </a:prstGeom>
            <a:solidFill>
              <a:srgbClr val="FF99CC"/>
            </a:solidFill>
          </p:spPr>
          <p:txBody>
            <a:bodyPr wrap="square" rtlCol="0">
              <a:spAutoFit/>
            </a:bodyPr>
            <a:lstStyle/>
            <a:p>
              <a:r>
                <a:rPr lang="nb-NO" dirty="0"/>
                <a:t>Hvis vurderingen viser «høy risiko» skal den behandlingsansvarlige rådføre seg med Datatilsynet, jf. art. 36</a:t>
              </a:r>
            </a:p>
          </p:txBody>
        </p:sp>
        <p:sp>
          <p:nvSpPr>
            <p:cNvPr id="12" name="TekstSylinder 11">
              <a:extLst>
                <a:ext uri="{FF2B5EF4-FFF2-40B4-BE49-F238E27FC236}">
                  <a16:creationId xmlns:a16="http://schemas.microsoft.com/office/drawing/2014/main" id="{2FB1C8D5-FD65-4EE5-BACC-64BFA26F66C0}"/>
                </a:ext>
              </a:extLst>
            </p:cNvPr>
            <p:cNvSpPr txBox="1"/>
            <p:nvPr/>
          </p:nvSpPr>
          <p:spPr>
            <a:xfrm>
              <a:off x="1485363" y="4837628"/>
              <a:ext cx="10015467" cy="646331"/>
            </a:xfrm>
            <a:prstGeom prst="rect">
              <a:avLst/>
            </a:prstGeom>
            <a:solidFill>
              <a:srgbClr val="FF99CC"/>
            </a:solidFill>
          </p:spPr>
          <p:txBody>
            <a:bodyPr wrap="square" rtlCol="0">
              <a:spAutoFit/>
            </a:bodyPr>
            <a:lstStyle/>
            <a:p>
              <a:r>
                <a:rPr lang="nb-NO" dirty="0"/>
                <a:t>Kan ikke risikoen reduseres ned til akseptabelt nivå, kan Datatilsynet i siste instans forby behandlingen, jf. art. 58</a:t>
              </a:r>
            </a:p>
          </p:txBody>
        </p:sp>
        <p:sp>
          <p:nvSpPr>
            <p:cNvPr id="13" name="TekstSylinder 12">
              <a:extLst>
                <a:ext uri="{FF2B5EF4-FFF2-40B4-BE49-F238E27FC236}">
                  <a16:creationId xmlns:a16="http://schemas.microsoft.com/office/drawing/2014/main" id="{903B34A1-220E-4183-9548-BA47F1E7CA45}"/>
                </a:ext>
              </a:extLst>
            </p:cNvPr>
            <p:cNvSpPr txBox="1"/>
            <p:nvPr/>
          </p:nvSpPr>
          <p:spPr>
            <a:xfrm rot="10800000">
              <a:off x="281098" y="4371828"/>
              <a:ext cx="461665" cy="1907766"/>
            </a:xfrm>
            <a:prstGeom prst="rect">
              <a:avLst/>
            </a:prstGeom>
            <a:solidFill>
              <a:schemeClr val="tx1"/>
            </a:solidFill>
          </p:spPr>
          <p:txBody>
            <a:bodyPr vert="eaVert" wrap="none" rtlCol="0">
              <a:spAutoFit/>
            </a:bodyPr>
            <a:lstStyle/>
            <a:p>
              <a:r>
                <a:rPr lang="nb-NO" dirty="0">
                  <a:solidFill>
                    <a:schemeClr val="accent4"/>
                  </a:solidFill>
                </a:rPr>
                <a:t>Forhåndsdrøftinger</a:t>
              </a:r>
            </a:p>
          </p:txBody>
        </p:sp>
        <p:sp>
          <p:nvSpPr>
            <p:cNvPr id="14" name="TekstSylinder 13">
              <a:extLst>
                <a:ext uri="{FF2B5EF4-FFF2-40B4-BE49-F238E27FC236}">
                  <a16:creationId xmlns:a16="http://schemas.microsoft.com/office/drawing/2014/main" id="{A19E22FE-C97F-4143-86F8-96295EB268A8}"/>
                </a:ext>
              </a:extLst>
            </p:cNvPr>
            <p:cNvSpPr txBox="1"/>
            <p:nvPr/>
          </p:nvSpPr>
          <p:spPr>
            <a:xfrm>
              <a:off x="2116427" y="5580427"/>
              <a:ext cx="9384403" cy="646331"/>
            </a:xfrm>
            <a:prstGeom prst="rect">
              <a:avLst/>
            </a:prstGeom>
            <a:solidFill>
              <a:srgbClr val="FFCCFF"/>
            </a:solidFill>
          </p:spPr>
          <p:txBody>
            <a:bodyPr wrap="square" rtlCol="0">
              <a:spAutoFit/>
            </a:bodyPr>
            <a:lstStyle/>
            <a:p>
              <a:r>
                <a:rPr lang="nb-NO" dirty="0"/>
                <a:t>Samlet sett kan en se art. 35 og 36 som en «selvbetjent konsesjonsbehandling» (men krav til konsesjon i tradisjonell forstand, finnes ikke i forordningen)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604901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Sylinder 1">
            <a:extLst>
              <a:ext uri="{FF2B5EF4-FFF2-40B4-BE49-F238E27FC236}">
                <a16:creationId xmlns:a16="http://schemas.microsoft.com/office/drawing/2014/main" id="{5B7737EC-B088-4AA6-875B-F2E3F492B878}"/>
              </a:ext>
            </a:extLst>
          </p:cNvPr>
          <p:cNvSpPr txBox="1"/>
          <p:nvPr/>
        </p:nvSpPr>
        <p:spPr>
          <a:xfrm rot="10800000">
            <a:off x="346604" y="616000"/>
            <a:ext cx="461665" cy="2087431"/>
          </a:xfrm>
          <a:prstGeom prst="rect">
            <a:avLst/>
          </a:prstGeom>
          <a:solidFill>
            <a:schemeClr val="tx1"/>
          </a:solidFill>
        </p:spPr>
        <p:txBody>
          <a:bodyPr vert="eaVert" wrap="none" rtlCol="0">
            <a:spAutoFit/>
          </a:bodyPr>
          <a:lstStyle/>
          <a:p>
            <a:r>
              <a:rPr lang="nb-NO" dirty="0">
                <a:solidFill>
                  <a:schemeClr val="accent4"/>
                </a:solidFill>
              </a:rPr>
              <a:t>Behandlingssikkerhet</a:t>
            </a:r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557B5BB3-5D72-4E2F-A422-65728853336B}"/>
              </a:ext>
            </a:extLst>
          </p:cNvPr>
          <p:cNvSpPr txBox="1"/>
          <p:nvPr/>
        </p:nvSpPr>
        <p:spPr>
          <a:xfrm>
            <a:off x="1412381" y="492265"/>
            <a:ext cx="9787945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dirty="0"/>
              <a:t>Behandlingen av personopplysningene skal sikres i </a:t>
            </a:r>
            <a:r>
              <a:rPr lang="nb-NO" dirty="0" err="1"/>
              <a:t>hht</a:t>
            </a:r>
            <a:r>
              <a:rPr lang="nb-NO" dirty="0"/>
              <a:t>. art. 32 </a:t>
            </a: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F3CDC2AF-E4B7-4DD7-8F53-35C8AFFC39C1}"/>
              </a:ext>
            </a:extLst>
          </p:cNvPr>
          <p:cNvSpPr txBox="1"/>
          <p:nvPr/>
        </p:nvSpPr>
        <p:spPr>
          <a:xfrm>
            <a:off x="1897489" y="1475050"/>
            <a:ext cx="9259908" cy="3693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dirty="0"/>
              <a:t>Tiltakene skal være basert på en risikovurdering</a:t>
            </a: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10E25344-BDA3-4D9B-84D5-2DA151CA6859}"/>
              </a:ext>
            </a:extLst>
          </p:cNvPr>
          <p:cNvSpPr txBox="1"/>
          <p:nvPr/>
        </p:nvSpPr>
        <p:spPr>
          <a:xfrm>
            <a:off x="1897488" y="1935040"/>
            <a:ext cx="9259907" cy="3693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dirty="0"/>
              <a:t>Tekniske og organisatoriske tiltak er angitt, men også andre typer tiltak kan være aktuelle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5EB86011-420D-42AD-8441-4D090A2694EF}"/>
              </a:ext>
            </a:extLst>
          </p:cNvPr>
          <p:cNvSpPr txBox="1"/>
          <p:nvPr/>
        </p:nvSpPr>
        <p:spPr>
          <a:xfrm>
            <a:off x="1897488" y="2395030"/>
            <a:ext cx="5951886" cy="3693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dirty="0"/>
              <a:t>Forordningen nevner </a:t>
            </a:r>
            <a:r>
              <a:rPr lang="nb-NO" i="1" dirty="0"/>
              <a:t>eksempler</a:t>
            </a:r>
            <a:r>
              <a:rPr lang="nb-NO" dirty="0"/>
              <a:t> på tiltak, se art. 32(1)(a) – (d)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DE600742-37AA-460F-B546-C9B5D1457059}"/>
              </a:ext>
            </a:extLst>
          </p:cNvPr>
          <p:cNvSpPr txBox="1"/>
          <p:nvPr/>
        </p:nvSpPr>
        <p:spPr>
          <a:xfrm>
            <a:off x="1897488" y="1015060"/>
            <a:ext cx="4653325" cy="3693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dirty="0"/>
              <a:t>Hva som skal sikres fremgår også av art. 5(1)(f)</a:t>
            </a:r>
          </a:p>
        </p:txBody>
      </p:sp>
      <p:grpSp>
        <p:nvGrpSpPr>
          <p:cNvPr id="14" name="Gruppe 13">
            <a:extLst>
              <a:ext uri="{FF2B5EF4-FFF2-40B4-BE49-F238E27FC236}">
                <a16:creationId xmlns:a16="http://schemas.microsoft.com/office/drawing/2014/main" id="{C67B35C5-BCB0-4258-A6C1-EF5D24E5052A}"/>
              </a:ext>
            </a:extLst>
          </p:cNvPr>
          <p:cNvGrpSpPr/>
          <p:nvPr/>
        </p:nvGrpSpPr>
        <p:grpSpPr>
          <a:xfrm>
            <a:off x="346605" y="3610377"/>
            <a:ext cx="10823667" cy="2255617"/>
            <a:chOff x="346605" y="3610377"/>
            <a:chExt cx="10823667" cy="2255617"/>
          </a:xfrm>
        </p:grpSpPr>
        <p:sp>
          <p:nvSpPr>
            <p:cNvPr id="8" name="TekstSylinder 7">
              <a:extLst>
                <a:ext uri="{FF2B5EF4-FFF2-40B4-BE49-F238E27FC236}">
                  <a16:creationId xmlns:a16="http://schemas.microsoft.com/office/drawing/2014/main" id="{3AAE25F3-F660-44AC-921F-BB7BC20C01FB}"/>
                </a:ext>
              </a:extLst>
            </p:cNvPr>
            <p:cNvSpPr txBox="1"/>
            <p:nvPr/>
          </p:nvSpPr>
          <p:spPr>
            <a:xfrm rot="10800000">
              <a:off x="346605" y="3610377"/>
              <a:ext cx="461665" cy="2255617"/>
            </a:xfrm>
            <a:prstGeom prst="rect">
              <a:avLst/>
            </a:prstGeom>
            <a:solidFill>
              <a:schemeClr val="tx1"/>
            </a:solidFill>
          </p:spPr>
          <p:txBody>
            <a:bodyPr vert="eaVert" wrap="none" rtlCol="0">
              <a:spAutoFit/>
            </a:bodyPr>
            <a:lstStyle/>
            <a:p>
              <a:r>
                <a:rPr lang="nb-NO" dirty="0">
                  <a:solidFill>
                    <a:schemeClr val="accent4"/>
                  </a:solidFill>
                </a:rPr>
                <a:t>Innebygget personvern</a:t>
              </a:r>
            </a:p>
          </p:txBody>
        </p:sp>
        <p:sp>
          <p:nvSpPr>
            <p:cNvPr id="9" name="TekstSylinder 8">
              <a:extLst>
                <a:ext uri="{FF2B5EF4-FFF2-40B4-BE49-F238E27FC236}">
                  <a16:creationId xmlns:a16="http://schemas.microsoft.com/office/drawing/2014/main" id="{75174F98-C2AA-45F0-B596-C2EBCD689416}"/>
                </a:ext>
              </a:extLst>
            </p:cNvPr>
            <p:cNvSpPr txBox="1"/>
            <p:nvPr/>
          </p:nvSpPr>
          <p:spPr>
            <a:xfrm>
              <a:off x="1412381" y="3610377"/>
              <a:ext cx="9740720" cy="646331"/>
            </a:xfrm>
            <a:prstGeom prst="rect">
              <a:avLst/>
            </a:prstGeom>
            <a:solidFill>
              <a:srgbClr val="CCCCFF"/>
            </a:solidFill>
          </p:spPr>
          <p:txBody>
            <a:bodyPr wrap="square" rtlCol="0">
              <a:spAutoFit/>
            </a:bodyPr>
            <a:lstStyle/>
            <a:p>
              <a:r>
                <a:rPr lang="nb-NO" dirty="0"/>
                <a:t>Plikt til å vurdere om personvernprinsipper (jf. art. 5) og konkrete bestemmelser i forordningen skal bygges inn i behandlingsopplegget/systemløsningen, eventuelt i organiseringen, se art. 25(1)</a:t>
              </a:r>
            </a:p>
          </p:txBody>
        </p:sp>
        <p:sp>
          <p:nvSpPr>
            <p:cNvPr id="11" name="TekstSylinder 10">
              <a:extLst>
                <a:ext uri="{FF2B5EF4-FFF2-40B4-BE49-F238E27FC236}">
                  <a16:creationId xmlns:a16="http://schemas.microsoft.com/office/drawing/2014/main" id="{14100A14-EE63-45E5-9BC6-5067F1A2FA86}"/>
                </a:ext>
              </a:extLst>
            </p:cNvPr>
            <p:cNvSpPr txBox="1"/>
            <p:nvPr/>
          </p:nvSpPr>
          <p:spPr>
            <a:xfrm>
              <a:off x="1429551" y="4379607"/>
              <a:ext cx="9740721" cy="646331"/>
            </a:xfrm>
            <a:prstGeom prst="rect">
              <a:avLst/>
            </a:prstGeom>
            <a:solidFill>
              <a:srgbClr val="CCCCFF"/>
            </a:solidFill>
          </p:spPr>
          <p:txBody>
            <a:bodyPr wrap="square" rtlCol="0">
              <a:spAutoFit/>
            </a:bodyPr>
            <a:lstStyle/>
            <a:p>
              <a:r>
                <a:rPr lang="nb-NO" dirty="0"/>
                <a:t>Plikten er avhengig av en rekke forhold som er nevnt i bestemmelsen. Likevel grunn til å tro at den bl.a. reelt skaper plikt til å bygge inn/støtte rettigheter i </a:t>
              </a:r>
              <a:r>
                <a:rPr lang="nb-NO" dirty="0" err="1"/>
                <a:t>kap</a:t>
              </a:r>
              <a:r>
                <a:rPr lang="nb-NO" dirty="0"/>
                <a:t>. III</a:t>
              </a:r>
            </a:p>
          </p:txBody>
        </p:sp>
        <p:sp>
          <p:nvSpPr>
            <p:cNvPr id="13" name="TekstSylinder 12">
              <a:extLst>
                <a:ext uri="{FF2B5EF4-FFF2-40B4-BE49-F238E27FC236}">
                  <a16:creationId xmlns:a16="http://schemas.microsoft.com/office/drawing/2014/main" id="{0C3A2230-C8BF-45AC-8620-6CE48B2BB3A2}"/>
                </a:ext>
              </a:extLst>
            </p:cNvPr>
            <p:cNvSpPr txBox="1"/>
            <p:nvPr/>
          </p:nvSpPr>
          <p:spPr>
            <a:xfrm>
              <a:off x="1429551" y="5140476"/>
              <a:ext cx="9680619" cy="646331"/>
            </a:xfrm>
            <a:prstGeom prst="rect">
              <a:avLst/>
            </a:prstGeom>
            <a:solidFill>
              <a:srgbClr val="CCCCFF"/>
            </a:solidFill>
          </p:spPr>
          <p:txBody>
            <a:bodyPr wrap="square" rtlCol="0">
              <a:spAutoFit/>
            </a:bodyPr>
            <a:lstStyle/>
            <a:p>
              <a:r>
                <a:rPr lang="nb-NO" dirty="0"/>
                <a:t>Det følger ikke av personvernforordningen at bestemmelser i forvaltningsloven mv. skal bygges inn i systemløsningen (men det er selvsagt heller ingen ting i veien for det)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920125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1385</Words>
  <Application>Microsoft Office PowerPoint</Application>
  <PresentationFormat>Widescreen</PresentationFormat>
  <Paragraphs>113</Paragraphs>
  <Slides>9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Office-tema</vt:lpstr>
      <vt:lpstr>Regulering av IT-systemer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Regulering av IT-system kontra regulering av  behandling av den enkelte sak</dc:title>
  <dc:creator>dag wiese schartum</dc:creator>
  <cp:lastModifiedBy>d.w.schartum</cp:lastModifiedBy>
  <cp:revision>33</cp:revision>
  <dcterms:created xsi:type="dcterms:W3CDTF">2018-08-27T18:39:11Z</dcterms:created>
  <dcterms:modified xsi:type="dcterms:W3CDTF">2019-09-02T20:21:19Z</dcterms:modified>
</cp:coreProperties>
</file>