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2" r:id="rId6"/>
    <p:sldId id="273" r:id="rId7"/>
    <p:sldId id="261" r:id="rId8"/>
    <p:sldId id="262" r:id="rId9"/>
    <p:sldId id="263" r:id="rId10"/>
    <p:sldId id="264" r:id="rId11"/>
    <p:sldId id="260" r:id="rId12"/>
    <p:sldId id="265" r:id="rId13"/>
    <p:sldId id="267" r:id="rId14"/>
    <p:sldId id="266" r:id="rId15"/>
    <p:sldId id="268" r:id="rId16"/>
    <p:sldId id="269" r:id="rId17"/>
    <p:sldId id="271" r:id="rId1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04" d="100"/>
          <a:sy n="104" d="100"/>
        </p:scale>
        <p:origin x="66" y="11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F9B435-B7CD-4C05-A9E6-5184568E8AC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D8CA4508-1E4A-4744-9840-8536FC8D0F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AA1FC0C-3400-4DCF-B8EB-3ECD3AEE0381}"/>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5" name="Plassholder for bunntekst 4">
            <a:extLst>
              <a:ext uri="{FF2B5EF4-FFF2-40B4-BE49-F238E27FC236}">
                <a16:creationId xmlns:a16="http://schemas.microsoft.com/office/drawing/2014/main" id="{938637E6-BF9F-4C0A-963E-84FDC47476A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061B1E4-4D67-41EC-8FDA-768F71BB9211}"/>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2098137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6D07FF-09E1-4D62-B2E3-2F4C2DC34E9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B30FACD-1A94-4531-9DD0-668C04EC5AF4}"/>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3F66234-8533-400D-8C8C-329267F7A902}"/>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5" name="Plassholder for bunntekst 4">
            <a:extLst>
              <a:ext uri="{FF2B5EF4-FFF2-40B4-BE49-F238E27FC236}">
                <a16:creationId xmlns:a16="http://schemas.microsoft.com/office/drawing/2014/main" id="{F3A08B96-22A2-4A0E-BC37-59B19E99F2C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FE35B44-5C9E-4323-B562-859A6F49B5D6}"/>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958584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42484F-288E-4581-B285-D4A73A4684C3}"/>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CFD8C4C0-1D54-44D5-966D-B24BE421A7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B5348926-FCD3-4EF8-A6A9-F2FF6125CA3A}"/>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5" name="Plassholder for bunntekst 4">
            <a:extLst>
              <a:ext uri="{FF2B5EF4-FFF2-40B4-BE49-F238E27FC236}">
                <a16:creationId xmlns:a16="http://schemas.microsoft.com/office/drawing/2014/main" id="{A1A96D7C-D4A5-4AFC-8638-0703181316E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776FF9A-C1E8-4B97-B787-0EA966DA5032}"/>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221072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507CE7-2BD4-41CD-879C-E54D3D66237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94BEB03-374F-45F6-A546-C003876CFD88}"/>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220AA2A-6AC2-40DF-B678-CE7E4FA21D40}"/>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60D12A14-079F-4906-9CBB-5BDDFA5636AE}"/>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6" name="Plassholder for bunntekst 5">
            <a:extLst>
              <a:ext uri="{FF2B5EF4-FFF2-40B4-BE49-F238E27FC236}">
                <a16:creationId xmlns:a16="http://schemas.microsoft.com/office/drawing/2014/main" id="{7F12DD22-19EB-4C50-A25B-DAA6CB80F56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5ACE92F-36EE-429B-9342-0A6749BD8ABB}"/>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2966949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276BF7-39F6-4A5B-8B2C-D8E0A5AFC3D0}"/>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1E842B6C-58BC-464C-8039-9F86BBD89D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370F0D08-CBDB-448E-BB5B-49ADA88B2A9B}"/>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CBE21D8-1E25-4791-B435-003C676ABF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2FD63D99-A182-4AAD-A2B0-CF01E9542508}"/>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73473253-9F7F-403B-8273-7296396ECC61}"/>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8" name="Plassholder for bunntekst 7">
            <a:extLst>
              <a:ext uri="{FF2B5EF4-FFF2-40B4-BE49-F238E27FC236}">
                <a16:creationId xmlns:a16="http://schemas.microsoft.com/office/drawing/2014/main" id="{0976CB4C-8E0E-4EBE-8706-7A22402F6DE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160C11D-F35C-4512-808E-411F073502DA}"/>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73019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2D12AA-0DF2-4E4D-9874-44799BF7E9F5}"/>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3A1FB59-E71B-4063-B835-E3B585980E6C}"/>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4" name="Plassholder for bunntekst 3">
            <a:extLst>
              <a:ext uri="{FF2B5EF4-FFF2-40B4-BE49-F238E27FC236}">
                <a16:creationId xmlns:a16="http://schemas.microsoft.com/office/drawing/2014/main" id="{AD55D3DC-881E-4781-B062-7EBF6F10269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B928B948-DD4E-4C44-800D-6386034A1ACA}"/>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2407587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CED98CD-163F-4DD8-940C-81831E3DE374}"/>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3" name="Plassholder for bunntekst 2">
            <a:extLst>
              <a:ext uri="{FF2B5EF4-FFF2-40B4-BE49-F238E27FC236}">
                <a16:creationId xmlns:a16="http://schemas.microsoft.com/office/drawing/2014/main" id="{2FA33926-C0F4-4B89-A48C-D5BBBDEDBAFF}"/>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86ABD680-E5AE-4A60-AE43-8F062F35734A}"/>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1049633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7AECC7-62FB-43F7-9B4C-474B6B1A255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481D2D7-03BE-4C8D-A24A-2A69BFB99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1350E9A8-9180-4B2A-B2AA-42C7090C51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5EFC691F-985C-4E75-B1DD-19E5443230AC}"/>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6" name="Plassholder for bunntekst 5">
            <a:extLst>
              <a:ext uri="{FF2B5EF4-FFF2-40B4-BE49-F238E27FC236}">
                <a16:creationId xmlns:a16="http://schemas.microsoft.com/office/drawing/2014/main" id="{18218D7F-A4DE-45D9-A6CD-C6D291A65A1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72EE061-40D7-45E4-8E0E-406877EC8D60}"/>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180848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51A302-296D-4858-984E-E2BBB5700CE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AB4D8846-DFDD-4D5A-858F-E6E5D51D26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916ED237-8992-42C5-A490-2202930A76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F67D982D-AE09-4B89-AB84-C4CF7A72D3CA}"/>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6" name="Plassholder for bunntekst 5">
            <a:extLst>
              <a:ext uri="{FF2B5EF4-FFF2-40B4-BE49-F238E27FC236}">
                <a16:creationId xmlns:a16="http://schemas.microsoft.com/office/drawing/2014/main" id="{9BF62826-82FF-491A-80D3-838A4CBCB1D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62D2165-8E7C-4104-8169-4F911D7A946C}"/>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1524995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752E63-7B35-4E3E-92CB-B2CB363294EA}"/>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E380BDE-9A29-42D2-BBCA-BAEC36805227}"/>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A1AE0FB-6CA8-4EB7-A43C-5731990DE6DD}"/>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5" name="Plassholder for bunntekst 4">
            <a:extLst>
              <a:ext uri="{FF2B5EF4-FFF2-40B4-BE49-F238E27FC236}">
                <a16:creationId xmlns:a16="http://schemas.microsoft.com/office/drawing/2014/main" id="{4F325CAE-C04E-445C-AE35-8F11F7CA527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E7B0C36-F532-4866-8C81-673CD87FC581}"/>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3274698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6B63C9A5-BAF2-489A-8A98-254515CF7D8A}"/>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835DC6E-F6F5-469F-9A41-5C4636F5088E}"/>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55DDA1D-EB3E-4F9B-8684-4BB328B65F0F}"/>
              </a:ext>
            </a:extLst>
          </p:cNvPr>
          <p:cNvSpPr>
            <a:spLocks noGrp="1"/>
          </p:cNvSpPr>
          <p:nvPr>
            <p:ph type="dt" sz="half" idx="10"/>
          </p:nvPr>
        </p:nvSpPr>
        <p:spPr/>
        <p:txBody>
          <a:bodyPr/>
          <a:lstStyle/>
          <a:p>
            <a:fld id="{2A44B88F-ECA5-41E1-B229-451886552A7C}" type="datetimeFigureOut">
              <a:rPr lang="nb-NO" smtClean="0"/>
              <a:t>30.09.2019</a:t>
            </a:fld>
            <a:endParaRPr lang="nb-NO"/>
          </a:p>
        </p:txBody>
      </p:sp>
      <p:sp>
        <p:nvSpPr>
          <p:cNvPr id="5" name="Plassholder for bunntekst 4">
            <a:extLst>
              <a:ext uri="{FF2B5EF4-FFF2-40B4-BE49-F238E27FC236}">
                <a16:creationId xmlns:a16="http://schemas.microsoft.com/office/drawing/2014/main" id="{3D41C48C-297D-4582-B349-F67F4AE282D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D82ADD2-6DC9-407E-BAE3-5B8CB33702D8}"/>
              </a:ext>
            </a:extLst>
          </p:cNvPr>
          <p:cNvSpPr>
            <a:spLocks noGrp="1"/>
          </p:cNvSpPr>
          <p:nvPr>
            <p:ph type="sldNum" sz="quarter" idx="12"/>
          </p:nvPr>
        </p:nvSpPr>
        <p:spPr/>
        <p:txBody>
          <a:bodyPr/>
          <a:lstStyle/>
          <a:p>
            <a:fld id="{737A4175-6ACE-416A-9D30-7821F708ED22}" type="slidenum">
              <a:rPr lang="nb-NO" smtClean="0"/>
              <a:t>‹#›</a:t>
            </a:fld>
            <a:endParaRPr lang="nb-NO"/>
          </a:p>
        </p:txBody>
      </p:sp>
    </p:spTree>
    <p:extLst>
      <p:ext uri="{BB962C8B-B14F-4D97-AF65-F5344CB8AC3E}">
        <p14:creationId xmlns:p14="http://schemas.microsoft.com/office/powerpoint/2010/main" val="2425389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262B320-D8A0-4C09-B6D4-A23D50CC92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6AA4968-2C31-43C9-B790-77D610EF15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2925BD3-B07E-4B0C-8A1E-3BA0406692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4B88F-ECA5-41E1-B229-451886552A7C}" type="datetimeFigureOut">
              <a:rPr lang="nb-NO" smtClean="0"/>
              <a:t>30.09.2019</a:t>
            </a:fld>
            <a:endParaRPr lang="nb-NO"/>
          </a:p>
        </p:txBody>
      </p:sp>
      <p:sp>
        <p:nvSpPr>
          <p:cNvPr id="5" name="Plassholder for bunntekst 4">
            <a:extLst>
              <a:ext uri="{FF2B5EF4-FFF2-40B4-BE49-F238E27FC236}">
                <a16:creationId xmlns:a16="http://schemas.microsoft.com/office/drawing/2014/main" id="{F5DF9F97-7CD5-48AC-AB8F-6E8275F538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19286E2-9851-4CF1-AD17-0371CF93F1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7A4175-6ACE-416A-9D30-7821F708ED22}" type="slidenum">
              <a:rPr lang="nb-NO" smtClean="0"/>
              <a:t>‹#›</a:t>
            </a:fld>
            <a:endParaRPr lang="nb-NO"/>
          </a:p>
        </p:txBody>
      </p:sp>
    </p:spTree>
    <p:extLst>
      <p:ext uri="{BB962C8B-B14F-4D97-AF65-F5344CB8AC3E}">
        <p14:creationId xmlns:p14="http://schemas.microsoft.com/office/powerpoint/2010/main" val="2858464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ur-lex.europa.eu/legal-content/EN/TXT/PDF/?uri=CONSIL:ST_10975_2018_INIT&amp;from=EN" TargetMode="External"/><Relationship Id="rId2" Type="http://schemas.openxmlformats.org/officeDocument/2006/relationships/hyperlink" Target="https://iapp.org/media/pdf/resource_center/Draft-ePriv-Reg-May-2018.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164D42-219A-47CD-9BE9-68A66677A065}"/>
              </a:ext>
            </a:extLst>
          </p:cNvPr>
          <p:cNvSpPr>
            <a:spLocks noGrp="1"/>
          </p:cNvSpPr>
          <p:nvPr>
            <p:ph type="ctrTitle"/>
          </p:nvPr>
        </p:nvSpPr>
        <p:spPr/>
        <p:txBody>
          <a:bodyPr>
            <a:normAutofit/>
          </a:bodyPr>
          <a:lstStyle/>
          <a:p>
            <a:r>
              <a:rPr lang="nb-NO" sz="3200" dirty="0">
                <a:solidFill>
                  <a:srgbClr val="7030A0"/>
                </a:solidFill>
              </a:rPr>
              <a:t>Regler om elektronisk kommunikasjon i forvaltningen</a:t>
            </a:r>
          </a:p>
        </p:txBody>
      </p:sp>
      <p:sp>
        <p:nvSpPr>
          <p:cNvPr id="3" name="Undertittel 2">
            <a:extLst>
              <a:ext uri="{FF2B5EF4-FFF2-40B4-BE49-F238E27FC236}">
                <a16:creationId xmlns:a16="http://schemas.microsoft.com/office/drawing/2014/main" id="{03A55233-4A38-43E2-85F3-7FDD2D15A68E}"/>
              </a:ext>
            </a:extLst>
          </p:cNvPr>
          <p:cNvSpPr>
            <a:spLocks noGrp="1"/>
          </p:cNvSpPr>
          <p:nvPr>
            <p:ph type="subTitle" idx="1"/>
          </p:nvPr>
        </p:nvSpPr>
        <p:spPr/>
        <p:txBody>
          <a:bodyPr>
            <a:normAutofit/>
          </a:bodyPr>
          <a:lstStyle/>
          <a:p>
            <a:r>
              <a:rPr lang="nb-NO" sz="1800" dirty="0"/>
              <a:t>Dag Wiese Schartum</a:t>
            </a:r>
          </a:p>
        </p:txBody>
      </p:sp>
    </p:spTree>
    <p:extLst>
      <p:ext uri="{BB962C8B-B14F-4D97-AF65-F5344CB8AC3E}">
        <p14:creationId xmlns:p14="http://schemas.microsoft.com/office/powerpoint/2010/main" val="3116253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1BFCEE-C426-4E0A-A01A-7B30AFCBFC3C}"/>
              </a:ext>
            </a:extLst>
          </p:cNvPr>
          <p:cNvSpPr>
            <a:spLocks noGrp="1"/>
          </p:cNvSpPr>
          <p:nvPr>
            <p:ph type="title"/>
          </p:nvPr>
        </p:nvSpPr>
        <p:spPr>
          <a:xfrm>
            <a:off x="808149" y="-84899"/>
            <a:ext cx="10515600" cy="1325563"/>
          </a:xfrm>
        </p:spPr>
        <p:txBody>
          <a:bodyPr>
            <a:normAutofit/>
          </a:bodyPr>
          <a:lstStyle/>
          <a:p>
            <a:r>
              <a:rPr lang="nb-NO" sz="3200" dirty="0">
                <a:solidFill>
                  <a:srgbClr val="7030A0"/>
                </a:solidFill>
              </a:rPr>
              <a:t>Oversikt over regelverk med spesielt stor betydning for forvaltningens elektroniske kommunikasjon</a:t>
            </a:r>
          </a:p>
        </p:txBody>
      </p:sp>
      <p:sp>
        <p:nvSpPr>
          <p:cNvPr id="3" name="Plassholder for innhold 2">
            <a:extLst>
              <a:ext uri="{FF2B5EF4-FFF2-40B4-BE49-F238E27FC236}">
                <a16:creationId xmlns:a16="http://schemas.microsoft.com/office/drawing/2014/main" id="{B73CDA75-F339-4B3E-86BC-CD52D7B4BDD5}"/>
              </a:ext>
            </a:extLst>
          </p:cNvPr>
          <p:cNvSpPr>
            <a:spLocks noGrp="1"/>
          </p:cNvSpPr>
          <p:nvPr>
            <p:ph idx="1"/>
          </p:nvPr>
        </p:nvSpPr>
        <p:spPr>
          <a:xfrm>
            <a:off x="838200" y="1309352"/>
            <a:ext cx="10515600" cy="5177307"/>
          </a:xfrm>
        </p:spPr>
        <p:txBody>
          <a:bodyPr>
            <a:normAutofit fontScale="77500" lnSpcReduction="20000"/>
          </a:bodyPr>
          <a:lstStyle/>
          <a:p>
            <a:r>
              <a:rPr lang="nb-NO" dirty="0">
                <a:latin typeface="+mj-lt"/>
              </a:rPr>
              <a:t>Personopplysningsloven / personvernforordningen (pol / PVF)</a:t>
            </a:r>
          </a:p>
          <a:p>
            <a:pPr marL="457200" lvl="1" indent="0">
              <a:buNone/>
            </a:pPr>
            <a:r>
              <a:rPr lang="nb-NO" sz="2200" i="1" dirty="0">
                <a:latin typeface="+mj-lt"/>
              </a:rPr>
              <a:t>Gjelder dersom kommunikasjonen gjelder personopplysninger</a:t>
            </a:r>
          </a:p>
          <a:p>
            <a:r>
              <a:rPr lang="nb-NO" dirty="0">
                <a:latin typeface="+mj-lt"/>
              </a:rPr>
              <a:t>eForvaltningsforskriften (efvf)</a:t>
            </a:r>
          </a:p>
          <a:p>
            <a:pPr marL="457200" lvl="1" indent="0">
              <a:buNone/>
            </a:pPr>
            <a:r>
              <a:rPr lang="nb-NO" sz="2200" i="1" dirty="0">
                <a:latin typeface="+mj-lt"/>
              </a:rPr>
              <a:t>Gjelder for elektronisk kommunikasjon med og i forvaltningen</a:t>
            </a:r>
          </a:p>
          <a:p>
            <a:r>
              <a:rPr lang="nb-NO" dirty="0">
                <a:latin typeface="+mj-lt"/>
              </a:rPr>
              <a:t>Krav til utforming av skjemaer mv.</a:t>
            </a:r>
          </a:p>
          <a:p>
            <a:pPr lvl="1"/>
            <a:r>
              <a:rPr lang="nb-NO" dirty="0">
                <a:latin typeface="+mj-lt"/>
              </a:rPr>
              <a:t>Forvaltningslovforskriften</a:t>
            </a:r>
          </a:p>
          <a:p>
            <a:pPr marL="457200" lvl="1" indent="0">
              <a:buNone/>
            </a:pPr>
            <a:r>
              <a:rPr lang="nb-NO" dirty="0">
                <a:latin typeface="+mj-lt"/>
              </a:rPr>
              <a:t>	</a:t>
            </a:r>
            <a:r>
              <a:rPr lang="nb-NO" sz="2200" i="1" dirty="0">
                <a:latin typeface="+mj-lt"/>
              </a:rPr>
              <a:t>Gjelder virksomhet som drives av forvaltningsorganer når ikke annet er bestemt i eller i medhold av lov</a:t>
            </a:r>
          </a:p>
          <a:p>
            <a:pPr lvl="1"/>
            <a:r>
              <a:rPr lang="nb-NO" dirty="0">
                <a:latin typeface="+mj-lt"/>
              </a:rPr>
              <a:t>IT-standardforskriften</a:t>
            </a:r>
          </a:p>
          <a:p>
            <a:pPr marL="457200" lvl="1" indent="0">
              <a:buNone/>
            </a:pPr>
            <a:r>
              <a:rPr lang="nb-NO" dirty="0">
                <a:latin typeface="+mj-lt"/>
              </a:rPr>
              <a:t>	</a:t>
            </a:r>
            <a:r>
              <a:rPr lang="nb-NO" sz="2200" i="1" dirty="0">
                <a:latin typeface="+mj-lt"/>
              </a:rPr>
              <a:t>Gjelder for elektronisk kommunikasjon med og i forvaltningen</a:t>
            </a:r>
          </a:p>
          <a:p>
            <a:pPr lvl="1"/>
            <a:r>
              <a:rPr lang="nb-NO" dirty="0">
                <a:latin typeface="+mj-lt"/>
              </a:rPr>
              <a:t>Forskrift om  universell utforming av IKT-løsninger</a:t>
            </a:r>
          </a:p>
          <a:p>
            <a:pPr marL="457200" lvl="1" indent="0">
              <a:buNone/>
            </a:pPr>
            <a:r>
              <a:rPr lang="nb-NO" dirty="0">
                <a:latin typeface="+mj-lt"/>
              </a:rPr>
              <a:t>	</a:t>
            </a:r>
            <a:r>
              <a:rPr lang="nb-NO" sz="2200" i="1" dirty="0">
                <a:latin typeface="+mj-lt"/>
              </a:rPr>
              <a:t>Gjelder IKT-løsninger som retter seg mot allmennheten i Norge</a:t>
            </a:r>
          </a:p>
          <a:p>
            <a:pPr lvl="1"/>
            <a:r>
              <a:rPr lang="nb-NO" dirty="0">
                <a:latin typeface="+mj-lt"/>
              </a:rPr>
              <a:t>ELMER</a:t>
            </a:r>
          </a:p>
          <a:p>
            <a:pPr marL="914400" lvl="2" indent="0">
              <a:buNone/>
            </a:pPr>
            <a:r>
              <a:rPr lang="nb-NO" sz="2200" i="1" dirty="0">
                <a:latin typeface="+mj-lt"/>
              </a:rPr>
              <a:t>Gjelder i den grad forskrifter mv. viser til den</a:t>
            </a:r>
          </a:p>
          <a:p>
            <a:r>
              <a:rPr lang="nb-NO" sz="3000" dirty="0">
                <a:latin typeface="+mj-lt"/>
              </a:rPr>
              <a:t>I tillegg gjelder </a:t>
            </a:r>
            <a:r>
              <a:rPr lang="nb-NO" sz="3000" dirty="0" err="1">
                <a:latin typeface="+mj-lt"/>
              </a:rPr>
              <a:t>ekomloven</a:t>
            </a:r>
            <a:r>
              <a:rPr lang="nb-NO" sz="3000" dirty="0">
                <a:latin typeface="+mj-lt"/>
              </a:rPr>
              <a:t> for «virksomhet knyttet til elektronisk kommunikasjon og tilhørende utstyr», jf. § 1-2</a:t>
            </a:r>
          </a:p>
          <a:p>
            <a:pPr lvl="1"/>
            <a:r>
              <a:rPr lang="nb-NO" sz="2600" dirty="0">
                <a:latin typeface="+mj-lt"/>
              </a:rPr>
              <a:t>Loven gjennomfører bl.a. kommunikasjonsverndirektivet (2002/58/EF)</a:t>
            </a:r>
          </a:p>
          <a:p>
            <a:pPr lvl="1"/>
            <a:r>
              <a:rPr lang="nb-NO" sz="2600" dirty="0">
                <a:latin typeface="+mj-lt"/>
              </a:rPr>
              <a:t>Direktivet vil bli erstattet av en forordning, jf. </a:t>
            </a:r>
            <a:r>
              <a:rPr lang="nb-NO" sz="2600" dirty="0">
                <a:latin typeface="+mj-lt"/>
                <a:hlinkClick r:id="rId2"/>
              </a:rPr>
              <a:t>utkast til </a:t>
            </a:r>
            <a:r>
              <a:rPr lang="nb-NO" sz="2600" dirty="0" err="1">
                <a:latin typeface="+mj-lt"/>
                <a:hlinkClick r:id="rId2"/>
              </a:rPr>
              <a:t>ePrivacy</a:t>
            </a:r>
            <a:r>
              <a:rPr lang="nb-NO" sz="2600" dirty="0">
                <a:latin typeface="+mj-lt"/>
                <a:hlinkClick r:id="rId2"/>
              </a:rPr>
              <a:t> </a:t>
            </a:r>
            <a:r>
              <a:rPr lang="nb-NO" sz="2600" dirty="0" err="1">
                <a:latin typeface="+mj-lt"/>
                <a:hlinkClick r:id="rId2"/>
              </a:rPr>
              <a:t>Regulation</a:t>
            </a:r>
            <a:r>
              <a:rPr lang="nb-NO" sz="2600" dirty="0">
                <a:latin typeface="+mj-lt"/>
              </a:rPr>
              <a:t> av 4. mai 2018 med </a:t>
            </a:r>
            <a:r>
              <a:rPr lang="nb-NO" sz="2600" dirty="0">
                <a:latin typeface="+mj-lt"/>
                <a:hlinkClick r:id="rId3"/>
              </a:rPr>
              <a:t>forslag til endringer </a:t>
            </a:r>
            <a:r>
              <a:rPr lang="nb-NO" sz="2600" dirty="0">
                <a:latin typeface="+mj-lt"/>
              </a:rPr>
              <a:t>av 10. juli 2018 (forordningen ble sist drøftet i EU, 9. september 2019)</a:t>
            </a:r>
          </a:p>
        </p:txBody>
      </p:sp>
    </p:spTree>
    <p:extLst>
      <p:ext uri="{BB962C8B-B14F-4D97-AF65-F5344CB8AC3E}">
        <p14:creationId xmlns:p14="http://schemas.microsoft.com/office/powerpoint/2010/main" val="40650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19A9F8-6D60-4F4F-A8E2-2B3C78CB14F1}"/>
              </a:ext>
            </a:extLst>
          </p:cNvPr>
          <p:cNvSpPr>
            <a:spLocks noGrp="1"/>
          </p:cNvSpPr>
          <p:nvPr>
            <p:ph type="title"/>
          </p:nvPr>
        </p:nvSpPr>
        <p:spPr>
          <a:xfrm>
            <a:off x="838200" y="120427"/>
            <a:ext cx="10515600" cy="854074"/>
          </a:xfrm>
        </p:spPr>
        <p:txBody>
          <a:bodyPr>
            <a:noAutofit/>
          </a:bodyPr>
          <a:lstStyle/>
          <a:p>
            <a:r>
              <a:rPr lang="nb-NO" sz="3200" dirty="0">
                <a:solidFill>
                  <a:srgbClr val="7030A0"/>
                </a:solidFill>
              </a:rPr>
              <a:t>PVF (GDPR) og elektronisk kommunikasjon som omfatter personopplysninger</a:t>
            </a:r>
          </a:p>
        </p:txBody>
      </p:sp>
      <p:sp>
        <p:nvSpPr>
          <p:cNvPr id="3" name="Plassholder for innhold 2">
            <a:extLst>
              <a:ext uri="{FF2B5EF4-FFF2-40B4-BE49-F238E27FC236}">
                <a16:creationId xmlns:a16="http://schemas.microsoft.com/office/drawing/2014/main" id="{D3E6DA24-FF72-4C86-A272-F18FFA9D4518}"/>
              </a:ext>
            </a:extLst>
          </p:cNvPr>
          <p:cNvSpPr>
            <a:spLocks noGrp="1"/>
          </p:cNvSpPr>
          <p:nvPr>
            <p:ph idx="1"/>
          </p:nvPr>
        </p:nvSpPr>
        <p:spPr>
          <a:xfrm>
            <a:off x="838200" y="1137634"/>
            <a:ext cx="10515600" cy="5443469"/>
          </a:xfrm>
        </p:spPr>
        <p:txBody>
          <a:bodyPr>
            <a:normAutofit fontScale="62500" lnSpcReduction="20000"/>
          </a:bodyPr>
          <a:lstStyle/>
          <a:p>
            <a:pPr marL="0" indent="0">
              <a:buNone/>
            </a:pPr>
            <a:r>
              <a:rPr lang="nb-NO" dirty="0">
                <a:latin typeface="+mj-lt"/>
              </a:rPr>
              <a:t>Fra PVF, fortalen (4):</a:t>
            </a:r>
          </a:p>
          <a:p>
            <a:pPr marL="0" indent="0">
              <a:buNone/>
            </a:pPr>
            <a:r>
              <a:rPr lang="nb-NO" dirty="0">
                <a:latin typeface="+mj-lt"/>
              </a:rPr>
              <a:t>«Denne  forordning  overholder  alle  grunnleggende  rettigheter  og  de  friheter  og prinsipper  som  er  anerkjent  i  pakten,  slik  de  er  nedfelt  i  traktatene,  særlig med  hensyn  til  privatliv  og  familieliv,  hjem  og </a:t>
            </a:r>
            <a:r>
              <a:rPr lang="nb-NO" dirty="0">
                <a:solidFill>
                  <a:srgbClr val="0000FF"/>
                </a:solidFill>
                <a:latin typeface="+mj-lt"/>
              </a:rPr>
              <a:t>kommunikasjon</a:t>
            </a:r>
            <a:r>
              <a:rPr lang="nb-NO" dirty="0">
                <a:latin typeface="+mj-lt"/>
              </a:rPr>
              <a:t>,  vern  av  personopplysninger,  tanke -,  tros- og  religionsfrihet,  ytrings- og  informasjonsfrihet,  frihet  til  å  drive næringsvirksomhet, retten til effektiv prøving og rettferdig rettergang samt kulturelt, religiøst og språklig mangfold.»</a:t>
            </a:r>
          </a:p>
          <a:p>
            <a:r>
              <a:rPr lang="nb-NO" dirty="0">
                <a:latin typeface="+mj-lt"/>
              </a:rPr>
              <a:t>PVF vil bl.a. gjelde all kommunikasjon som har personopplysninger som</a:t>
            </a:r>
          </a:p>
          <a:p>
            <a:pPr lvl="1"/>
            <a:r>
              <a:rPr lang="nb-NO" dirty="0">
                <a:latin typeface="+mj-lt"/>
              </a:rPr>
              <a:t>Innholdsopplysninger (dvs. opplysninger avsender ønsker å formidle)</a:t>
            </a:r>
          </a:p>
          <a:p>
            <a:pPr lvl="1"/>
            <a:r>
              <a:rPr lang="nb-NO" dirty="0">
                <a:latin typeface="+mj-lt"/>
              </a:rPr>
              <a:t>Trafikkdata (tid, sted, lokasjon mv.)</a:t>
            </a:r>
          </a:p>
          <a:p>
            <a:pPr lvl="1"/>
            <a:r>
              <a:rPr lang="nb-NO" dirty="0">
                <a:latin typeface="+mj-lt"/>
              </a:rPr>
              <a:t>Opplysninger i logger hos avsender og mottakere</a:t>
            </a:r>
          </a:p>
          <a:p>
            <a:pPr marL="457200" lvl="1" indent="0">
              <a:buNone/>
            </a:pPr>
            <a:r>
              <a:rPr lang="nb-NO" dirty="0">
                <a:latin typeface="+mj-lt"/>
              </a:rPr>
              <a:t>(denne tredelingen har ingen selvstendig rettslig betydning, men er hensiktsmessig systematikk)</a:t>
            </a:r>
          </a:p>
          <a:p>
            <a:r>
              <a:rPr lang="nb-NO" dirty="0">
                <a:latin typeface="+mj-lt"/>
              </a:rPr>
              <a:t>Ofte vil elektronisk kommunikasjon</a:t>
            </a:r>
          </a:p>
          <a:p>
            <a:pPr lvl="1"/>
            <a:r>
              <a:rPr lang="nb-NO" dirty="0">
                <a:latin typeface="+mj-lt"/>
              </a:rPr>
              <a:t>være del av én behandling av personopplysninger (jf. «rekke av operasjoner» i art. 4(2)), men kommunikasjonen kan også</a:t>
            </a:r>
          </a:p>
          <a:p>
            <a:pPr lvl="1"/>
            <a:r>
              <a:rPr lang="nb-NO" dirty="0">
                <a:latin typeface="+mj-lt"/>
              </a:rPr>
              <a:t>være en «behandling» i seg selv (når f.eks. personopplysninger blir gjort tilgjengelig på nett)</a:t>
            </a:r>
          </a:p>
          <a:p>
            <a:r>
              <a:rPr lang="nb-NO" dirty="0">
                <a:latin typeface="+mj-lt"/>
              </a:rPr>
              <a:t>Den generelle personvernforordningen inneholder ingen andre bestemmelser som </a:t>
            </a:r>
            <a:r>
              <a:rPr lang="nb-NO" i="1" dirty="0">
                <a:latin typeface="+mj-lt"/>
              </a:rPr>
              <a:t>spesielt</a:t>
            </a:r>
            <a:r>
              <a:rPr lang="nb-NO" dirty="0">
                <a:latin typeface="+mj-lt"/>
              </a:rPr>
              <a:t> gjelder elektronisk kommunikasjon enn det som gjelder tilsynsmyndighetenes kommunikasjon (art. 57(2) og kommunikasjon fra Personvernrådets sekretariat (art. 75(6))</a:t>
            </a:r>
          </a:p>
          <a:p>
            <a:r>
              <a:rPr lang="nb-NO" dirty="0">
                <a:latin typeface="+mj-lt"/>
              </a:rPr>
              <a:t>Personvernforordningens </a:t>
            </a:r>
            <a:r>
              <a:rPr lang="nb-NO" i="1" dirty="0">
                <a:latin typeface="+mj-lt"/>
              </a:rPr>
              <a:t>alminnelige bestemmelser </a:t>
            </a:r>
            <a:r>
              <a:rPr lang="nb-NO" dirty="0">
                <a:latin typeface="+mj-lt"/>
              </a:rPr>
              <a:t>gjelder for elektronisk kommunikasjon, herunder krav til rettslig grunnlag (art. 6 og 9), formålsbestemthet (art. 5(1)(b)), «internkontroll» (art. 24), innebygget personvern (art. 25), informasjonssikkerhet (art. 32 flg.) og vurdering av personvernkonsekvenser (art. 35)</a:t>
            </a:r>
          </a:p>
        </p:txBody>
      </p:sp>
    </p:spTree>
    <p:extLst>
      <p:ext uri="{BB962C8B-B14F-4D97-AF65-F5344CB8AC3E}">
        <p14:creationId xmlns:p14="http://schemas.microsoft.com/office/powerpoint/2010/main" val="31021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741C18-9A1B-46F2-A34F-ED11426658B0}"/>
              </a:ext>
            </a:extLst>
          </p:cNvPr>
          <p:cNvSpPr>
            <a:spLocks noGrp="1"/>
          </p:cNvSpPr>
          <p:nvPr>
            <p:ph type="title"/>
          </p:nvPr>
        </p:nvSpPr>
        <p:spPr/>
        <p:txBody>
          <a:bodyPr>
            <a:normAutofit/>
          </a:bodyPr>
          <a:lstStyle/>
          <a:p>
            <a:r>
              <a:rPr lang="nb-NO" sz="3200" dirty="0">
                <a:solidFill>
                  <a:srgbClr val="7030A0"/>
                </a:solidFill>
              </a:rPr>
              <a:t>Kort om </a:t>
            </a:r>
            <a:r>
              <a:rPr lang="nb-NO" sz="3200" dirty="0" err="1">
                <a:solidFill>
                  <a:srgbClr val="7030A0"/>
                </a:solidFill>
              </a:rPr>
              <a:t>ekomloven</a:t>
            </a:r>
            <a:r>
              <a:rPr lang="nb-NO" sz="3200" dirty="0">
                <a:solidFill>
                  <a:srgbClr val="7030A0"/>
                </a:solidFill>
              </a:rPr>
              <a:t>, jf. kommunikasjonsvern</a:t>
            </a:r>
            <a:r>
              <a:rPr lang="nb-NO" sz="3200" i="1" dirty="0">
                <a:solidFill>
                  <a:srgbClr val="7030A0"/>
                </a:solidFill>
              </a:rPr>
              <a:t>direktivet</a:t>
            </a:r>
            <a:r>
              <a:rPr lang="nb-NO" sz="3200" dirty="0">
                <a:solidFill>
                  <a:srgbClr val="7030A0"/>
                </a:solidFill>
              </a:rPr>
              <a:t> </a:t>
            </a:r>
            <a:r>
              <a:rPr lang="nb-NO" sz="2000" dirty="0">
                <a:solidFill>
                  <a:srgbClr val="7030A0"/>
                </a:solidFill>
              </a:rPr>
              <a:t>(2002/58/EF)</a:t>
            </a:r>
          </a:p>
        </p:txBody>
      </p:sp>
      <p:sp>
        <p:nvSpPr>
          <p:cNvPr id="3" name="Plassholder for innhold 2">
            <a:extLst>
              <a:ext uri="{FF2B5EF4-FFF2-40B4-BE49-F238E27FC236}">
                <a16:creationId xmlns:a16="http://schemas.microsoft.com/office/drawing/2014/main" id="{4E643EBF-FE6F-4AD1-A6F3-51434A0BC9FB}"/>
              </a:ext>
            </a:extLst>
          </p:cNvPr>
          <p:cNvSpPr>
            <a:spLocks noGrp="1"/>
          </p:cNvSpPr>
          <p:nvPr>
            <p:ph idx="1"/>
          </p:nvPr>
        </p:nvSpPr>
        <p:spPr/>
        <p:txBody>
          <a:bodyPr/>
          <a:lstStyle/>
          <a:p>
            <a:r>
              <a:rPr lang="nb-NO" sz="2400" dirty="0">
                <a:latin typeface="+mj-lt"/>
              </a:rPr>
              <a:t>Kommunikasjonsverndirektivet gjelder </a:t>
            </a:r>
            <a:r>
              <a:rPr lang="nb-NO" sz="2400" i="1" dirty="0">
                <a:latin typeface="+mj-lt"/>
              </a:rPr>
              <a:t>i tillegg </a:t>
            </a:r>
            <a:r>
              <a:rPr lang="nb-NO" sz="2400" dirty="0">
                <a:latin typeface="+mj-lt"/>
              </a:rPr>
              <a:t>til personvernforordningen, men vil bli erstattet av en </a:t>
            </a:r>
            <a:r>
              <a:rPr lang="nb-NO" sz="2400" dirty="0" err="1">
                <a:latin typeface="+mj-lt"/>
              </a:rPr>
              <a:t>ePrivacy</a:t>
            </a:r>
            <a:r>
              <a:rPr lang="nb-NO" sz="2400" dirty="0">
                <a:latin typeface="+mj-lt"/>
              </a:rPr>
              <a:t> </a:t>
            </a:r>
            <a:r>
              <a:rPr lang="nb-NO" sz="2400" dirty="0" err="1">
                <a:latin typeface="+mj-lt"/>
              </a:rPr>
              <a:t>Regulation</a:t>
            </a:r>
            <a:r>
              <a:rPr lang="nb-NO" sz="2400" dirty="0">
                <a:latin typeface="+mj-lt"/>
              </a:rPr>
              <a:t> (forordning), tidligst i 2020</a:t>
            </a:r>
          </a:p>
          <a:p>
            <a:r>
              <a:rPr lang="nb-NO" sz="2400" dirty="0">
                <a:latin typeface="+mj-lt"/>
              </a:rPr>
              <a:t>Den generelle personvernforordningen skal ikke innebære ytterligere forpliktelser enn de som fremgår av kommunikasjonsverndirektivet (PVF art. 95)</a:t>
            </a:r>
          </a:p>
          <a:p>
            <a:r>
              <a:rPr lang="nb-NO" sz="2400" dirty="0">
                <a:latin typeface="+mj-lt"/>
              </a:rPr>
              <a:t>I samsvar med kommunikasjonsverndirektivet regulerer </a:t>
            </a:r>
            <a:r>
              <a:rPr lang="nb-NO" sz="2400" dirty="0" err="1">
                <a:latin typeface="+mj-lt"/>
              </a:rPr>
              <a:t>ekomloven</a:t>
            </a:r>
            <a:r>
              <a:rPr lang="nb-NO" sz="2400" dirty="0">
                <a:latin typeface="+mj-lt"/>
              </a:rPr>
              <a:t> </a:t>
            </a:r>
            <a:r>
              <a:rPr lang="nb-NO" sz="2400" i="1" dirty="0">
                <a:latin typeface="+mj-lt"/>
              </a:rPr>
              <a:t>bl.a.</a:t>
            </a:r>
            <a:r>
              <a:rPr lang="nb-NO" sz="2400" dirty="0">
                <a:latin typeface="+mj-lt"/>
              </a:rPr>
              <a:t>:</a:t>
            </a:r>
          </a:p>
          <a:p>
            <a:pPr lvl="1"/>
            <a:r>
              <a:rPr lang="nb-NO" sz="2000" dirty="0">
                <a:latin typeface="+mj-lt"/>
              </a:rPr>
              <a:t>Krav til vern av kommunikasjon og data (§ 2-7, første – fjerde ledd)</a:t>
            </a:r>
          </a:p>
          <a:p>
            <a:pPr lvl="1"/>
            <a:r>
              <a:rPr lang="nb-NO" sz="2000" dirty="0">
                <a:latin typeface="+mj-lt"/>
              </a:rPr>
              <a:t>Lagring, sletting og anonymisering av trafikk-, lokaliserings- og ID-data (§ 2-7, femte ledd)</a:t>
            </a:r>
          </a:p>
          <a:p>
            <a:pPr lvl="1"/>
            <a:r>
              <a:rPr lang="nb-NO" sz="2000" dirty="0">
                <a:latin typeface="+mj-lt"/>
              </a:rPr>
              <a:t>Bruk av informasjonskapsler (§ 2-7b)</a:t>
            </a:r>
          </a:p>
          <a:p>
            <a:pPr lvl="1"/>
            <a:r>
              <a:rPr lang="nb-NO" sz="2000" dirty="0">
                <a:latin typeface="+mj-lt"/>
              </a:rPr>
              <a:t>Lagringsplikten i samsvar med datalagringsdirektivet (jf. § 2-7a) har ikke trådt i kraft (og vil neppe bli det)</a:t>
            </a:r>
          </a:p>
          <a:p>
            <a:r>
              <a:rPr lang="nb-NO" sz="2400" dirty="0">
                <a:latin typeface="+mj-lt"/>
              </a:rPr>
              <a:t>(Men disse bestemmelsene vil altså bli erstattet av bestemmelser i </a:t>
            </a:r>
            <a:r>
              <a:rPr lang="nb-NO" sz="2400" dirty="0" err="1">
                <a:latin typeface="+mj-lt"/>
              </a:rPr>
              <a:t>ePR</a:t>
            </a:r>
            <a:r>
              <a:rPr lang="nb-NO" sz="2400" dirty="0">
                <a:latin typeface="+mj-lt"/>
              </a:rPr>
              <a:t>)</a:t>
            </a:r>
          </a:p>
          <a:p>
            <a:endParaRPr lang="nb-NO" dirty="0">
              <a:latin typeface="+mj-lt"/>
            </a:endParaRPr>
          </a:p>
        </p:txBody>
      </p:sp>
    </p:spTree>
    <p:extLst>
      <p:ext uri="{BB962C8B-B14F-4D97-AF65-F5344CB8AC3E}">
        <p14:creationId xmlns:p14="http://schemas.microsoft.com/office/powerpoint/2010/main" val="2815176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62B00DD-F70C-4A7A-80A4-29A2207B1844}"/>
              </a:ext>
            </a:extLst>
          </p:cNvPr>
          <p:cNvSpPr>
            <a:spLocks noGrp="1"/>
          </p:cNvSpPr>
          <p:nvPr>
            <p:ph type="title"/>
          </p:nvPr>
        </p:nvSpPr>
        <p:spPr>
          <a:xfrm>
            <a:off x="799563" y="185681"/>
            <a:ext cx="10515600" cy="818872"/>
          </a:xfrm>
        </p:spPr>
        <p:txBody>
          <a:bodyPr>
            <a:normAutofit/>
          </a:bodyPr>
          <a:lstStyle/>
          <a:p>
            <a:r>
              <a:rPr lang="nb-NO" sz="3200" dirty="0">
                <a:solidFill>
                  <a:srgbClr val="7030A0"/>
                </a:solidFill>
              </a:rPr>
              <a:t>Kort om forslaget til </a:t>
            </a:r>
            <a:r>
              <a:rPr lang="nb-NO" sz="3200" dirty="0" err="1">
                <a:solidFill>
                  <a:srgbClr val="7030A0"/>
                </a:solidFill>
              </a:rPr>
              <a:t>ePrivacy</a:t>
            </a:r>
            <a:r>
              <a:rPr lang="nb-NO" sz="3200" dirty="0">
                <a:solidFill>
                  <a:srgbClr val="7030A0"/>
                </a:solidFill>
              </a:rPr>
              <a:t> </a:t>
            </a:r>
            <a:r>
              <a:rPr lang="nb-NO" sz="3200" dirty="0" err="1">
                <a:solidFill>
                  <a:srgbClr val="7030A0"/>
                </a:solidFill>
              </a:rPr>
              <a:t>Regulation</a:t>
            </a:r>
            <a:r>
              <a:rPr lang="nb-NO" sz="3200" dirty="0">
                <a:solidFill>
                  <a:srgbClr val="7030A0"/>
                </a:solidFill>
              </a:rPr>
              <a:t> (</a:t>
            </a:r>
            <a:r>
              <a:rPr lang="nb-NO" sz="3200" dirty="0" err="1">
                <a:solidFill>
                  <a:srgbClr val="7030A0"/>
                </a:solidFill>
              </a:rPr>
              <a:t>ePR</a:t>
            </a:r>
            <a:r>
              <a:rPr lang="nb-NO" sz="3200" dirty="0">
                <a:solidFill>
                  <a:srgbClr val="7030A0"/>
                </a:solidFill>
              </a:rPr>
              <a:t>)</a:t>
            </a:r>
          </a:p>
        </p:txBody>
      </p:sp>
      <p:sp>
        <p:nvSpPr>
          <p:cNvPr id="3" name="Plassholder for innhold 2">
            <a:extLst>
              <a:ext uri="{FF2B5EF4-FFF2-40B4-BE49-F238E27FC236}">
                <a16:creationId xmlns:a16="http://schemas.microsoft.com/office/drawing/2014/main" id="{06583139-A5D3-4AC9-884D-8BF0FA18F5D1}"/>
              </a:ext>
            </a:extLst>
          </p:cNvPr>
          <p:cNvSpPr>
            <a:spLocks noGrp="1"/>
          </p:cNvSpPr>
          <p:nvPr>
            <p:ph idx="1"/>
          </p:nvPr>
        </p:nvSpPr>
        <p:spPr>
          <a:xfrm>
            <a:off x="838200" y="1270714"/>
            <a:ext cx="10515600" cy="5112068"/>
          </a:xfrm>
        </p:spPr>
        <p:txBody>
          <a:bodyPr>
            <a:normAutofit fontScale="85000" lnSpcReduction="20000"/>
          </a:bodyPr>
          <a:lstStyle/>
          <a:p>
            <a:r>
              <a:rPr lang="nb-NO" dirty="0" err="1">
                <a:latin typeface="Calibri Light" panose="020F0302020204030204" pitchFamily="34" charset="0"/>
                <a:cs typeface="Calibri Light" panose="020F0302020204030204" pitchFamily="34" charset="0"/>
              </a:rPr>
              <a:t>ePR</a:t>
            </a:r>
            <a:r>
              <a:rPr lang="nb-NO" dirty="0">
                <a:latin typeface="Calibri Light" panose="020F0302020204030204" pitchFamily="34" charset="0"/>
                <a:cs typeface="Calibri Light" panose="020F0302020204030204" pitchFamily="34" charset="0"/>
              </a:rPr>
              <a:t> er delvis «</a:t>
            </a:r>
            <a:r>
              <a:rPr lang="nb-NO" dirty="0" err="1">
                <a:latin typeface="Calibri Light" panose="020F0302020204030204" pitchFamily="34" charset="0"/>
                <a:cs typeface="Calibri Light" panose="020F0302020204030204" pitchFamily="34" charset="0"/>
              </a:rPr>
              <a:t>lex</a:t>
            </a:r>
            <a:r>
              <a:rPr lang="nb-NO" dirty="0">
                <a:latin typeface="Calibri Light" panose="020F0302020204030204" pitchFamily="34" charset="0"/>
                <a:cs typeface="Calibri Light" panose="020F0302020204030204" pitchFamily="34" charset="0"/>
              </a:rPr>
              <a:t> </a:t>
            </a:r>
            <a:r>
              <a:rPr lang="nb-NO" dirty="0" err="1">
                <a:latin typeface="Calibri Light" panose="020F0302020204030204" pitchFamily="34" charset="0"/>
                <a:cs typeface="Calibri Light" panose="020F0302020204030204" pitchFamily="34" charset="0"/>
              </a:rPr>
              <a:t>specialis</a:t>
            </a:r>
            <a:r>
              <a:rPr lang="nb-NO" dirty="0">
                <a:latin typeface="Calibri Light" panose="020F0302020204030204" pitchFamily="34" charset="0"/>
                <a:cs typeface="Calibri Light" panose="020F0302020204030204" pitchFamily="34" charset="0"/>
              </a:rPr>
              <a:t>» til personvernforordningen (PVF), og detaljerer og supplerer disse generelle bestemmelsene spesielt med hensyn til elektronisk kommunikasjon</a:t>
            </a:r>
          </a:p>
          <a:p>
            <a:r>
              <a:rPr lang="nb-NO" dirty="0">
                <a:latin typeface="Calibri Light" panose="020F0302020204030204" pitchFamily="34" charset="0"/>
                <a:cs typeface="Calibri Light" panose="020F0302020204030204" pitchFamily="34" charset="0"/>
              </a:rPr>
              <a:t>Virkeområdet for </a:t>
            </a:r>
            <a:r>
              <a:rPr lang="nb-NO" dirty="0" err="1">
                <a:latin typeface="Calibri Light" panose="020F0302020204030204" pitchFamily="34" charset="0"/>
                <a:cs typeface="Calibri Light" panose="020F0302020204030204" pitchFamily="34" charset="0"/>
              </a:rPr>
              <a:t>ePR</a:t>
            </a:r>
            <a:r>
              <a:rPr lang="nb-NO" dirty="0">
                <a:latin typeface="Calibri Light" panose="020F0302020204030204" pitchFamily="34" charset="0"/>
                <a:cs typeface="Calibri Light" panose="020F0302020204030204" pitchFamily="34" charset="0"/>
              </a:rPr>
              <a:t> ligner  det for PVF, men </a:t>
            </a:r>
            <a:r>
              <a:rPr lang="nb-NO" dirty="0" err="1">
                <a:latin typeface="Calibri Light" panose="020F0302020204030204" pitchFamily="34" charset="0"/>
                <a:cs typeface="Calibri Light" panose="020F0302020204030204" pitchFamily="34" charset="0"/>
              </a:rPr>
              <a:t>ePR</a:t>
            </a:r>
            <a:r>
              <a:rPr lang="nb-NO" dirty="0">
                <a:latin typeface="Calibri Light" panose="020F0302020204030204" pitchFamily="34" charset="0"/>
                <a:cs typeface="Calibri Light" panose="020F0302020204030204" pitchFamily="34" charset="0"/>
              </a:rPr>
              <a:t> beskytter også juridiske personer</a:t>
            </a:r>
          </a:p>
          <a:p>
            <a:r>
              <a:rPr lang="nb-NO" dirty="0" err="1">
                <a:latin typeface="Calibri Light" panose="020F0302020204030204" pitchFamily="34" charset="0"/>
                <a:cs typeface="Calibri Light" panose="020F0302020204030204" pitchFamily="34" charset="0"/>
              </a:rPr>
              <a:t>ePR</a:t>
            </a:r>
            <a:r>
              <a:rPr lang="nb-NO" dirty="0">
                <a:latin typeface="Calibri Light" panose="020F0302020204030204" pitchFamily="34" charset="0"/>
                <a:cs typeface="Calibri Light" panose="020F0302020204030204" pitchFamily="34" charset="0"/>
              </a:rPr>
              <a:t> inneholder dessuten bestemmelser som stiller krav til sluttbrukerutstyr med programvare, og bruk av slikt utstyr (og altså ikke bare til behandling av personopplysninger), se f.eks. : </a:t>
            </a:r>
          </a:p>
          <a:p>
            <a:pPr marL="536575" indent="0">
              <a:buNone/>
            </a:pPr>
            <a:r>
              <a:rPr lang="en-US" sz="2400" i="1" dirty="0">
                <a:solidFill>
                  <a:srgbClr val="0070C0"/>
                </a:solidFill>
                <a:latin typeface="Calibri Light" panose="020F0302020204030204" pitchFamily="34" charset="0"/>
                <a:cs typeface="Calibri Light" panose="020F0302020204030204" pitchFamily="34" charset="0"/>
              </a:rPr>
              <a:t>”The use of processing and storage capabilities of terminal equipment and the collection of information from end-users’ terminal equipment, including about its software and hardware, other than by the end-user concerned shall be prohibited, except on the following grounds: …”</a:t>
            </a:r>
            <a:r>
              <a:rPr lang="nb-NO" sz="2400" i="1" dirty="0">
                <a:solidFill>
                  <a:srgbClr val="0070C0"/>
                </a:solidFill>
                <a:latin typeface="Calibri Light" panose="020F0302020204030204" pitchFamily="34" charset="0"/>
                <a:cs typeface="Calibri Light" panose="020F0302020204030204" pitchFamily="34" charset="0"/>
              </a:rPr>
              <a:t> </a:t>
            </a:r>
            <a:r>
              <a:rPr lang="nb-NO" sz="2400" i="1" dirty="0">
                <a:latin typeface="Calibri Light" panose="020F0302020204030204" pitchFamily="34" charset="0"/>
                <a:cs typeface="Calibri Light" panose="020F0302020204030204" pitchFamily="34" charset="0"/>
              </a:rPr>
              <a:t>(</a:t>
            </a:r>
            <a:r>
              <a:rPr lang="nb-NO" sz="2400" i="1" dirty="0" err="1">
                <a:latin typeface="Calibri Light" panose="020F0302020204030204" pitchFamily="34" charset="0"/>
                <a:cs typeface="Calibri Light" panose="020F0302020204030204" pitchFamily="34" charset="0"/>
              </a:rPr>
              <a:t>ePR</a:t>
            </a:r>
            <a:r>
              <a:rPr lang="nb-NO" sz="2400" i="1" dirty="0">
                <a:latin typeface="Calibri Light" panose="020F0302020204030204" pitchFamily="34" charset="0"/>
                <a:cs typeface="Calibri Light" panose="020F0302020204030204" pitchFamily="34" charset="0"/>
              </a:rPr>
              <a:t> art. 8(1)), og</a:t>
            </a:r>
          </a:p>
          <a:p>
            <a:pPr marL="536575" indent="0">
              <a:buNone/>
            </a:pPr>
            <a:r>
              <a:rPr lang="en-US" sz="2400" i="1" dirty="0">
                <a:solidFill>
                  <a:srgbClr val="0000FF"/>
                </a:solidFill>
                <a:latin typeface="Calibri Light" panose="020F0302020204030204" pitchFamily="34" charset="0"/>
                <a:cs typeface="Calibri Light" panose="020F0302020204030204" pitchFamily="34" charset="0"/>
              </a:rPr>
              <a:t>“Software placed on the market permitting electronic communications, including the retrieval and presentation of information on the internet, shall offer the option to prevent any other parties than the end-user from storing information on the terminal equipment of an end-user or processing information already stored on that equipment.”  </a:t>
            </a:r>
            <a:r>
              <a:rPr lang="en-US" sz="2400" i="1" dirty="0">
                <a:latin typeface="Calibri Light" panose="020F0302020204030204" pitchFamily="34" charset="0"/>
                <a:cs typeface="Calibri Light" panose="020F0302020204030204" pitchFamily="34" charset="0"/>
              </a:rPr>
              <a:t>(</a:t>
            </a:r>
            <a:r>
              <a:rPr lang="en-US" sz="2400" i="1" dirty="0" err="1">
                <a:latin typeface="Calibri Light" panose="020F0302020204030204" pitchFamily="34" charset="0"/>
                <a:cs typeface="Calibri Light" panose="020F0302020204030204" pitchFamily="34" charset="0"/>
              </a:rPr>
              <a:t>ePR</a:t>
            </a:r>
            <a:r>
              <a:rPr lang="en-US" sz="2400" i="1" dirty="0">
                <a:latin typeface="Calibri Light" panose="020F0302020204030204" pitchFamily="34" charset="0"/>
                <a:cs typeface="Calibri Light" panose="020F0302020204030204" pitchFamily="34" charset="0"/>
              </a:rPr>
              <a:t> art. 10(1))</a:t>
            </a:r>
          </a:p>
          <a:p>
            <a:r>
              <a:rPr lang="en-US" dirty="0">
                <a:latin typeface="Calibri Light" panose="020F0302020204030204" pitchFamily="34" charset="0"/>
                <a:cs typeface="Calibri Light" panose="020F0302020204030204" pitchFamily="34" charset="0"/>
              </a:rPr>
              <a:t>I art. 10(2) </a:t>
            </a:r>
            <a:r>
              <a:rPr lang="en-US" dirty="0" err="1">
                <a:latin typeface="Calibri Light" panose="020F0302020204030204" pitchFamily="34" charset="0"/>
                <a:cs typeface="Calibri Light" panose="020F0302020204030204" pitchFamily="34" charset="0"/>
              </a:rPr>
              <a:t>stilles</a:t>
            </a:r>
            <a:r>
              <a:rPr lang="en-US" dirty="0">
                <a:latin typeface="Calibri Light" panose="020F0302020204030204" pitchFamily="34" charset="0"/>
                <a:cs typeface="Calibri Light" panose="020F0302020204030204" pitchFamily="34" charset="0"/>
              </a:rPr>
              <a:t> det </a:t>
            </a:r>
            <a:r>
              <a:rPr lang="en-US" dirty="0" err="1">
                <a:latin typeface="Calibri Light" panose="020F0302020204030204" pitchFamily="34" charset="0"/>
                <a:cs typeface="Calibri Light" panose="020F0302020204030204" pitchFamily="34" charset="0"/>
              </a:rPr>
              <a:t>krav</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til</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personverninnstillinger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i</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programvare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nettlesere</a:t>
            </a:r>
            <a:r>
              <a:rPr lang="en-US" dirty="0">
                <a:latin typeface="Calibri Light" panose="020F0302020204030204" pitchFamily="34" charset="0"/>
                <a:cs typeface="Calibri Light" panose="020F0302020204030204" pitchFamily="34" charset="0"/>
              </a:rPr>
              <a:t> mv.), </a:t>
            </a:r>
            <a:r>
              <a:rPr lang="en-US" dirty="0" err="1">
                <a:latin typeface="Calibri Light" panose="020F0302020204030204" pitchFamily="34" charset="0"/>
                <a:cs typeface="Calibri Light" panose="020F0302020204030204" pitchFamily="34" charset="0"/>
              </a:rPr>
              <a:t>jf</a:t>
            </a:r>
            <a:r>
              <a:rPr lang="en-US" dirty="0">
                <a:latin typeface="Calibri Light" panose="020F0302020204030204" pitchFamily="34" charset="0"/>
                <a:cs typeface="Calibri Light" panose="020F0302020204030204" pitchFamily="34" charset="0"/>
              </a:rPr>
              <a:t>. </a:t>
            </a:r>
            <a:r>
              <a:rPr lang="en-US" i="1" dirty="0" err="1">
                <a:latin typeface="Calibri Light" panose="020F0302020204030204" pitchFamily="34" charset="0"/>
                <a:cs typeface="Calibri Light" panose="020F0302020204030204" pitchFamily="34" charset="0"/>
              </a:rPr>
              <a:t>innebygget</a:t>
            </a:r>
            <a:r>
              <a:rPr lang="en-US" i="1" dirty="0">
                <a:latin typeface="Calibri Light" panose="020F0302020204030204" pitchFamily="34" charset="0"/>
                <a:cs typeface="Calibri Light" panose="020F0302020204030204" pitchFamily="34" charset="0"/>
              </a:rPr>
              <a:t> </a:t>
            </a:r>
            <a:r>
              <a:rPr lang="en-US" i="1" dirty="0" err="1">
                <a:latin typeface="Calibri Light" panose="020F0302020204030204" pitchFamily="34" charset="0"/>
                <a:cs typeface="Calibri Light" panose="020F0302020204030204" pitchFamily="34" charset="0"/>
              </a:rPr>
              <a:t>personvern</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i</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personvernforordningen</a:t>
            </a:r>
            <a:r>
              <a:rPr lang="en-US" dirty="0">
                <a:latin typeface="Calibri Light" panose="020F0302020204030204" pitchFamily="34" charset="0"/>
                <a:cs typeface="Calibri Light" panose="020F0302020204030204" pitchFamily="34" charset="0"/>
              </a:rPr>
              <a:t> art. 25</a:t>
            </a:r>
          </a:p>
          <a:p>
            <a:pPr marL="0" indent="0">
              <a:buNone/>
            </a:pPr>
            <a:endParaRPr lang="nb-NO" dirty="0"/>
          </a:p>
          <a:p>
            <a:endParaRPr lang="nb-NO" dirty="0"/>
          </a:p>
        </p:txBody>
      </p:sp>
    </p:spTree>
    <p:extLst>
      <p:ext uri="{BB962C8B-B14F-4D97-AF65-F5344CB8AC3E}">
        <p14:creationId xmlns:p14="http://schemas.microsoft.com/office/powerpoint/2010/main" val="333259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ED8D95-848C-4B05-8C96-077E97D1FDF5}"/>
              </a:ext>
            </a:extLst>
          </p:cNvPr>
          <p:cNvSpPr>
            <a:spLocks noGrp="1"/>
          </p:cNvSpPr>
          <p:nvPr>
            <p:ph type="title"/>
          </p:nvPr>
        </p:nvSpPr>
        <p:spPr/>
        <p:txBody>
          <a:bodyPr>
            <a:normAutofit/>
          </a:bodyPr>
          <a:lstStyle/>
          <a:p>
            <a:r>
              <a:rPr lang="nb-NO" sz="3200" dirty="0">
                <a:solidFill>
                  <a:srgbClr val="7030A0"/>
                </a:solidFill>
              </a:rPr>
              <a:t>Kort om forslaget til </a:t>
            </a:r>
            <a:r>
              <a:rPr lang="nb-NO" sz="3200" dirty="0" err="1">
                <a:solidFill>
                  <a:srgbClr val="7030A0"/>
                </a:solidFill>
              </a:rPr>
              <a:t>ePrivacy</a:t>
            </a:r>
            <a:r>
              <a:rPr lang="nb-NO" sz="3200" dirty="0">
                <a:solidFill>
                  <a:srgbClr val="7030A0"/>
                </a:solidFill>
              </a:rPr>
              <a:t> </a:t>
            </a:r>
            <a:r>
              <a:rPr lang="nb-NO" sz="3200" dirty="0" err="1">
                <a:solidFill>
                  <a:srgbClr val="7030A0"/>
                </a:solidFill>
              </a:rPr>
              <a:t>Regulation</a:t>
            </a:r>
            <a:r>
              <a:rPr lang="nb-NO" sz="3200" dirty="0">
                <a:solidFill>
                  <a:srgbClr val="7030A0"/>
                </a:solidFill>
              </a:rPr>
              <a:t> </a:t>
            </a:r>
            <a:r>
              <a:rPr lang="nb-NO" sz="2000" i="1" dirty="0">
                <a:solidFill>
                  <a:srgbClr val="7030A0"/>
                </a:solidFill>
              </a:rPr>
              <a:t>(fortsatt)</a:t>
            </a:r>
          </a:p>
        </p:txBody>
      </p:sp>
      <p:sp>
        <p:nvSpPr>
          <p:cNvPr id="3" name="Plassholder for innhold 2">
            <a:extLst>
              <a:ext uri="{FF2B5EF4-FFF2-40B4-BE49-F238E27FC236}">
                <a16:creationId xmlns:a16="http://schemas.microsoft.com/office/drawing/2014/main" id="{36851D80-2A05-4D64-BC46-043570155C0D}"/>
              </a:ext>
            </a:extLst>
          </p:cNvPr>
          <p:cNvSpPr>
            <a:spLocks noGrp="1"/>
          </p:cNvSpPr>
          <p:nvPr>
            <p:ph idx="1"/>
          </p:nvPr>
        </p:nvSpPr>
        <p:spPr>
          <a:xfrm>
            <a:off x="838200" y="1825623"/>
            <a:ext cx="10515600" cy="4667252"/>
          </a:xfrm>
        </p:spPr>
        <p:txBody>
          <a:bodyPr>
            <a:normAutofit fontScale="77500" lnSpcReduction="20000"/>
          </a:bodyPr>
          <a:lstStyle/>
          <a:p>
            <a:r>
              <a:rPr lang="nb-NO" dirty="0">
                <a:latin typeface="Calibri Light" panose="020F0302020204030204" pitchFamily="34" charset="0"/>
                <a:cs typeface="Calibri Light" panose="020F0302020204030204" pitchFamily="34" charset="0"/>
              </a:rPr>
              <a:t>Et sentralt utgangspunkt er retten til beskyttet kommunikasjon:</a:t>
            </a:r>
          </a:p>
          <a:p>
            <a:pPr marL="536575" indent="0" defTabSz="936625">
              <a:buNone/>
              <a:tabLst>
                <a:tab pos="9955213" algn="l"/>
              </a:tabLst>
            </a:pPr>
            <a:r>
              <a:rPr lang="en-US" sz="2000" i="1" dirty="0">
                <a:solidFill>
                  <a:srgbClr val="0000FF"/>
                </a:solidFill>
                <a:latin typeface="Calibri Light" panose="020F0302020204030204" pitchFamily="34" charset="0"/>
                <a:cs typeface="Calibri Light" panose="020F0302020204030204" pitchFamily="34" charset="0"/>
              </a:rPr>
              <a:t>“Electronic communications data shall be confidential. Any interference with electronic communications data, including listening, tapping, storing, monitoring, scanning or other kinds of interception, surveillance or processing of electronic communications data, by anyone other than the end-users concerned, shall be prohibited, except when permitted by this Regulation” </a:t>
            </a:r>
            <a:r>
              <a:rPr lang="en-US" sz="2000" dirty="0">
                <a:latin typeface="Calibri Light" panose="020F0302020204030204" pitchFamily="34" charset="0"/>
                <a:cs typeface="Calibri Light" panose="020F0302020204030204" pitchFamily="34" charset="0"/>
              </a:rPr>
              <a:t>(art. 5(1))</a:t>
            </a:r>
            <a:endParaRPr lang="nb-NO" sz="2000" dirty="0">
              <a:latin typeface="Calibri Light" panose="020F0302020204030204" pitchFamily="34" charset="0"/>
              <a:cs typeface="Calibri Light" panose="020F0302020204030204" pitchFamily="34" charset="0"/>
            </a:endParaRPr>
          </a:p>
          <a:p>
            <a:pPr defTabSz="936625">
              <a:tabLst>
                <a:tab pos="9955213" algn="l"/>
              </a:tabLst>
            </a:pPr>
            <a:r>
              <a:rPr lang="en-US" dirty="0" err="1">
                <a:latin typeface="Calibri Light" panose="020F0302020204030204" pitchFamily="34" charset="0"/>
                <a:cs typeface="Calibri Light" panose="020F0302020204030204" pitchFamily="34" charset="0"/>
              </a:rPr>
              <a:t>Forordningen</a:t>
            </a:r>
            <a:r>
              <a:rPr lang="en-US" dirty="0">
                <a:latin typeface="Calibri Light" panose="020F0302020204030204" pitchFamily="34" charset="0"/>
                <a:cs typeface="Calibri Light" panose="020F0302020204030204" pitchFamily="34" charset="0"/>
              </a:rPr>
              <a:t> stiller </a:t>
            </a:r>
            <a:r>
              <a:rPr lang="en-US" dirty="0" err="1">
                <a:latin typeface="Calibri Light" panose="020F0302020204030204" pitchFamily="34" charset="0"/>
                <a:cs typeface="Calibri Light" panose="020F0302020204030204" pitchFamily="34" charset="0"/>
              </a:rPr>
              <a:t>bl.a</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strenge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vilkår</a:t>
            </a:r>
            <a:r>
              <a:rPr lang="en-US" dirty="0">
                <a:latin typeface="Calibri Light" panose="020F0302020204030204" pitchFamily="34" charset="0"/>
                <a:cs typeface="Calibri Light" panose="020F0302020204030204" pitchFamily="34" charset="0"/>
              </a:rPr>
              <a:t> for</a:t>
            </a:r>
          </a:p>
          <a:p>
            <a:pPr lvl="1" defTabSz="936625">
              <a:tabLst>
                <a:tab pos="9955213" algn="l"/>
              </a:tabLst>
            </a:pPr>
            <a:r>
              <a:rPr lang="en-US" dirty="0" err="1">
                <a:latin typeface="Calibri Light" panose="020F0302020204030204" pitchFamily="34" charset="0"/>
                <a:cs typeface="Calibri Light" panose="020F0302020204030204" pitchFamily="34" charset="0"/>
              </a:rPr>
              <a:t>lovlig</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behandling</a:t>
            </a:r>
            <a:r>
              <a:rPr lang="en-US" dirty="0">
                <a:latin typeface="Calibri Light" panose="020F0302020204030204" pitchFamily="34" charset="0"/>
                <a:cs typeface="Calibri Light" panose="020F0302020204030204" pitchFamily="34" charset="0"/>
              </a:rPr>
              <a:t> av </a:t>
            </a:r>
            <a:r>
              <a:rPr lang="en-US" dirty="0" err="1">
                <a:latin typeface="Calibri Light" panose="020F0302020204030204" pitchFamily="34" charset="0"/>
                <a:cs typeface="Calibri Light" panose="020F0302020204030204" pitchFamily="34" charset="0"/>
              </a:rPr>
              <a:t>innholdsdata</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metadata (art. 6),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a:t>
            </a:r>
          </a:p>
          <a:p>
            <a:pPr lvl="1" defTabSz="936625">
              <a:tabLst>
                <a:tab pos="9955213" algn="l"/>
              </a:tabLst>
            </a:pPr>
            <a:r>
              <a:rPr lang="en-US" dirty="0" err="1">
                <a:latin typeface="Calibri Light" panose="020F0302020204030204" pitchFamily="34" charset="0"/>
                <a:cs typeface="Calibri Light" panose="020F0302020204030204" pitchFamily="34" charset="0"/>
              </a:rPr>
              <a:t>lagring</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sletting</a:t>
            </a:r>
            <a:r>
              <a:rPr lang="en-US" dirty="0">
                <a:latin typeface="Calibri Light" panose="020F0302020204030204" pitchFamily="34" charset="0"/>
                <a:cs typeface="Calibri Light" panose="020F0302020204030204" pitchFamily="34" charset="0"/>
              </a:rPr>
              <a:t> av </a:t>
            </a:r>
            <a:r>
              <a:rPr lang="en-US" dirty="0" err="1">
                <a:latin typeface="Calibri Light" panose="020F0302020204030204" pitchFamily="34" charset="0"/>
                <a:cs typeface="Calibri Light" panose="020F0302020204030204" pitchFamily="34" charset="0"/>
              </a:rPr>
              <a:t>innholdsdata</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metadata (art. 7)</a:t>
            </a:r>
          </a:p>
          <a:p>
            <a:pPr defTabSz="936625">
              <a:tabLst>
                <a:tab pos="9955213" algn="l"/>
              </a:tabLst>
            </a:pPr>
            <a:r>
              <a:rPr lang="en-US" dirty="0" err="1">
                <a:latin typeface="Calibri Light" panose="020F0302020204030204" pitchFamily="34" charset="0"/>
                <a:cs typeface="Calibri Light" panose="020F0302020204030204" pitchFamily="34" charset="0"/>
              </a:rPr>
              <a:t>Forordningen</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inneholder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også</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andre</a:t>
            </a:r>
            <a:r>
              <a:rPr lang="en-US" dirty="0">
                <a:latin typeface="Calibri Light" panose="020F0302020204030204" pitchFamily="34" charset="0"/>
                <a:cs typeface="Calibri Light" panose="020F0302020204030204" pitchFamily="34" charset="0"/>
              </a:rPr>
              <a:t> slags </a:t>
            </a:r>
            <a:r>
              <a:rPr lang="en-US" dirty="0" err="1">
                <a:latin typeface="Calibri Light" panose="020F0302020204030204" pitchFamily="34" charset="0"/>
                <a:cs typeface="Calibri Light" panose="020F0302020204030204" pitchFamily="34" charset="0"/>
              </a:rPr>
              <a:t>bestemmelser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f.eks</a:t>
            </a:r>
            <a:r>
              <a:rPr lang="en-US" dirty="0">
                <a:latin typeface="Calibri Light" panose="020F0302020204030204" pitchFamily="34" charset="0"/>
                <a:cs typeface="Calibri Light" panose="020F0302020204030204" pitchFamily="34" charset="0"/>
              </a:rPr>
              <a:t>. om </a:t>
            </a:r>
            <a:r>
              <a:rPr lang="en-US" dirty="0" err="1">
                <a:latin typeface="Calibri Light" panose="020F0302020204030204" pitchFamily="34" charset="0"/>
                <a:cs typeface="Calibri Light" panose="020F0302020204030204" pitchFamily="34" charset="0"/>
              </a:rPr>
              <a:t>nummerbaserte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tjenester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katalogtjenester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uoppfordret</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markedsføring</a:t>
            </a:r>
            <a:r>
              <a:rPr lang="en-US" dirty="0">
                <a:latin typeface="Calibri Light" panose="020F0302020204030204" pitchFamily="34" charset="0"/>
                <a:cs typeface="Calibri Light" panose="020F0302020204030204" pitchFamily="34" charset="0"/>
              </a:rPr>
              <a:t> mv. (art. 12 – 17)</a:t>
            </a:r>
          </a:p>
          <a:p>
            <a:pPr defTabSz="936625">
              <a:tabLst>
                <a:tab pos="9955213" algn="l"/>
              </a:tabLst>
            </a:pPr>
            <a:r>
              <a:rPr lang="en-US" dirty="0">
                <a:latin typeface="Calibri Light" panose="020F0302020204030204" pitchFamily="34" charset="0"/>
                <a:cs typeface="Calibri Light" panose="020F0302020204030204" pitchFamily="34" charset="0"/>
              </a:rPr>
              <a:t>De </a:t>
            </a:r>
            <a:r>
              <a:rPr lang="en-US" dirty="0" err="1">
                <a:latin typeface="Calibri Light" panose="020F0302020204030204" pitchFamily="34" charset="0"/>
                <a:cs typeface="Calibri Light" panose="020F0302020204030204" pitchFamily="34" charset="0"/>
              </a:rPr>
              <a:t>nasjonale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myndigheter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som</a:t>
            </a:r>
            <a:r>
              <a:rPr lang="en-US" dirty="0">
                <a:latin typeface="Calibri Light" panose="020F0302020204030204" pitchFamily="34" charset="0"/>
                <a:cs typeface="Calibri Light" panose="020F0302020204030204" pitchFamily="34" charset="0"/>
              </a:rPr>
              <a:t> har </a:t>
            </a:r>
            <a:r>
              <a:rPr lang="en-US" dirty="0" err="1">
                <a:latin typeface="Calibri Light" panose="020F0302020204030204" pitchFamily="34" charset="0"/>
                <a:cs typeface="Calibri Light" panose="020F0302020204030204" pitchFamily="34" charset="0"/>
              </a:rPr>
              <a:t>myndighet</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etter</a:t>
            </a:r>
            <a:r>
              <a:rPr lang="en-US" dirty="0">
                <a:latin typeface="Calibri Light" panose="020F0302020204030204" pitchFamily="34" charset="0"/>
                <a:cs typeface="Calibri Light" panose="020F0302020204030204" pitchFamily="34" charset="0"/>
              </a:rPr>
              <a:t> PVF har </a:t>
            </a:r>
            <a:r>
              <a:rPr lang="en-US" dirty="0" err="1">
                <a:latin typeface="Calibri Light" panose="020F0302020204030204" pitchFamily="34" charset="0"/>
                <a:cs typeface="Calibri Light" panose="020F0302020204030204" pitchFamily="34" charset="0"/>
              </a:rPr>
              <a:t>også</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myndighet</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etter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ePR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Det </a:t>
            </a:r>
            <a:r>
              <a:rPr lang="en-US" dirty="0" err="1">
                <a:latin typeface="Calibri Light" panose="020F0302020204030204" pitchFamily="34" charset="0"/>
                <a:cs typeface="Calibri Light" panose="020F0302020204030204" pitchFamily="34" charset="0"/>
              </a:rPr>
              <a:t>europeiske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personvernrådet</a:t>
            </a:r>
            <a:r>
              <a:rPr lang="en-US" dirty="0">
                <a:latin typeface="Calibri Light" panose="020F0302020204030204" pitchFamily="34" charset="0"/>
                <a:cs typeface="Calibri Light" panose="020F0302020204030204" pitchFamily="34" charset="0"/>
              </a:rPr>
              <a:t> har </a:t>
            </a:r>
            <a:r>
              <a:rPr lang="en-US" dirty="0" err="1">
                <a:latin typeface="Calibri Light" panose="020F0302020204030204" pitchFamily="34" charset="0"/>
                <a:cs typeface="Calibri Light" panose="020F0302020204030204" pitchFamily="34" charset="0"/>
              </a:rPr>
              <a:t>en</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lignende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rolle</a:t>
            </a:r>
            <a:r>
              <a:rPr lang="en-US" dirty="0">
                <a:latin typeface="Calibri Light" panose="020F0302020204030204" pitchFamily="34" charset="0"/>
                <a:cs typeface="Calibri Light" panose="020F0302020204030204" pitchFamily="34" charset="0"/>
              </a:rPr>
              <a:t> I forhold </a:t>
            </a:r>
            <a:r>
              <a:rPr lang="en-US" dirty="0" err="1">
                <a:latin typeface="Calibri Light" panose="020F0302020204030204" pitchFamily="34" charset="0"/>
                <a:cs typeface="Calibri Light" panose="020F0302020204030204" pitchFamily="34" charset="0"/>
              </a:rPr>
              <a:t>til</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ePR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som</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i</a:t>
            </a:r>
            <a:r>
              <a:rPr lang="en-US" dirty="0">
                <a:latin typeface="Calibri Light" panose="020F0302020204030204" pitchFamily="34" charset="0"/>
                <a:cs typeface="Calibri Light" panose="020F0302020204030204" pitchFamily="34" charset="0"/>
              </a:rPr>
              <a:t> forhold </a:t>
            </a:r>
            <a:r>
              <a:rPr lang="en-US" dirty="0" err="1">
                <a:latin typeface="Calibri Light" panose="020F0302020204030204" pitchFamily="34" charset="0"/>
                <a:cs typeface="Calibri Light" panose="020F0302020204030204" pitchFamily="34" charset="0"/>
              </a:rPr>
              <a:t>til</a:t>
            </a:r>
            <a:r>
              <a:rPr lang="en-US" dirty="0">
                <a:latin typeface="Calibri Light" panose="020F0302020204030204" pitchFamily="34" charset="0"/>
                <a:cs typeface="Calibri Light" panose="020F0302020204030204" pitchFamily="34" charset="0"/>
              </a:rPr>
              <a:t> PVF </a:t>
            </a:r>
          </a:p>
          <a:p>
            <a:pPr defTabSz="936625">
              <a:tabLst>
                <a:tab pos="9955213" algn="l"/>
              </a:tabLst>
            </a:pPr>
            <a:r>
              <a:rPr lang="en-US" dirty="0" err="1">
                <a:latin typeface="Calibri Light" panose="020F0302020204030204" pitchFamily="34" charset="0"/>
                <a:cs typeface="Calibri Light" panose="020F0302020204030204" pitchFamily="34" charset="0"/>
              </a:rPr>
              <a:t>Samarbeidsmekanismene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i</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personvernforordningen</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skal</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i</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stor</a:t>
            </a:r>
            <a:r>
              <a:rPr lang="en-US" dirty="0">
                <a:latin typeface="Calibri Light" panose="020F0302020204030204" pitchFamily="34" charset="0"/>
                <a:cs typeface="Calibri Light" panose="020F0302020204030204" pitchFamily="34" charset="0"/>
              </a:rPr>
              <a:t> grad </a:t>
            </a:r>
            <a:r>
              <a:rPr lang="en-US" dirty="0" err="1">
                <a:latin typeface="Calibri Light" panose="020F0302020204030204" pitchFamily="34" charset="0"/>
                <a:cs typeface="Calibri Light" panose="020F0302020204030204" pitchFamily="34" charset="0"/>
              </a:rPr>
              <a:t>gjelde</a:t>
            </a:r>
            <a:endParaRPr lang="en-US" dirty="0">
              <a:latin typeface="Calibri Light" panose="020F0302020204030204" pitchFamily="34" charset="0"/>
              <a:cs typeface="Calibri Light" panose="020F0302020204030204" pitchFamily="34" charset="0"/>
            </a:endParaRPr>
          </a:p>
          <a:p>
            <a:pPr defTabSz="936625">
              <a:tabLst>
                <a:tab pos="9955213" algn="l"/>
              </a:tabLst>
            </a:pPr>
            <a:r>
              <a:rPr lang="en-US" dirty="0">
                <a:latin typeface="Calibri Light" panose="020F0302020204030204" pitchFamily="34" charset="0"/>
                <a:cs typeface="Calibri Light" panose="020F0302020204030204" pitchFamily="34" charset="0"/>
              </a:rPr>
              <a:t>Det </a:t>
            </a:r>
            <a:r>
              <a:rPr lang="en-US" dirty="0" err="1">
                <a:latin typeface="Calibri Light" panose="020F0302020204030204" pitchFamily="34" charset="0"/>
                <a:cs typeface="Calibri Light" panose="020F0302020204030204" pitchFamily="34" charset="0"/>
              </a:rPr>
              <a:t>gjelder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bestemmelser</a:t>
            </a:r>
            <a:r>
              <a:rPr lang="en-US" dirty="0">
                <a:latin typeface="Calibri Light" panose="020F0302020204030204" pitchFamily="34" charset="0"/>
                <a:cs typeface="Calibri Light" panose="020F0302020204030204" pitchFamily="34" charset="0"/>
              </a:rPr>
              <a:t> om </a:t>
            </a:r>
            <a:r>
              <a:rPr lang="en-US" dirty="0" err="1">
                <a:latin typeface="Calibri Light" panose="020F0302020204030204" pitchFamily="34" charset="0"/>
                <a:cs typeface="Calibri Light" panose="020F0302020204030204" pitchFamily="34" charset="0"/>
              </a:rPr>
              <a:t>erstatning</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overtredelsesgebyr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som</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ligner</a:t>
            </a:r>
            <a:r>
              <a:rPr lang="en-US" dirty="0">
                <a:latin typeface="Calibri Light" panose="020F0302020204030204" pitchFamily="34" charset="0"/>
                <a:cs typeface="Calibri Light" panose="020F0302020204030204" pitchFamily="34" charset="0"/>
              </a:rPr>
              <a:t> de </a:t>
            </a:r>
            <a:r>
              <a:rPr lang="en-US" dirty="0" err="1">
                <a:latin typeface="Calibri Light" panose="020F0302020204030204" pitchFamily="34" charset="0"/>
                <a:cs typeface="Calibri Light" panose="020F0302020204030204" pitchFamily="34" charset="0"/>
              </a:rPr>
              <a:t>som</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gjelder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etter</a:t>
            </a:r>
            <a:r>
              <a:rPr lang="en-US" dirty="0">
                <a:latin typeface="Calibri Light" panose="020F0302020204030204" pitchFamily="34" charset="0"/>
                <a:cs typeface="Calibri Light" panose="020F0302020204030204" pitchFamily="34" charset="0"/>
              </a:rPr>
              <a:t> PVF art. 82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83. </a:t>
            </a:r>
            <a:r>
              <a:rPr lang="en-US" dirty="0" err="1">
                <a:latin typeface="Calibri Light" panose="020F0302020204030204" pitchFamily="34" charset="0"/>
                <a:cs typeface="Calibri Light" panose="020F0302020204030204" pitchFamily="34" charset="0"/>
              </a:rPr>
              <a:t>Gebyrnivået</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tilsvarende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høyt</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som</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etter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personvernforordningen</a:t>
            </a:r>
            <a:endParaRPr lang="en-US"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56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B6C134-077D-4277-829A-87AF963153FD}"/>
              </a:ext>
            </a:extLst>
          </p:cNvPr>
          <p:cNvSpPr>
            <a:spLocks noGrp="1"/>
          </p:cNvSpPr>
          <p:nvPr>
            <p:ph type="title"/>
          </p:nvPr>
        </p:nvSpPr>
        <p:spPr/>
        <p:txBody>
          <a:bodyPr>
            <a:noAutofit/>
          </a:bodyPr>
          <a:lstStyle/>
          <a:p>
            <a:br>
              <a:rPr lang="nb-NO" sz="3200" dirty="0">
                <a:solidFill>
                  <a:srgbClr val="7030A0"/>
                </a:solidFill>
              </a:rPr>
            </a:br>
            <a:r>
              <a:rPr lang="nb-NO" sz="3200" dirty="0" err="1">
                <a:solidFill>
                  <a:srgbClr val="7030A0"/>
                </a:solidFill>
              </a:rPr>
              <a:t>Eforvaltningsforskriftens</a:t>
            </a:r>
            <a:r>
              <a:rPr lang="nb-NO" sz="3200" dirty="0">
                <a:solidFill>
                  <a:srgbClr val="7030A0"/>
                </a:solidFill>
              </a:rPr>
              <a:t> (efvf) bestemmelser om </a:t>
            </a:r>
            <a:r>
              <a:rPr lang="nb-NO" sz="3200" b="1" i="1" dirty="0">
                <a:solidFill>
                  <a:srgbClr val="7030A0"/>
                </a:solidFill>
              </a:rPr>
              <a:t>borgernes</a:t>
            </a:r>
            <a:r>
              <a:rPr lang="nb-NO" sz="3200" dirty="0">
                <a:solidFill>
                  <a:srgbClr val="7030A0"/>
                </a:solidFill>
              </a:rPr>
              <a:t> adgang til å benytte elektronisk kommunikasjon</a:t>
            </a:r>
            <a:br>
              <a:rPr lang="nb-NO" sz="3200" dirty="0">
                <a:solidFill>
                  <a:srgbClr val="7030A0"/>
                </a:solidFill>
              </a:rPr>
            </a:br>
            <a:endParaRPr lang="nb-NO" sz="3200" dirty="0">
              <a:solidFill>
                <a:srgbClr val="7030A0"/>
              </a:solidFill>
            </a:endParaRPr>
          </a:p>
        </p:txBody>
      </p:sp>
      <p:sp>
        <p:nvSpPr>
          <p:cNvPr id="3" name="Plassholder for innhold 2">
            <a:extLst>
              <a:ext uri="{FF2B5EF4-FFF2-40B4-BE49-F238E27FC236}">
                <a16:creationId xmlns:a16="http://schemas.microsoft.com/office/drawing/2014/main" id="{B6D6E3F7-45AD-4EC6-924A-2FF385200DA9}"/>
              </a:ext>
            </a:extLst>
          </p:cNvPr>
          <p:cNvSpPr>
            <a:spLocks noGrp="1"/>
          </p:cNvSpPr>
          <p:nvPr>
            <p:ph idx="1"/>
          </p:nvPr>
        </p:nvSpPr>
        <p:spPr/>
        <p:txBody>
          <a:bodyPr>
            <a:normAutofit lnSpcReduction="10000"/>
          </a:bodyPr>
          <a:lstStyle/>
          <a:p>
            <a:pPr lvl="1"/>
            <a:r>
              <a:rPr lang="nb-NO" dirty="0">
                <a:latin typeface="+mj-lt"/>
              </a:rPr>
              <a:t>Alle kan henvende seg til forvaltningsorganer til organets generelle elektroniske adresse </a:t>
            </a:r>
            <a:r>
              <a:rPr lang="nb-NO" i="1" dirty="0">
                <a:latin typeface="+mj-lt"/>
              </a:rPr>
              <a:t>(§ 3 annet ledd)</a:t>
            </a:r>
          </a:p>
          <a:p>
            <a:pPr lvl="1"/>
            <a:r>
              <a:rPr lang="nb-NO" dirty="0">
                <a:latin typeface="+mj-lt"/>
              </a:rPr>
              <a:t>Annen elektronisk kommunikasjon enn til den generelle adressen kan benyttes dersom</a:t>
            </a:r>
          </a:p>
          <a:p>
            <a:pPr lvl="2"/>
            <a:r>
              <a:rPr lang="nb-NO" dirty="0">
                <a:latin typeface="+mj-lt"/>
              </a:rPr>
              <a:t>forvaltningsorganet har lagt til rette for dette, og</a:t>
            </a:r>
          </a:p>
          <a:p>
            <a:pPr lvl="2"/>
            <a:r>
              <a:rPr lang="nb-NO" dirty="0">
                <a:latin typeface="+mj-lt"/>
              </a:rPr>
              <a:t>kommunikasjonen skjer på den anviste måten, og</a:t>
            </a:r>
          </a:p>
          <a:p>
            <a:pPr lvl="2"/>
            <a:r>
              <a:rPr lang="nb-NO" dirty="0">
                <a:latin typeface="+mj-lt"/>
              </a:rPr>
              <a:t>den elektroniske adressen som forvaltningsorganet har anvist for den aktuelle type henvendelse blir anvendt. </a:t>
            </a:r>
            <a:r>
              <a:rPr lang="nb-NO" i="1" dirty="0">
                <a:latin typeface="+mj-lt"/>
              </a:rPr>
              <a:t>(§ 3 første ledd)</a:t>
            </a:r>
          </a:p>
          <a:p>
            <a:pPr lvl="1"/>
            <a:r>
              <a:rPr lang="nb-NO" dirty="0">
                <a:latin typeface="+mj-lt"/>
              </a:rPr>
              <a:t>Henvendelser til forvaltningsorgan skal ikke skje direkte til person, men forvaltningsorganet kan legge til rette for, avtale eller bestemme noe annet (jf. § 3. og 4. ledd)</a:t>
            </a:r>
          </a:p>
          <a:p>
            <a:pPr marL="457200" lvl="1" indent="0">
              <a:buNone/>
            </a:pPr>
            <a:endParaRPr lang="nb-NO" dirty="0">
              <a:latin typeface="+mj-lt"/>
            </a:endParaRPr>
          </a:p>
          <a:p>
            <a:pPr marL="457200" lvl="1" indent="0">
              <a:buNone/>
            </a:pPr>
            <a:r>
              <a:rPr lang="nb-NO" i="1" dirty="0">
                <a:latin typeface="+mj-lt"/>
              </a:rPr>
              <a:t>	</a:t>
            </a:r>
          </a:p>
          <a:p>
            <a:pPr marL="457200" lvl="1" indent="0">
              <a:buNone/>
            </a:pPr>
            <a:endParaRPr lang="nb-NO" i="1" dirty="0">
              <a:latin typeface="+mj-lt"/>
            </a:endParaRPr>
          </a:p>
        </p:txBody>
      </p:sp>
    </p:spTree>
    <p:extLst>
      <p:ext uri="{BB962C8B-B14F-4D97-AF65-F5344CB8AC3E}">
        <p14:creationId xmlns:p14="http://schemas.microsoft.com/office/powerpoint/2010/main" val="700967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20B7D3-94F1-4FE9-86EE-D3DECD6C00B7}"/>
              </a:ext>
            </a:extLst>
          </p:cNvPr>
          <p:cNvSpPr>
            <a:spLocks noGrp="1"/>
          </p:cNvSpPr>
          <p:nvPr>
            <p:ph type="title"/>
          </p:nvPr>
        </p:nvSpPr>
        <p:spPr/>
        <p:txBody>
          <a:bodyPr>
            <a:normAutofit/>
          </a:bodyPr>
          <a:lstStyle/>
          <a:p>
            <a:r>
              <a:rPr lang="nb-NO" sz="3200" dirty="0" err="1">
                <a:solidFill>
                  <a:srgbClr val="7030A0"/>
                </a:solidFill>
              </a:rPr>
              <a:t>Eforvaltningsforskriftens</a:t>
            </a:r>
            <a:r>
              <a:rPr lang="nb-NO" sz="3200" dirty="0">
                <a:solidFill>
                  <a:srgbClr val="7030A0"/>
                </a:solidFill>
              </a:rPr>
              <a:t> bestemmelser om </a:t>
            </a:r>
            <a:r>
              <a:rPr lang="nb-NO" sz="3200" b="1" i="1" dirty="0">
                <a:solidFill>
                  <a:srgbClr val="7030A0"/>
                </a:solidFill>
              </a:rPr>
              <a:t>forvaltningens</a:t>
            </a:r>
            <a:r>
              <a:rPr lang="nb-NO" sz="3200" dirty="0">
                <a:solidFill>
                  <a:srgbClr val="7030A0"/>
                </a:solidFill>
              </a:rPr>
              <a:t> adgang til å benytte elektronisk kommunikasjon </a:t>
            </a:r>
            <a:r>
              <a:rPr lang="nb-NO" sz="3200" dirty="0">
                <a:solidFill>
                  <a:srgbClr val="7030A0"/>
                </a:solidFill>
                <a:latin typeface="Calibri Light" panose="020F0302020204030204" pitchFamily="34" charset="0"/>
                <a:cs typeface="Calibri Light" panose="020F0302020204030204" pitchFamily="34" charset="0"/>
              </a:rPr>
              <a:t>(jf. § 8)</a:t>
            </a:r>
          </a:p>
        </p:txBody>
      </p:sp>
      <p:sp>
        <p:nvSpPr>
          <p:cNvPr id="3" name="Plassholder for innhold 2">
            <a:extLst>
              <a:ext uri="{FF2B5EF4-FFF2-40B4-BE49-F238E27FC236}">
                <a16:creationId xmlns:a16="http://schemas.microsoft.com/office/drawing/2014/main" id="{B36B4DE4-85B2-40F6-AC56-43C7B3042426}"/>
              </a:ext>
            </a:extLst>
          </p:cNvPr>
          <p:cNvSpPr>
            <a:spLocks noGrp="1"/>
          </p:cNvSpPr>
          <p:nvPr>
            <p:ph idx="1"/>
          </p:nvPr>
        </p:nvSpPr>
        <p:spPr>
          <a:xfrm>
            <a:off x="509001" y="1825625"/>
            <a:ext cx="11333155" cy="4351338"/>
          </a:xfrm>
        </p:spPr>
        <p:txBody>
          <a:bodyPr>
            <a:normAutofit fontScale="70000" lnSpcReduction="20000"/>
          </a:bodyPr>
          <a:lstStyle/>
          <a:p>
            <a:r>
              <a:rPr lang="nb-NO" dirty="0">
                <a:latin typeface="+mj-lt"/>
                <a:cs typeface="Calibri Light" panose="020F0302020204030204" pitchFamily="34" charset="0"/>
              </a:rPr>
              <a:t>Et forvaltningsorgan kan benytte elektronisk kommunikasjon når det henvender seg til andre (efvf § 8 første ledd)</a:t>
            </a:r>
          </a:p>
          <a:p>
            <a:pPr lvl="1"/>
            <a:r>
              <a:rPr lang="nb-NO" dirty="0">
                <a:latin typeface="+mj-lt"/>
              </a:rPr>
              <a:t>Privatpersoner og enheter som ikke er registrert i Enhetsregisteret kan </a:t>
            </a:r>
            <a:r>
              <a:rPr lang="nb-NO" i="1" dirty="0">
                <a:latin typeface="+mj-lt"/>
              </a:rPr>
              <a:t>reservere seg </a:t>
            </a:r>
            <a:r>
              <a:rPr lang="nb-NO" dirty="0">
                <a:latin typeface="+mj-lt"/>
              </a:rPr>
              <a:t>mot å motta vedtak og visse andre meddelelser elektronisk fra forvaltningen, se § 8 siste ledd</a:t>
            </a:r>
          </a:p>
          <a:p>
            <a:pPr lvl="1"/>
            <a:r>
              <a:rPr lang="nb-NO" dirty="0">
                <a:latin typeface="+mj-lt"/>
              </a:rPr>
              <a:t>Reservasjonen skal registreres i register over digital kontaktinformasjon og reservasjon, jf. kapittel 7</a:t>
            </a:r>
            <a:endParaRPr lang="nb-NO" dirty="0">
              <a:latin typeface="+mj-lt"/>
              <a:cs typeface="Calibri Light" panose="020F0302020204030204" pitchFamily="34" charset="0"/>
            </a:endParaRPr>
          </a:p>
          <a:p>
            <a:r>
              <a:rPr lang="nb-NO" dirty="0">
                <a:latin typeface="+mj-lt"/>
                <a:cs typeface="Calibri Light" panose="020F0302020204030204" pitchFamily="34" charset="0"/>
              </a:rPr>
              <a:t>Innholdet i enkeltvedtak og visse andre meddelelser,</a:t>
            </a:r>
            <a:r>
              <a:rPr lang="nb-NO" dirty="0">
                <a:solidFill>
                  <a:schemeClr val="bg2">
                    <a:lumMod val="50000"/>
                  </a:schemeClr>
                </a:solidFill>
                <a:latin typeface="+mj-lt"/>
                <a:cs typeface="Calibri Light" panose="020F0302020204030204" pitchFamily="34" charset="0"/>
              </a:rPr>
              <a:t> </a:t>
            </a:r>
            <a:r>
              <a:rPr lang="nb-NO" dirty="0">
                <a:latin typeface="+mj-lt"/>
                <a:cs typeface="Calibri Light" panose="020F0302020204030204" pitchFamily="34" charset="0"/>
              </a:rPr>
              <a:t>skal gjøres tilgjengelig i «egnet informasjonssystem» (f.eks. sikker elektronisk postkasse)</a:t>
            </a:r>
          </a:p>
          <a:p>
            <a:r>
              <a:rPr lang="nb-NO" dirty="0">
                <a:latin typeface="+mj-lt"/>
                <a:cs typeface="Calibri Light" panose="020F0302020204030204" pitchFamily="34" charset="0"/>
              </a:rPr>
              <a:t>Forvaltningsorganet skal varsle parten om at enkeltvedtak (mv.) er fattet, og om hvor og hvordan vedkommende kan skaffe seg kunnskap om innholdet (jf. «egnet informasjonssystem») </a:t>
            </a:r>
          </a:p>
          <a:p>
            <a:pPr lvl="1"/>
            <a:r>
              <a:rPr lang="nb-NO" dirty="0">
                <a:latin typeface="+mj-lt"/>
                <a:cs typeface="Calibri Light" panose="020F0302020204030204" pitchFamily="34" charset="0"/>
              </a:rPr>
              <a:t>Varsel til privatpersoner skal sendes til varslingsadressen som er registrert i register over digital kontaktinformasjon og reservasjon </a:t>
            </a:r>
          </a:p>
          <a:p>
            <a:r>
              <a:rPr lang="nb-NO" dirty="0">
                <a:latin typeface="+mj-lt"/>
                <a:cs typeface="Calibri Light" panose="020F0302020204030204" pitchFamily="34" charset="0"/>
              </a:rPr>
              <a:t>Dersom parten ber om det, det ikke er hensiktsmessig å kommunisere digitalt med parten via egnet informasjonssystem, det er forsvarlig, og annet regelverk ikke er til hinder for dette, kan vedtaket likevel sendes til en elektronisk adresse parten oppgir</a:t>
            </a:r>
          </a:p>
          <a:p>
            <a:r>
              <a:rPr lang="nb-NO" dirty="0">
                <a:latin typeface="+mj-lt"/>
                <a:cs typeface="Calibri Light" panose="020F0302020204030204" pitchFamily="34" charset="0"/>
              </a:rPr>
              <a:t>Samme regler som for vedtak, gjelder flere andre typer </a:t>
            </a:r>
            <a:r>
              <a:rPr lang="nb-NO" dirty="0" err="1">
                <a:latin typeface="+mj-lt"/>
                <a:cs typeface="Calibri Light" panose="020F0302020204030204" pitchFamily="34" charset="0"/>
              </a:rPr>
              <a:t>kommunikasjonsinnehold</a:t>
            </a:r>
            <a:r>
              <a:rPr lang="nb-NO" dirty="0">
                <a:latin typeface="+mj-lt"/>
                <a:cs typeface="Calibri Light" panose="020F0302020204030204" pitchFamily="34" charset="0"/>
              </a:rPr>
              <a:t> (er ovenfor omtalt som «visse andre meddelelser», jf. neste bilde, efvf § 9 bokstavene b - d)</a:t>
            </a:r>
          </a:p>
        </p:txBody>
      </p:sp>
    </p:spTree>
    <p:extLst>
      <p:ext uri="{BB962C8B-B14F-4D97-AF65-F5344CB8AC3E}">
        <p14:creationId xmlns:p14="http://schemas.microsoft.com/office/powerpoint/2010/main" val="1164105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B844AC-6589-4F71-81A7-B4F7CB514F8B}"/>
              </a:ext>
            </a:extLst>
          </p:cNvPr>
          <p:cNvSpPr>
            <a:spLocks noGrp="1"/>
          </p:cNvSpPr>
          <p:nvPr>
            <p:ph type="title"/>
          </p:nvPr>
        </p:nvSpPr>
        <p:spPr/>
        <p:txBody>
          <a:bodyPr>
            <a:normAutofit/>
          </a:bodyPr>
          <a:lstStyle/>
          <a:p>
            <a:r>
              <a:rPr lang="nb-NO" sz="3200" dirty="0">
                <a:solidFill>
                  <a:srgbClr val="7030A0"/>
                </a:solidFill>
              </a:rPr>
              <a:t>Reservasjon (efvf § 9)</a:t>
            </a:r>
            <a:br>
              <a:rPr lang="nb-NO" sz="3200" dirty="0">
                <a:solidFill>
                  <a:srgbClr val="7030A0"/>
                </a:solidFill>
              </a:rPr>
            </a:br>
            <a:endParaRPr lang="nb-NO" sz="3200" dirty="0">
              <a:solidFill>
                <a:srgbClr val="7030A0"/>
              </a:solidFill>
            </a:endParaRPr>
          </a:p>
        </p:txBody>
      </p:sp>
      <p:sp>
        <p:nvSpPr>
          <p:cNvPr id="3" name="Plassholder for innhold 2">
            <a:extLst>
              <a:ext uri="{FF2B5EF4-FFF2-40B4-BE49-F238E27FC236}">
                <a16:creationId xmlns:a16="http://schemas.microsoft.com/office/drawing/2014/main" id="{5DFB4C5D-0194-4AD0-B37E-70694CD375B0}"/>
              </a:ext>
            </a:extLst>
          </p:cNvPr>
          <p:cNvSpPr>
            <a:spLocks noGrp="1"/>
          </p:cNvSpPr>
          <p:nvPr>
            <p:ph idx="1"/>
          </p:nvPr>
        </p:nvSpPr>
        <p:spPr/>
        <p:txBody>
          <a:bodyPr>
            <a:normAutofit fontScale="85000" lnSpcReduction="20000"/>
          </a:bodyPr>
          <a:lstStyle/>
          <a:p>
            <a:pPr marL="0" indent="0">
              <a:buNone/>
            </a:pPr>
            <a:endParaRPr lang="nb-NO" dirty="0">
              <a:latin typeface="+mj-lt"/>
            </a:endParaRPr>
          </a:p>
          <a:p>
            <a:pPr marL="0" indent="0">
              <a:buNone/>
            </a:pPr>
            <a:r>
              <a:rPr lang="nb-NO" dirty="0">
                <a:latin typeface="+mj-lt"/>
              </a:rPr>
              <a:t>Privatpersoner og enheter som ikke er registrert i Enhetsregisteret kan reservere seg mot å motta følgende meddelelser elektronisk fra forvaltningen:</a:t>
            </a:r>
          </a:p>
          <a:p>
            <a:pPr marL="0" indent="0">
              <a:buNone/>
            </a:pPr>
            <a:r>
              <a:rPr lang="nb-NO" dirty="0">
                <a:latin typeface="+mj-lt"/>
              </a:rPr>
              <a:t>a)   enkeltvedtak,</a:t>
            </a:r>
          </a:p>
          <a:p>
            <a:pPr marL="0" indent="0">
              <a:buNone/>
            </a:pPr>
            <a:r>
              <a:rPr lang="nb-NO" dirty="0">
                <a:latin typeface="+mj-lt"/>
              </a:rPr>
              <a:t>b)   forhåndsvarsel etter forvaltningsloven § 16,</a:t>
            </a:r>
          </a:p>
          <a:p>
            <a:pPr marL="0" indent="0">
              <a:buNone/>
            </a:pPr>
            <a:r>
              <a:rPr lang="nb-NO" dirty="0">
                <a:latin typeface="+mj-lt"/>
              </a:rPr>
              <a:t>c)    andre meldinger som har betydning for vedkommendes rettsstilling eller for</a:t>
            </a:r>
            <a:br>
              <a:rPr lang="nb-NO" dirty="0">
                <a:latin typeface="+mj-lt"/>
              </a:rPr>
            </a:br>
            <a:r>
              <a:rPr lang="nb-NO" dirty="0">
                <a:latin typeface="+mj-lt"/>
              </a:rPr>
              <a:t>       behandlingen av saken (jf. «prosessledende avgjørelser», og</a:t>
            </a:r>
          </a:p>
          <a:p>
            <a:pPr marL="514350" indent="-514350">
              <a:buAutoNum type="alphaLcParenR" startAt="4"/>
            </a:pPr>
            <a:r>
              <a:rPr lang="nb-NO" dirty="0">
                <a:latin typeface="+mj-lt"/>
              </a:rPr>
              <a:t>meldinger som det av andre grunner er av særlig betydning å sikre at   vedkommende mottar.</a:t>
            </a:r>
          </a:p>
          <a:p>
            <a:pPr marL="0" indent="0">
              <a:buNone/>
            </a:pPr>
            <a:endParaRPr lang="nb-NO" dirty="0">
              <a:latin typeface="+mj-lt"/>
            </a:endParaRPr>
          </a:p>
          <a:p>
            <a:pPr marL="0" indent="0">
              <a:buNone/>
            </a:pPr>
            <a:r>
              <a:rPr lang="nb-NO" dirty="0">
                <a:latin typeface="+mj-lt"/>
              </a:rPr>
              <a:t>Reservasjonen skal registreres i register over digital kontaktinformasjon og reservasjon, jf. efvf kapittel 7</a:t>
            </a:r>
          </a:p>
        </p:txBody>
      </p:sp>
    </p:spTree>
    <p:extLst>
      <p:ext uri="{BB962C8B-B14F-4D97-AF65-F5344CB8AC3E}">
        <p14:creationId xmlns:p14="http://schemas.microsoft.com/office/powerpoint/2010/main" val="4096403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256D86-5EAA-4C6F-8D0F-B64C20EF3A4A}"/>
              </a:ext>
            </a:extLst>
          </p:cNvPr>
          <p:cNvSpPr>
            <a:spLocks noGrp="1"/>
          </p:cNvSpPr>
          <p:nvPr>
            <p:ph type="title"/>
          </p:nvPr>
        </p:nvSpPr>
        <p:spPr/>
        <p:txBody>
          <a:bodyPr>
            <a:normAutofit/>
          </a:bodyPr>
          <a:lstStyle/>
          <a:p>
            <a:r>
              <a:rPr lang="nb-NO" sz="3200" dirty="0">
                <a:solidFill>
                  <a:srgbClr val="7030A0"/>
                </a:solidFill>
              </a:rPr>
              <a:t>Kontakt- og reservasjonsregisteret (</a:t>
            </a:r>
            <a:r>
              <a:rPr lang="nb-NO" sz="3200" dirty="0" err="1">
                <a:solidFill>
                  <a:srgbClr val="7030A0"/>
                </a:solidFill>
              </a:rPr>
              <a:t>kap</a:t>
            </a:r>
            <a:r>
              <a:rPr lang="nb-NO" sz="3200" dirty="0">
                <a:solidFill>
                  <a:srgbClr val="7030A0"/>
                </a:solidFill>
              </a:rPr>
              <a:t>. 7)</a:t>
            </a:r>
          </a:p>
        </p:txBody>
      </p:sp>
      <p:sp>
        <p:nvSpPr>
          <p:cNvPr id="5" name="Plassholder for innhold 4">
            <a:extLst>
              <a:ext uri="{FF2B5EF4-FFF2-40B4-BE49-F238E27FC236}">
                <a16:creationId xmlns:a16="http://schemas.microsoft.com/office/drawing/2014/main" id="{A34C84C6-235C-42FC-9CD7-A9405D881D6F}"/>
              </a:ext>
            </a:extLst>
          </p:cNvPr>
          <p:cNvSpPr>
            <a:spLocks noGrp="1"/>
          </p:cNvSpPr>
          <p:nvPr>
            <p:ph idx="1"/>
          </p:nvPr>
        </p:nvSpPr>
        <p:spPr>
          <a:xfrm>
            <a:off x="838200" y="1825625"/>
            <a:ext cx="10515600" cy="4589388"/>
          </a:xfrm>
        </p:spPr>
        <p:txBody>
          <a:bodyPr>
            <a:normAutofit fontScale="70000" lnSpcReduction="20000"/>
          </a:bodyPr>
          <a:lstStyle/>
          <a:p>
            <a:pPr marL="0" indent="0">
              <a:buNone/>
            </a:pPr>
            <a:r>
              <a:rPr lang="nb-NO" dirty="0" err="1">
                <a:latin typeface="+mj-lt"/>
              </a:rPr>
              <a:t>Difi</a:t>
            </a:r>
            <a:r>
              <a:rPr lang="nb-NO" dirty="0">
                <a:latin typeface="+mj-lt"/>
              </a:rPr>
              <a:t> er behandlingsansvarlig</a:t>
            </a:r>
          </a:p>
          <a:p>
            <a:pPr marL="0" indent="0">
              <a:buNone/>
            </a:pPr>
            <a:r>
              <a:rPr lang="nb-NO" dirty="0">
                <a:latin typeface="+mj-lt"/>
              </a:rPr>
              <a:t>Registeret </a:t>
            </a:r>
            <a:r>
              <a:rPr lang="nb-NO" u="sng" dirty="0">
                <a:latin typeface="+mj-lt"/>
              </a:rPr>
              <a:t>kan</a:t>
            </a:r>
            <a:r>
              <a:rPr lang="nb-NO" dirty="0">
                <a:latin typeface="+mj-lt"/>
              </a:rPr>
              <a:t> benyttes i forbindelse med saksbehandling og utføring av forvaltningsoppgaver for øvrig, og </a:t>
            </a:r>
            <a:r>
              <a:rPr lang="nb-NO" u="sng" dirty="0">
                <a:latin typeface="+mj-lt"/>
              </a:rPr>
              <a:t>skal</a:t>
            </a:r>
            <a:r>
              <a:rPr lang="nb-NO" dirty="0">
                <a:latin typeface="+mj-lt"/>
              </a:rPr>
              <a:t> benyttes ved varsel om enkeltvedtak (se efvf § 29, jf. § 8 tredje ledd)</a:t>
            </a:r>
          </a:p>
          <a:p>
            <a:pPr marL="0" indent="0">
              <a:buNone/>
            </a:pPr>
            <a:r>
              <a:rPr lang="nb-NO" dirty="0">
                <a:latin typeface="+mj-lt"/>
              </a:rPr>
              <a:t>Opplysninger som kan inngå  i registeret:</a:t>
            </a:r>
          </a:p>
          <a:p>
            <a:pPr marL="971550" lvl="1" indent="-514350">
              <a:buFont typeface="+mj-lt"/>
              <a:buAutoNum type="arabicPeriod"/>
            </a:pPr>
            <a:r>
              <a:rPr lang="nb-NO" dirty="0">
                <a:latin typeface="+mj-lt"/>
              </a:rPr>
              <a:t>navn og personentydig identifikator</a:t>
            </a:r>
          </a:p>
          <a:p>
            <a:pPr marL="971550" lvl="1" indent="-514350">
              <a:buFont typeface="+mj-lt"/>
              <a:buAutoNum type="arabicPeriod"/>
            </a:pPr>
            <a:r>
              <a:rPr lang="nb-NO" dirty="0">
                <a:latin typeface="+mj-lt"/>
              </a:rPr>
              <a:t>nødvendige kontaktopplysninger for elektronisk kommunikasjon med den registrerte</a:t>
            </a:r>
          </a:p>
          <a:p>
            <a:pPr marL="971550" lvl="1" indent="-514350">
              <a:buFont typeface="+mj-lt"/>
              <a:buAutoNum type="arabicPeriod"/>
            </a:pPr>
            <a:r>
              <a:rPr lang="nb-NO" dirty="0">
                <a:latin typeface="+mj-lt"/>
              </a:rPr>
              <a:t>opplysninger om den registrertes eventuelle reservasjon mot elektronisk kommunikasjon, jf. § 9</a:t>
            </a:r>
          </a:p>
          <a:p>
            <a:pPr marL="971550" lvl="1" indent="-514350">
              <a:buFont typeface="+mj-lt"/>
              <a:buAutoNum type="arabicPeriod"/>
            </a:pPr>
            <a:r>
              <a:rPr lang="nb-NO" dirty="0">
                <a:latin typeface="+mj-lt"/>
              </a:rPr>
              <a:t>den registrertes fullmaktsforhold</a:t>
            </a:r>
          </a:p>
          <a:p>
            <a:pPr marL="971550" lvl="1" indent="-514350">
              <a:buFont typeface="+mj-lt"/>
              <a:buAutoNum type="arabicPeriod"/>
            </a:pPr>
            <a:r>
              <a:rPr lang="nb-NO" dirty="0">
                <a:latin typeface="+mj-lt"/>
              </a:rPr>
              <a:t>andre opplysninger som er nødvendige for forvaltningens elektroniske kommunikasjon i forbindelse med saksbehandling og utføring av forvaltningsoppgaver</a:t>
            </a:r>
          </a:p>
          <a:p>
            <a:r>
              <a:rPr lang="nb-NO" dirty="0">
                <a:latin typeface="+mj-lt"/>
              </a:rPr>
              <a:t>Behandlingsansvarlig skal treffe tiltak for å sikre tilfredsstillende kvalitet på opplysningene</a:t>
            </a:r>
          </a:p>
          <a:p>
            <a:r>
              <a:rPr lang="nb-NO" dirty="0">
                <a:latin typeface="+mj-lt"/>
              </a:rPr>
              <a:t>Opplysningene skal bekreftes av den det gjelder, minst to ganger årlig</a:t>
            </a:r>
          </a:p>
          <a:p>
            <a:r>
              <a:rPr lang="nb-NO" dirty="0">
                <a:latin typeface="+mj-lt"/>
              </a:rPr>
              <a:t>Opplysninger som er eldre enn 18 måneder skal ikke brukes til å varsle om enkeltvedtak etter § 8 tredje ledd</a:t>
            </a:r>
          </a:p>
          <a:p>
            <a:r>
              <a:rPr lang="nb-NO" dirty="0">
                <a:latin typeface="+mj-lt"/>
              </a:rPr>
              <a:t>Opplysningene kan på visse vilkår kobles mot folkeregisteret</a:t>
            </a:r>
          </a:p>
          <a:p>
            <a:r>
              <a:rPr lang="nb-NO" dirty="0">
                <a:latin typeface="+mj-lt"/>
              </a:rPr>
              <a:t>Personopplysningsloven gjelder for opplysningene i registeret</a:t>
            </a:r>
          </a:p>
          <a:p>
            <a:pPr marL="0" indent="0">
              <a:buNone/>
            </a:pPr>
            <a:endParaRPr lang="nb-NO" dirty="0">
              <a:latin typeface="+mj-lt"/>
            </a:endParaRPr>
          </a:p>
          <a:p>
            <a:endParaRPr lang="nb-NO" dirty="0">
              <a:latin typeface="+mj-lt"/>
            </a:endParaRPr>
          </a:p>
        </p:txBody>
      </p:sp>
    </p:spTree>
    <p:extLst>
      <p:ext uri="{BB962C8B-B14F-4D97-AF65-F5344CB8AC3E}">
        <p14:creationId xmlns:p14="http://schemas.microsoft.com/office/powerpoint/2010/main" val="2998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618710-7558-4F35-8F0E-17816E2BF77B}"/>
              </a:ext>
            </a:extLst>
          </p:cNvPr>
          <p:cNvSpPr>
            <a:spLocks noGrp="1"/>
          </p:cNvSpPr>
          <p:nvPr>
            <p:ph type="title"/>
          </p:nvPr>
        </p:nvSpPr>
        <p:spPr>
          <a:xfrm>
            <a:off x="838200" y="214873"/>
            <a:ext cx="10515600" cy="686650"/>
          </a:xfrm>
        </p:spPr>
        <p:txBody>
          <a:bodyPr>
            <a:normAutofit/>
          </a:bodyPr>
          <a:lstStyle/>
          <a:p>
            <a:r>
              <a:rPr lang="nb-NO" sz="3200" dirty="0">
                <a:solidFill>
                  <a:srgbClr val="0070C0"/>
                </a:solidFill>
              </a:rPr>
              <a:t>Elmer (</a:t>
            </a:r>
            <a:r>
              <a:rPr lang="nb-NO" sz="3200" dirty="0" err="1">
                <a:solidFill>
                  <a:srgbClr val="0070C0"/>
                </a:solidFill>
              </a:rPr>
              <a:t>Enklare</a:t>
            </a:r>
            <a:r>
              <a:rPr lang="nb-NO" sz="3200" dirty="0">
                <a:solidFill>
                  <a:srgbClr val="0070C0"/>
                </a:solidFill>
              </a:rPr>
              <a:t> og </a:t>
            </a:r>
            <a:r>
              <a:rPr lang="nb-NO" sz="3200" dirty="0" err="1">
                <a:solidFill>
                  <a:srgbClr val="0070C0"/>
                </a:solidFill>
              </a:rPr>
              <a:t>meir</a:t>
            </a:r>
            <a:r>
              <a:rPr lang="nb-NO" sz="3200" dirty="0">
                <a:solidFill>
                  <a:srgbClr val="0070C0"/>
                </a:solidFill>
              </a:rPr>
              <a:t> effektiv rapportering)</a:t>
            </a:r>
          </a:p>
        </p:txBody>
      </p:sp>
      <p:sp>
        <p:nvSpPr>
          <p:cNvPr id="3" name="Plassholder for innhold 2">
            <a:extLst>
              <a:ext uri="{FF2B5EF4-FFF2-40B4-BE49-F238E27FC236}">
                <a16:creationId xmlns:a16="http://schemas.microsoft.com/office/drawing/2014/main" id="{3377C7DA-976C-4409-B186-3806F0F3A3F0}"/>
              </a:ext>
            </a:extLst>
          </p:cNvPr>
          <p:cNvSpPr>
            <a:spLocks noGrp="1"/>
          </p:cNvSpPr>
          <p:nvPr>
            <p:ph idx="1"/>
          </p:nvPr>
        </p:nvSpPr>
        <p:spPr>
          <a:xfrm>
            <a:off x="838200" y="1085568"/>
            <a:ext cx="10955628" cy="5260092"/>
          </a:xfrm>
        </p:spPr>
        <p:txBody>
          <a:bodyPr>
            <a:normAutofit/>
          </a:bodyPr>
          <a:lstStyle/>
          <a:p>
            <a:r>
              <a:rPr lang="nb-NO" sz="2400" dirty="0">
                <a:latin typeface="+mj-lt"/>
              </a:rPr>
              <a:t>Skjemaer vil ofte være del av den elektroniske kommunikasjonen </a:t>
            </a:r>
          </a:p>
          <a:p>
            <a:r>
              <a:rPr lang="nb-NO" sz="2400" dirty="0">
                <a:latin typeface="+mj-lt"/>
              </a:rPr>
              <a:t>Elmer 2.1 – retningslinjene gjelder utforming av </a:t>
            </a:r>
            <a:r>
              <a:rPr lang="nb-NO" sz="2400" i="1" dirty="0">
                <a:latin typeface="+mj-lt"/>
              </a:rPr>
              <a:t>skjemaer</a:t>
            </a:r>
          </a:p>
          <a:p>
            <a:r>
              <a:rPr lang="nb-NO" sz="2400" dirty="0">
                <a:latin typeface="+mj-lt"/>
              </a:rPr>
              <a:t>Skjema: «Samling av spørsmål og forklaringer som under ett navn legger til rette for besvarelse og avgivelse av et avgrenset sett med opplysninger på vegne av én </a:t>
            </a:r>
            <a:r>
              <a:rPr lang="nb-NO" sz="2400" dirty="0" err="1">
                <a:latin typeface="+mj-lt"/>
              </a:rPr>
              <a:t>avgiver</a:t>
            </a:r>
            <a:r>
              <a:rPr lang="nb-NO" sz="2400" dirty="0">
                <a:latin typeface="+mj-lt"/>
              </a:rPr>
              <a:t> i én leveranse» (Elmer)</a:t>
            </a:r>
          </a:p>
          <a:p>
            <a:r>
              <a:rPr lang="nb-NO" sz="2400" dirty="0">
                <a:latin typeface="+mj-lt"/>
              </a:rPr>
              <a:t>Elmer 2.1 standarden er</a:t>
            </a:r>
          </a:p>
          <a:p>
            <a:pPr lvl="1"/>
            <a:r>
              <a:rPr lang="nb-NO" sz="2000" dirty="0">
                <a:latin typeface="+mj-lt"/>
              </a:rPr>
              <a:t>bindende for næringslivsskjemaer på offentlige nettsider (jf. IT-standardforskriften § 7), og</a:t>
            </a:r>
          </a:p>
          <a:p>
            <a:pPr lvl="1"/>
            <a:r>
              <a:rPr lang="nb-NO" sz="2000" dirty="0">
                <a:latin typeface="+mj-lt"/>
              </a:rPr>
              <a:t>anbefalt for innbyggerskjema på offentlige nettsider (jf. Referansekatalogen)</a:t>
            </a:r>
          </a:p>
          <a:p>
            <a:r>
              <a:rPr lang="nb-NO" sz="2400" dirty="0">
                <a:latin typeface="+mj-lt"/>
              </a:rPr>
              <a:t>I tillegg til Elmer må forvaltningen etterleve bestemmelsene om</a:t>
            </a:r>
          </a:p>
          <a:p>
            <a:pPr lvl="1"/>
            <a:r>
              <a:rPr lang="nb-NO" sz="2000" dirty="0">
                <a:latin typeface="+mj-lt"/>
              </a:rPr>
              <a:t> skjemaer i forvaltningslovforskriften § 5</a:t>
            </a:r>
          </a:p>
          <a:p>
            <a:pPr lvl="2"/>
            <a:r>
              <a:rPr lang="nb-NO" sz="1600" dirty="0">
                <a:latin typeface="+mj-lt"/>
              </a:rPr>
              <a:t>Søknadsskjemaer o.l. som det offentlige utarbeider til bruk for parter og andre i forvaltningssaker, skal gi nødvendig veiledning om utfyllingen og om dokumentasjon som bør være vedlagt</a:t>
            </a:r>
          </a:p>
          <a:p>
            <a:pPr lvl="2"/>
            <a:r>
              <a:rPr lang="nb-NO" sz="1600" dirty="0">
                <a:latin typeface="+mj-lt"/>
              </a:rPr>
              <a:t>Dersom det er praktisk mulig, bør søknadsskjemaer o.l. også gi veiledning om de regler som gjelder på vedkommende saksområde</a:t>
            </a:r>
          </a:p>
          <a:p>
            <a:pPr lvl="1"/>
            <a:r>
              <a:rPr lang="nb-NO" sz="2000" dirty="0">
                <a:latin typeface="+mj-lt"/>
              </a:rPr>
              <a:t>standarder for universelt design av IKT-løsninger (se forskrift av 21. juni 2013 nr. 732, § 4)</a:t>
            </a:r>
          </a:p>
        </p:txBody>
      </p:sp>
    </p:spTree>
    <p:extLst>
      <p:ext uri="{BB962C8B-B14F-4D97-AF65-F5344CB8AC3E}">
        <p14:creationId xmlns:p14="http://schemas.microsoft.com/office/powerpoint/2010/main" val="143270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0E86CF-2E8A-4DDD-A265-E7CA63B25E33}"/>
              </a:ext>
            </a:extLst>
          </p:cNvPr>
          <p:cNvSpPr>
            <a:spLocks noGrp="1"/>
          </p:cNvSpPr>
          <p:nvPr>
            <p:ph type="title"/>
          </p:nvPr>
        </p:nvSpPr>
        <p:spPr>
          <a:xfrm>
            <a:off x="838200" y="365126"/>
            <a:ext cx="10515600" cy="802560"/>
          </a:xfrm>
        </p:spPr>
        <p:txBody>
          <a:bodyPr>
            <a:normAutofit/>
          </a:bodyPr>
          <a:lstStyle/>
          <a:p>
            <a:r>
              <a:rPr lang="nb-NO" sz="3200" dirty="0">
                <a:solidFill>
                  <a:srgbClr val="0070C0"/>
                </a:solidFill>
              </a:rPr>
              <a:t>Noen sentrale innholdspunkter i Elmer 2.1</a:t>
            </a:r>
          </a:p>
        </p:txBody>
      </p:sp>
      <p:pic>
        <p:nvPicPr>
          <p:cNvPr id="3" name="Bilde 2">
            <a:extLst>
              <a:ext uri="{FF2B5EF4-FFF2-40B4-BE49-F238E27FC236}">
                <a16:creationId xmlns:a16="http://schemas.microsoft.com/office/drawing/2014/main" id="{C2FF3B7D-D977-4B75-B828-FCE63DBD1CE9}"/>
              </a:ext>
            </a:extLst>
          </p:cNvPr>
          <p:cNvPicPr/>
          <p:nvPr/>
        </p:nvPicPr>
        <p:blipFill rotWithShape="1">
          <a:blip r:embed="rId2"/>
          <a:srcRect l="28173" t="17545" r="27317" b="24652"/>
          <a:stretch/>
        </p:blipFill>
        <p:spPr bwMode="auto">
          <a:xfrm>
            <a:off x="838200" y="1219178"/>
            <a:ext cx="6688321" cy="5391977"/>
          </a:xfrm>
          <a:prstGeom prst="rect">
            <a:avLst/>
          </a:prstGeom>
          <a:ln>
            <a:noFill/>
          </a:ln>
          <a:extLst>
            <a:ext uri="{53640926-AAD7-44D8-BBD7-CCE9431645EC}">
              <a14:shadowObscured xmlns:a14="http://schemas.microsoft.com/office/drawing/2010/main"/>
            </a:ext>
          </a:extLst>
        </p:spPr>
      </p:pic>
      <p:sp>
        <p:nvSpPr>
          <p:cNvPr id="4" name="TekstSylinder 3">
            <a:extLst>
              <a:ext uri="{FF2B5EF4-FFF2-40B4-BE49-F238E27FC236}">
                <a16:creationId xmlns:a16="http://schemas.microsoft.com/office/drawing/2014/main" id="{9A816B6B-41B4-437A-93F7-3D46BDC66522}"/>
              </a:ext>
            </a:extLst>
          </p:cNvPr>
          <p:cNvSpPr txBox="1"/>
          <p:nvPr/>
        </p:nvSpPr>
        <p:spPr>
          <a:xfrm>
            <a:off x="7808891" y="1511122"/>
            <a:ext cx="3503075" cy="646331"/>
          </a:xfrm>
          <a:prstGeom prst="rect">
            <a:avLst/>
          </a:prstGeom>
          <a:noFill/>
        </p:spPr>
        <p:txBody>
          <a:bodyPr wrap="none" rtlCol="0">
            <a:spAutoFit/>
          </a:bodyPr>
          <a:lstStyle/>
          <a:p>
            <a:r>
              <a:rPr lang="nb-NO" dirty="0"/>
              <a:t>Til hver områdetype er det stilt opp</a:t>
            </a:r>
          </a:p>
          <a:p>
            <a:r>
              <a:rPr lang="nb-NO" dirty="0"/>
              <a:t>spesifikke krav</a:t>
            </a:r>
          </a:p>
        </p:txBody>
      </p:sp>
    </p:spTree>
    <p:extLst>
      <p:ext uri="{BB962C8B-B14F-4D97-AF65-F5344CB8AC3E}">
        <p14:creationId xmlns:p14="http://schemas.microsoft.com/office/powerpoint/2010/main" val="3396975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AE9EBF-DADE-424C-85FC-0AAAD2B0251D}"/>
              </a:ext>
            </a:extLst>
          </p:cNvPr>
          <p:cNvSpPr>
            <a:spLocks noGrp="1"/>
          </p:cNvSpPr>
          <p:nvPr>
            <p:ph type="title"/>
          </p:nvPr>
        </p:nvSpPr>
        <p:spPr/>
        <p:txBody>
          <a:bodyPr>
            <a:normAutofit/>
          </a:bodyPr>
          <a:lstStyle/>
          <a:p>
            <a:r>
              <a:rPr lang="nb-NO" sz="3200" dirty="0">
                <a:solidFill>
                  <a:srgbClr val="0070C0"/>
                </a:solidFill>
              </a:rPr>
              <a:t>Navnsetting og ledetekster mv.</a:t>
            </a:r>
          </a:p>
        </p:txBody>
      </p:sp>
      <p:sp>
        <p:nvSpPr>
          <p:cNvPr id="3" name="Plassholder for innhold 2">
            <a:extLst>
              <a:ext uri="{FF2B5EF4-FFF2-40B4-BE49-F238E27FC236}">
                <a16:creationId xmlns:a16="http://schemas.microsoft.com/office/drawing/2014/main" id="{7B7A06AA-1A66-4F01-A108-7DE22CAB03E6}"/>
              </a:ext>
            </a:extLst>
          </p:cNvPr>
          <p:cNvSpPr>
            <a:spLocks noGrp="1"/>
          </p:cNvSpPr>
          <p:nvPr>
            <p:ph idx="1"/>
          </p:nvPr>
        </p:nvSpPr>
        <p:spPr/>
        <p:txBody>
          <a:bodyPr>
            <a:normAutofit/>
          </a:bodyPr>
          <a:lstStyle/>
          <a:p>
            <a:r>
              <a:rPr lang="nb-NO" sz="2400" dirty="0">
                <a:latin typeface="+mj-lt"/>
              </a:rPr>
              <a:t>Skjemaer med lange sammensatte navn bør utstyres med et ekstra kortnavn (jf. kortnavn på lover)</a:t>
            </a:r>
          </a:p>
          <a:p>
            <a:r>
              <a:rPr lang="nb-NO" sz="2400" dirty="0">
                <a:latin typeface="+mj-lt"/>
              </a:rPr>
              <a:t>Ledeteksten bør være plassert på egen linje over de påfølgende elementene, sammen med eventuell feltindikator og hjelpsymbol.</a:t>
            </a:r>
          </a:p>
          <a:p>
            <a:r>
              <a:rPr lang="nb-NO" sz="2400" dirty="0">
                <a:latin typeface="+mj-lt"/>
              </a:rPr>
              <a:t>Ledeteksten skal være mest mulig selvforklarende, med språkbruk og begreper som er tilpasset målgruppen (men uten å komme i konflikt med presisjonsbehovet og rimelig bruk av plass)</a:t>
            </a:r>
          </a:p>
          <a:p>
            <a:endParaRPr lang="nb-NO" sz="2400" dirty="0">
              <a:latin typeface="+mj-lt"/>
            </a:endParaRPr>
          </a:p>
        </p:txBody>
      </p:sp>
    </p:spTree>
    <p:extLst>
      <p:ext uri="{BB962C8B-B14F-4D97-AF65-F5344CB8AC3E}">
        <p14:creationId xmlns:p14="http://schemas.microsoft.com/office/powerpoint/2010/main" val="3453718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006859-ECD9-4897-8BB2-563A10311B4C}"/>
              </a:ext>
            </a:extLst>
          </p:cNvPr>
          <p:cNvSpPr>
            <a:spLocks noGrp="1"/>
          </p:cNvSpPr>
          <p:nvPr>
            <p:ph type="title"/>
          </p:nvPr>
        </p:nvSpPr>
        <p:spPr/>
        <p:txBody>
          <a:bodyPr>
            <a:normAutofit/>
          </a:bodyPr>
          <a:lstStyle/>
          <a:p>
            <a:r>
              <a:rPr lang="nb-NO" sz="3200" dirty="0">
                <a:solidFill>
                  <a:srgbClr val="0070C0"/>
                </a:solidFill>
              </a:rPr>
              <a:t>Informasjonsområdet</a:t>
            </a:r>
          </a:p>
        </p:txBody>
      </p:sp>
      <p:sp>
        <p:nvSpPr>
          <p:cNvPr id="3" name="Plassholder for innhold 2">
            <a:extLst>
              <a:ext uri="{FF2B5EF4-FFF2-40B4-BE49-F238E27FC236}">
                <a16:creationId xmlns:a16="http://schemas.microsoft.com/office/drawing/2014/main" id="{DE11C1B3-A9EE-40C4-A420-7C95D38A8C59}"/>
              </a:ext>
            </a:extLst>
          </p:cNvPr>
          <p:cNvSpPr>
            <a:spLocks noGrp="1"/>
          </p:cNvSpPr>
          <p:nvPr>
            <p:ph idx="1"/>
          </p:nvPr>
        </p:nvSpPr>
        <p:spPr/>
        <p:txBody>
          <a:bodyPr>
            <a:normAutofit/>
          </a:bodyPr>
          <a:lstStyle/>
          <a:p>
            <a:r>
              <a:rPr lang="nb-NO" sz="2400" dirty="0">
                <a:latin typeface="+mj-lt"/>
              </a:rPr>
              <a:t>Informasjonsområdet skal inneholde selvvalgt hjelpetekst og tilbakemeldinger om hvordan feil eller mangler skal rettes (feilmeldinger).</a:t>
            </a:r>
          </a:p>
          <a:p>
            <a:r>
              <a:rPr lang="nb-NO" sz="2400" dirty="0">
                <a:latin typeface="+mj-lt"/>
              </a:rPr>
              <a:t>Teksten skal presenteres fullstendig, og ikke baseres på hint e.l.</a:t>
            </a:r>
          </a:p>
          <a:p>
            <a:r>
              <a:rPr lang="nb-NO" sz="2400" dirty="0">
                <a:latin typeface="+mj-lt"/>
              </a:rPr>
              <a:t>Feilmeldinger presenteres i informasjonsområdet uoppfordret etter fortløpende kontroll og ved klikk på tilhørende felt på en egen kontrollside etter sluttvalidering</a:t>
            </a:r>
          </a:p>
          <a:p>
            <a:r>
              <a:rPr lang="nb-NO" sz="2400" dirty="0">
                <a:latin typeface="+mj-lt"/>
              </a:rPr>
              <a:t>Hjelpetekst eller feilmelding skal være synlig i skjermbildet samtidig med det aktuelle svarfeltet . Sammenhengen mellom feltet og tilhørende informasjon skal framgå tydelig visuelt. </a:t>
            </a:r>
          </a:p>
          <a:p>
            <a:endParaRPr lang="nb-NO" sz="2400" dirty="0">
              <a:latin typeface="+mj-lt"/>
            </a:endParaRPr>
          </a:p>
        </p:txBody>
      </p:sp>
    </p:spTree>
    <p:extLst>
      <p:ext uri="{BB962C8B-B14F-4D97-AF65-F5344CB8AC3E}">
        <p14:creationId xmlns:p14="http://schemas.microsoft.com/office/powerpoint/2010/main" val="1258250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05F600-DCA2-4961-8D0F-0D6CA52E3DF4}"/>
              </a:ext>
            </a:extLst>
          </p:cNvPr>
          <p:cNvSpPr>
            <a:spLocks noGrp="1"/>
          </p:cNvSpPr>
          <p:nvPr>
            <p:ph type="title"/>
          </p:nvPr>
        </p:nvSpPr>
        <p:spPr>
          <a:xfrm>
            <a:off x="838200" y="365126"/>
            <a:ext cx="10515600" cy="536396"/>
          </a:xfrm>
        </p:spPr>
        <p:txBody>
          <a:bodyPr>
            <a:normAutofit/>
          </a:bodyPr>
          <a:lstStyle/>
          <a:p>
            <a:r>
              <a:rPr lang="nb-NO" sz="3200" dirty="0">
                <a:solidFill>
                  <a:srgbClr val="0070C0"/>
                </a:solidFill>
              </a:rPr>
              <a:t>Hjelpetekst</a:t>
            </a:r>
          </a:p>
        </p:txBody>
      </p:sp>
      <p:sp>
        <p:nvSpPr>
          <p:cNvPr id="3" name="Plassholder for innhold 2">
            <a:extLst>
              <a:ext uri="{FF2B5EF4-FFF2-40B4-BE49-F238E27FC236}">
                <a16:creationId xmlns:a16="http://schemas.microsoft.com/office/drawing/2014/main" id="{6B90C2A7-7520-4DD4-8D68-C8853B642328}"/>
              </a:ext>
            </a:extLst>
          </p:cNvPr>
          <p:cNvSpPr>
            <a:spLocks noGrp="1"/>
          </p:cNvSpPr>
          <p:nvPr>
            <p:ph idx="1"/>
          </p:nvPr>
        </p:nvSpPr>
        <p:spPr>
          <a:xfrm>
            <a:off x="838200" y="1317939"/>
            <a:ext cx="10515600" cy="5275441"/>
          </a:xfrm>
        </p:spPr>
        <p:txBody>
          <a:bodyPr>
            <a:normAutofit fontScale="77500" lnSpcReduction="20000"/>
          </a:bodyPr>
          <a:lstStyle/>
          <a:p>
            <a:r>
              <a:rPr lang="nb-NO" dirty="0">
                <a:latin typeface="+mj-lt"/>
              </a:rPr>
              <a:t>Hvis ledeteksten ikke kan gjøres tilstrekkelig forståelig, skal det være forklarende hjelpetekst i tilknytning til spørsmålet</a:t>
            </a:r>
          </a:p>
          <a:p>
            <a:r>
              <a:rPr lang="nb-NO" dirty="0">
                <a:latin typeface="+mj-lt"/>
              </a:rPr>
              <a:t>Hjelpeteksten skal tilpasses </a:t>
            </a:r>
            <a:r>
              <a:rPr lang="nb-NO" dirty="0" err="1">
                <a:latin typeface="+mj-lt"/>
              </a:rPr>
              <a:t>utfyllere</a:t>
            </a:r>
            <a:r>
              <a:rPr lang="nb-NO" dirty="0">
                <a:latin typeface="+mj-lt"/>
              </a:rPr>
              <a:t> som ikke bruker profesjonelle rådgivere eller fyller ut skjema via fagsystemer</a:t>
            </a:r>
          </a:p>
          <a:p>
            <a:r>
              <a:rPr lang="nb-NO" dirty="0">
                <a:latin typeface="+mj-lt"/>
              </a:rPr>
              <a:t>Selvvalgt hjelpetekst bør ikke overskride høyden på ett skjermbilde</a:t>
            </a:r>
          </a:p>
          <a:p>
            <a:r>
              <a:rPr lang="nb-NO" dirty="0">
                <a:latin typeface="+mj-lt"/>
              </a:rPr>
              <a:t>Lengre hjelpetekster kan presenteres i to lag, slik at en overordnet beskrivelse peker til en fordypningstekst. Fordypningsteksten skal presenteres på en egen side som ikke behøver å følge standard sideutforming. </a:t>
            </a:r>
          </a:p>
          <a:p>
            <a:r>
              <a:rPr lang="nb-NO" dirty="0">
                <a:latin typeface="+mj-lt"/>
              </a:rPr>
              <a:t>Hjelpetekster kan bestå av lenker til andre steder i skjemaet</a:t>
            </a:r>
          </a:p>
          <a:p>
            <a:r>
              <a:rPr lang="nb-NO" dirty="0">
                <a:latin typeface="+mj-lt"/>
              </a:rPr>
              <a:t>Hjelpetekster kan bestå av lenker til ekstern informasjon for spesielt interesserte eller spesielle grupper, hvis det gjøres tydelig i teksten hva lenken leder til og hvem den angår. </a:t>
            </a:r>
          </a:p>
          <a:p>
            <a:r>
              <a:rPr lang="nb-NO" dirty="0" err="1">
                <a:latin typeface="+mj-lt"/>
              </a:rPr>
              <a:t>Utfylleren</a:t>
            </a:r>
            <a:r>
              <a:rPr lang="nb-NO" dirty="0">
                <a:latin typeface="+mj-lt"/>
              </a:rPr>
              <a:t> skal enkelt kunne komme tilbake til riktig sted i skjemaet</a:t>
            </a:r>
          </a:p>
          <a:p>
            <a:r>
              <a:rPr lang="nb-NO" dirty="0">
                <a:latin typeface="+mj-lt"/>
              </a:rPr>
              <a:t>Hjelpetekstene skal generelt være kortere, mer strukturert og oppdelt i mindre biter enn det som er akseptabelt i en veiledning på papir</a:t>
            </a:r>
          </a:p>
          <a:p>
            <a:r>
              <a:rPr lang="nb-NO" dirty="0">
                <a:latin typeface="+mj-lt"/>
              </a:rPr>
              <a:t>Lesbarheten i hjelpetekster bør økes gjennom bruk av typografiske virkemidler (overskrifter og nøkkelord mv.)</a:t>
            </a:r>
          </a:p>
        </p:txBody>
      </p:sp>
    </p:spTree>
    <p:extLst>
      <p:ext uri="{BB962C8B-B14F-4D97-AF65-F5344CB8AC3E}">
        <p14:creationId xmlns:p14="http://schemas.microsoft.com/office/powerpoint/2010/main" val="332479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2A5FA6-E7AA-41BD-8DC6-F4383969955E}"/>
              </a:ext>
            </a:extLst>
          </p:cNvPr>
          <p:cNvSpPr>
            <a:spLocks noGrp="1"/>
          </p:cNvSpPr>
          <p:nvPr>
            <p:ph type="title"/>
          </p:nvPr>
        </p:nvSpPr>
        <p:spPr/>
        <p:txBody>
          <a:bodyPr>
            <a:normAutofit/>
          </a:bodyPr>
          <a:lstStyle/>
          <a:p>
            <a:r>
              <a:rPr lang="nb-NO" sz="3200" dirty="0">
                <a:solidFill>
                  <a:srgbClr val="0070C0"/>
                </a:solidFill>
              </a:rPr>
              <a:t>Enkelte krav vedrørende utskrift og innsending</a:t>
            </a:r>
          </a:p>
        </p:txBody>
      </p:sp>
      <p:sp>
        <p:nvSpPr>
          <p:cNvPr id="3" name="Plassholder for innhold 2">
            <a:extLst>
              <a:ext uri="{FF2B5EF4-FFF2-40B4-BE49-F238E27FC236}">
                <a16:creationId xmlns:a16="http://schemas.microsoft.com/office/drawing/2014/main" id="{AA3E91C8-5CFC-4713-9CB5-7299BBD5C46F}"/>
              </a:ext>
            </a:extLst>
          </p:cNvPr>
          <p:cNvSpPr>
            <a:spLocks noGrp="1"/>
          </p:cNvSpPr>
          <p:nvPr>
            <p:ph idx="1"/>
          </p:nvPr>
        </p:nvSpPr>
        <p:spPr/>
        <p:txBody>
          <a:bodyPr>
            <a:normAutofit/>
          </a:bodyPr>
          <a:lstStyle/>
          <a:p>
            <a:pPr lvl="0"/>
            <a:r>
              <a:rPr lang="nb-NO" sz="2400" dirty="0">
                <a:latin typeface="+mj-lt"/>
              </a:rPr>
              <a:t>Det skal være lagt til rette for utskrift av alle ledetekster, svaralternativer, avgitte svar, kvitteringsside, kontrollside, hjelpoversikt og eventuelle fordypningssider</a:t>
            </a:r>
          </a:p>
          <a:p>
            <a:pPr lvl="0"/>
            <a:r>
              <a:rPr lang="nb-NO" sz="2400" dirty="0">
                <a:latin typeface="+mj-lt"/>
              </a:rPr>
              <a:t>Utskrift skal kunne skje før, under og etter utfylling</a:t>
            </a:r>
          </a:p>
          <a:p>
            <a:r>
              <a:rPr lang="nb-NO" sz="2400" dirty="0">
                <a:latin typeface="+mj-lt"/>
              </a:rPr>
              <a:t>Alle utfylte data i et skjema skal lagres automatisk så ofte som mulig under utfyllingen</a:t>
            </a:r>
          </a:p>
          <a:p>
            <a:pPr lvl="0"/>
            <a:r>
              <a:rPr lang="nb-NO" sz="2400" dirty="0">
                <a:latin typeface="+mj-lt"/>
              </a:rPr>
              <a:t>Før innsending av skjemasett skal det presenteres en oversikt over hvilke skjemaer som inngår i forsendelsen </a:t>
            </a:r>
          </a:p>
          <a:p>
            <a:pPr lvl="0"/>
            <a:r>
              <a:rPr lang="nb-NO" sz="2400" dirty="0">
                <a:latin typeface="+mj-lt"/>
              </a:rPr>
              <a:t>For å sikre rettsvern og ettersporbarhet for </a:t>
            </a:r>
            <a:r>
              <a:rPr lang="nb-NO" sz="2400" dirty="0" err="1">
                <a:latin typeface="+mj-lt"/>
              </a:rPr>
              <a:t>avgiver</a:t>
            </a:r>
            <a:r>
              <a:rPr lang="nb-NO" sz="2400" dirty="0">
                <a:latin typeface="+mj-lt"/>
              </a:rPr>
              <a:t>, skal det i ettertid være mulig å hente fram autentisk representasjon av inngitte data, innfelt i den skjema versjonen som ble brukt ved utfylling av skjemaet.</a:t>
            </a:r>
          </a:p>
          <a:p>
            <a:pPr lvl="0"/>
            <a:r>
              <a:rPr lang="nb-NO" sz="2400" dirty="0">
                <a:latin typeface="+mj-lt"/>
              </a:rPr>
              <a:t>Det skal være mulig for </a:t>
            </a:r>
            <a:r>
              <a:rPr lang="nb-NO" sz="2400" dirty="0" err="1">
                <a:latin typeface="+mj-lt"/>
              </a:rPr>
              <a:t>utfylleren</a:t>
            </a:r>
            <a:r>
              <a:rPr lang="nb-NO" sz="2400" dirty="0">
                <a:latin typeface="+mj-lt"/>
              </a:rPr>
              <a:t> å avbryte utfyllingen for å fortsette senere</a:t>
            </a:r>
          </a:p>
        </p:txBody>
      </p:sp>
    </p:spTree>
    <p:extLst>
      <p:ext uri="{BB962C8B-B14F-4D97-AF65-F5344CB8AC3E}">
        <p14:creationId xmlns:p14="http://schemas.microsoft.com/office/powerpoint/2010/main" val="118305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304815-0B82-4EFA-9E9F-0FA6E94F3085}"/>
              </a:ext>
            </a:extLst>
          </p:cNvPr>
          <p:cNvSpPr>
            <a:spLocks noGrp="1"/>
          </p:cNvSpPr>
          <p:nvPr>
            <p:ph type="title"/>
          </p:nvPr>
        </p:nvSpPr>
        <p:spPr/>
        <p:txBody>
          <a:bodyPr>
            <a:normAutofit/>
          </a:bodyPr>
          <a:lstStyle/>
          <a:p>
            <a:r>
              <a:rPr lang="nb-NO" sz="3200" dirty="0">
                <a:solidFill>
                  <a:srgbClr val="7030A0"/>
                </a:solidFill>
              </a:rPr>
              <a:t>Avsluttende refleksjoner</a:t>
            </a:r>
          </a:p>
        </p:txBody>
      </p:sp>
      <p:sp>
        <p:nvSpPr>
          <p:cNvPr id="3" name="Plassholder for innhold 2">
            <a:extLst>
              <a:ext uri="{FF2B5EF4-FFF2-40B4-BE49-F238E27FC236}">
                <a16:creationId xmlns:a16="http://schemas.microsoft.com/office/drawing/2014/main" id="{1AF4F689-D0A1-4764-94A8-80AC5E0730ED}"/>
              </a:ext>
            </a:extLst>
          </p:cNvPr>
          <p:cNvSpPr>
            <a:spLocks noGrp="1"/>
          </p:cNvSpPr>
          <p:nvPr>
            <p:ph idx="1"/>
          </p:nvPr>
        </p:nvSpPr>
        <p:spPr/>
        <p:txBody>
          <a:bodyPr>
            <a:normAutofit/>
          </a:bodyPr>
          <a:lstStyle/>
          <a:p>
            <a:r>
              <a:rPr lang="nb-NO" sz="2200" dirty="0">
                <a:latin typeface="+mj-lt"/>
              </a:rPr>
              <a:t>Den rettslige reguleringen av elektronisk kommunikasjon er relativt kompleks og fragmentert</a:t>
            </a:r>
          </a:p>
          <a:p>
            <a:r>
              <a:rPr lang="nb-NO" sz="2200" dirty="0">
                <a:latin typeface="+mj-lt"/>
              </a:rPr>
              <a:t>Fra 2020 vil EU-regelverk trolig spille en større rolle enn i dag fordi en går fra å bruke direktiv til å bruke forordning også ved regulering av det særskilte kommunikasjonsvernet</a:t>
            </a:r>
          </a:p>
          <a:p>
            <a:r>
              <a:rPr lang="nb-NO" sz="2200" dirty="0">
                <a:latin typeface="+mj-lt"/>
              </a:rPr>
              <a:t>Merk at </a:t>
            </a:r>
            <a:r>
              <a:rPr lang="nb-NO" sz="2200" dirty="0" err="1">
                <a:latin typeface="+mj-lt"/>
              </a:rPr>
              <a:t>ePR</a:t>
            </a:r>
            <a:r>
              <a:rPr lang="nb-NO" sz="2200" dirty="0">
                <a:latin typeface="+mj-lt"/>
              </a:rPr>
              <a:t> og GDPR </a:t>
            </a:r>
            <a:r>
              <a:rPr lang="nb-NO" sz="2200">
                <a:latin typeface="+mj-lt"/>
              </a:rPr>
              <a:t>samt utkast til </a:t>
            </a:r>
            <a:r>
              <a:rPr lang="nb-NO" sz="2200" dirty="0">
                <a:latin typeface="+mj-lt"/>
              </a:rPr>
              <a:t>direktiv om </a:t>
            </a:r>
            <a:r>
              <a:rPr lang="en-US" sz="2200" dirty="0">
                <a:latin typeface="+mj-lt"/>
              </a:rPr>
              <a:t>”establishing the European Electronic Communications Code” (11. </a:t>
            </a:r>
            <a:r>
              <a:rPr lang="en-US" sz="2200" dirty="0" err="1">
                <a:latin typeface="+mj-lt"/>
              </a:rPr>
              <a:t>desember</a:t>
            </a:r>
            <a:r>
              <a:rPr lang="en-US" sz="2200" dirty="0">
                <a:latin typeface="+mj-lt"/>
              </a:rPr>
              <a:t> 2018) </a:t>
            </a:r>
            <a:r>
              <a:rPr lang="en-US" sz="2200" dirty="0" err="1">
                <a:latin typeface="+mj-lt"/>
              </a:rPr>
              <a:t>i</a:t>
            </a:r>
            <a:r>
              <a:rPr lang="en-US" sz="2200" dirty="0">
                <a:latin typeface="+mj-lt"/>
              </a:rPr>
              <a:t> </a:t>
            </a:r>
            <a:r>
              <a:rPr lang="en-US" sz="2200" dirty="0" err="1">
                <a:latin typeface="+mj-lt"/>
              </a:rPr>
              <a:t>stor</a:t>
            </a:r>
            <a:r>
              <a:rPr lang="en-US" sz="2200" dirty="0">
                <a:latin typeface="+mj-lt"/>
              </a:rPr>
              <a:t> grad </a:t>
            </a:r>
            <a:r>
              <a:rPr lang="en-US" sz="2200" dirty="0" err="1">
                <a:latin typeface="+mj-lt"/>
              </a:rPr>
              <a:t>etablerer</a:t>
            </a:r>
            <a:r>
              <a:rPr lang="en-US" sz="2200" dirty="0">
                <a:latin typeface="+mj-lt"/>
              </a:rPr>
              <a:t> </a:t>
            </a:r>
            <a:r>
              <a:rPr lang="en-US" sz="2200" dirty="0" err="1">
                <a:latin typeface="+mj-lt"/>
              </a:rPr>
              <a:t>felles</a:t>
            </a:r>
            <a:r>
              <a:rPr lang="en-US" sz="2200" dirty="0">
                <a:latin typeface="+mj-lt"/>
              </a:rPr>
              <a:t> </a:t>
            </a:r>
            <a:r>
              <a:rPr lang="en-US" sz="2200" dirty="0" err="1">
                <a:latin typeface="+mj-lt"/>
              </a:rPr>
              <a:t>begrepsbruk</a:t>
            </a:r>
            <a:endParaRPr lang="en-US" sz="2200" dirty="0">
              <a:latin typeface="+mj-lt"/>
            </a:endParaRPr>
          </a:p>
          <a:p>
            <a:r>
              <a:rPr lang="en-US" sz="2200" dirty="0" err="1">
                <a:latin typeface="+mj-lt"/>
              </a:rPr>
              <a:t>Viktig</a:t>
            </a:r>
            <a:r>
              <a:rPr lang="en-US" sz="2200" dirty="0">
                <a:latin typeface="+mj-lt"/>
              </a:rPr>
              <a:t> å </a:t>
            </a:r>
            <a:r>
              <a:rPr lang="en-US" sz="2200" dirty="0" err="1">
                <a:latin typeface="+mj-lt"/>
              </a:rPr>
              <a:t>følge</a:t>
            </a:r>
            <a:r>
              <a:rPr lang="en-US" sz="2200" dirty="0">
                <a:latin typeface="+mj-lt"/>
              </a:rPr>
              <a:t> med </a:t>
            </a:r>
            <a:r>
              <a:rPr lang="en-US" sz="2200" dirty="0" err="1">
                <a:latin typeface="+mj-lt"/>
              </a:rPr>
              <a:t>på</a:t>
            </a:r>
            <a:r>
              <a:rPr lang="en-US" sz="2200" dirty="0">
                <a:latin typeface="+mj-lt"/>
              </a:rPr>
              <a:t> </a:t>
            </a:r>
            <a:r>
              <a:rPr lang="en-US" sz="2200" dirty="0" err="1">
                <a:latin typeface="+mj-lt"/>
              </a:rPr>
              <a:t>vedtakelse</a:t>
            </a:r>
            <a:r>
              <a:rPr lang="en-US" sz="2200" dirty="0">
                <a:latin typeface="+mj-lt"/>
              </a:rPr>
              <a:t> </a:t>
            </a:r>
            <a:r>
              <a:rPr lang="en-US" sz="2200" dirty="0" err="1">
                <a:latin typeface="+mj-lt"/>
              </a:rPr>
              <a:t>og</a:t>
            </a:r>
            <a:r>
              <a:rPr lang="en-US" sz="2200" dirty="0">
                <a:latin typeface="+mj-lt"/>
              </a:rPr>
              <a:t> </a:t>
            </a:r>
            <a:r>
              <a:rPr lang="en-US" sz="2200" dirty="0" err="1">
                <a:latin typeface="+mj-lt"/>
              </a:rPr>
              <a:t>ikraftredelsen</a:t>
            </a:r>
            <a:r>
              <a:rPr lang="en-US" sz="2200" dirty="0">
                <a:latin typeface="+mj-lt"/>
              </a:rPr>
              <a:t> av </a:t>
            </a:r>
            <a:r>
              <a:rPr lang="en-US" sz="2200" dirty="0" err="1">
                <a:latin typeface="+mj-lt"/>
              </a:rPr>
              <a:t>ePrivacy</a:t>
            </a:r>
            <a:r>
              <a:rPr lang="en-US" sz="2200" dirty="0">
                <a:latin typeface="+mj-lt"/>
              </a:rPr>
              <a:t> Regulation (</a:t>
            </a:r>
            <a:r>
              <a:rPr lang="en-US" sz="2200" dirty="0" err="1">
                <a:latin typeface="+mj-lt"/>
              </a:rPr>
              <a:t>norsk</a:t>
            </a:r>
            <a:r>
              <a:rPr lang="en-US" sz="2200" dirty="0">
                <a:latin typeface="+mj-lt"/>
              </a:rPr>
              <a:t>: “</a:t>
            </a:r>
            <a:r>
              <a:rPr lang="en-US" sz="2200" dirty="0" err="1">
                <a:latin typeface="+mj-lt"/>
              </a:rPr>
              <a:t>kommunikasjonsvernforordningen</a:t>
            </a:r>
            <a:r>
              <a:rPr lang="en-US" sz="2200" dirty="0">
                <a:latin typeface="+mj-lt"/>
              </a:rPr>
              <a:t>”)</a:t>
            </a:r>
            <a:endParaRPr lang="nb-NO" sz="2200" dirty="0">
              <a:latin typeface="+mj-lt"/>
            </a:endParaRPr>
          </a:p>
          <a:p>
            <a:endParaRPr lang="nb-NO" sz="2200" dirty="0">
              <a:latin typeface="+mj-lt"/>
            </a:endParaRPr>
          </a:p>
          <a:p>
            <a:endParaRPr lang="nb-NO" sz="2200" dirty="0">
              <a:latin typeface="+mj-lt"/>
            </a:endParaRPr>
          </a:p>
        </p:txBody>
      </p:sp>
    </p:spTree>
    <p:extLst>
      <p:ext uri="{BB962C8B-B14F-4D97-AF65-F5344CB8AC3E}">
        <p14:creationId xmlns:p14="http://schemas.microsoft.com/office/powerpoint/2010/main" val="135354772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2155</Words>
  <Application>Microsoft Office PowerPoint</Application>
  <PresentationFormat>Widescreen</PresentationFormat>
  <Paragraphs>145</Paragraphs>
  <Slides>17</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17</vt:i4>
      </vt:variant>
    </vt:vector>
  </HeadingPairs>
  <TitlesOfParts>
    <vt:vector size="21" baseType="lpstr">
      <vt:lpstr>Arial</vt:lpstr>
      <vt:lpstr>Calibri</vt:lpstr>
      <vt:lpstr>Calibri Light</vt:lpstr>
      <vt:lpstr>Office-tema</vt:lpstr>
      <vt:lpstr>Regler om elektronisk kommunikasjon i forvaltningen</vt:lpstr>
      <vt:lpstr>Oversikt over regelverk med spesielt stor betydning for forvaltningens elektroniske kommunikasjon</vt:lpstr>
      <vt:lpstr>PVF (GDPR) og elektronisk kommunikasjon som omfatter personopplysninger</vt:lpstr>
      <vt:lpstr>Kort om ekomloven, jf. kommunikasjonsverndirektivet (2002/58/EF)</vt:lpstr>
      <vt:lpstr>Kort om forslaget til ePrivacy Regulation (ePR)</vt:lpstr>
      <vt:lpstr>Kort om forslaget til ePrivacy Regulation (fortsatt)</vt:lpstr>
      <vt:lpstr> Eforvaltningsforskriftens (efvf) bestemmelser om borgernes adgang til å benytte elektronisk kommunikasjon </vt:lpstr>
      <vt:lpstr>Eforvaltningsforskriftens bestemmelser om forvaltningens adgang til å benytte elektronisk kommunikasjon (jf. § 8)</vt:lpstr>
      <vt:lpstr>Reservasjon (efvf § 9) </vt:lpstr>
      <vt:lpstr>Kontakt- og reservasjonsregisteret (kap. 7)</vt:lpstr>
      <vt:lpstr>Elmer (Enklare og meir effektiv rapportering)</vt:lpstr>
      <vt:lpstr>Noen sentrale innholdspunkter i Elmer 2.1</vt:lpstr>
      <vt:lpstr>Navnsetting og ledetekster mv.</vt:lpstr>
      <vt:lpstr>Informasjonsområdet</vt:lpstr>
      <vt:lpstr>Hjelpetekst</vt:lpstr>
      <vt:lpstr>Enkelte krav vedrørende utskrift og innsending</vt:lpstr>
      <vt:lpstr>Avsluttende refleksjoner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Reglene om elektronisk kommunikasjon i forvaltningen</dc:title>
  <dc:creator>dag wiese schartum</dc:creator>
  <cp:lastModifiedBy>dag wiese schartum</cp:lastModifiedBy>
  <cp:revision>54</cp:revision>
  <dcterms:created xsi:type="dcterms:W3CDTF">2017-09-11T17:51:00Z</dcterms:created>
  <dcterms:modified xsi:type="dcterms:W3CDTF">2019-09-30T20:57:45Z</dcterms:modified>
</cp:coreProperties>
</file>