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4" r:id="rId10"/>
    <p:sldId id="268" r:id="rId11"/>
    <p:sldId id="263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FCA59-6DF2-46FD-A55F-055022AA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249FBB-5E9A-45F1-B692-ED47EB15F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56ED9-5196-4817-8E30-80E518A4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DDE634-ABDB-4818-898C-149AF020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0FE37-5375-4846-A1EA-4FC386FB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75770-153F-4F03-9D64-C4ED88A7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EDF1C-6E51-4F64-91C8-5E82DC16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898484-95F9-4C5F-942F-17CA04EE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D8EF6-D482-4E55-8CC9-A19C6FA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0FF93-EB69-4C2A-9539-7222FD57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0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8400C8-7612-4876-A468-E8153755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F63E0F-7C0D-4A1E-A37E-C1301054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4DF84-42E0-400B-ACD4-A28CB591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981340-A1CA-4203-8E4E-141EAB86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DC4DED-CEE6-4BA9-841C-24A6FC0C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2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C1DCA-2959-4BEB-A968-3468885C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ADBD1-6012-48DB-8795-FADFBB5EA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54921A-40AD-44BA-856C-22222A22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8FED30-07AA-4FB5-9B9B-D2FADE6A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43AD62-F797-4837-9238-A5E6CEB2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52C050-8BA1-4C71-8D41-12A8B25E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3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AFA0E-0846-47B2-8228-040016F0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4D9008-F4C9-4C33-B9F7-CDD84A10C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B88F67-20C8-485B-A618-60AF19F11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C1C950-3310-4490-9FBD-EAD0ED043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0D195-C1A7-4454-8039-DF73D3BD3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8C1D20-1B36-4FD7-8CED-BA4C27E6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325853-A025-43AD-BA77-1D230B22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C79B16-A158-49CB-99A4-57A6EA05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3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DB02D8-9DE8-4DB5-A39B-EA9E639E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EE598E-F8A4-4FD1-A25E-E753781E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716589-A6E5-42D5-A8E0-DC703760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C27B1E-5663-428C-8406-36815D18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5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A02C37-8755-4591-B1D5-572E11F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CB880E-816F-4040-9164-E753D886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E17905-8FC2-44AF-9604-2ED3901B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44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C4DB2-C736-4A40-B063-975909FF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380B39-6BE8-471E-BDF3-F2EC211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6A99D-2058-4E9B-909D-0627C244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F72D70-729C-4982-952E-EAE71B0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9CC0A0-51F4-47F2-BF0A-C3B1C0076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316070-43FF-44E1-8814-DF45BCC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29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351AD-E54A-4BE5-A424-5891EE4B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1A313A-DF3D-4D90-B4E1-774C4A410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D396C-467C-4A72-8CE0-65F886D8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75ACDA-37D1-46C2-82C7-99E8D5A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EF2DDC-7B1D-4F13-A44D-848D3184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0DF12C-97C6-4864-B101-D679426D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85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581CD-FCCF-4134-9DFB-EF1EB465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4685D4-CBBD-4E69-A16E-74586673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090964-AA83-467F-B9C0-AF32B753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ED3C1-B11A-43A2-BF3C-439D3CCC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55F18-3ACC-4880-A71E-768C280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6AC74FB-0932-45F3-BAC4-E8FFC3695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9F089-2A0D-4E30-BB4B-1B6AB928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AE13A7-C3AC-402D-8412-9317930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A803F-746B-497F-B7D0-06A40268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96431B-EACA-4FDB-8622-2FF1951E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0C72C2-30F6-4377-AFD5-BA87C32E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136C01-6B31-46FE-9DC4-EB46F911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F754B4-0028-465E-AECD-F50291C13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D90B4-FE36-412E-870D-BCB9DBA380B9}" type="datetimeFigureOut">
              <a:rPr lang="nb-NO" smtClean="0"/>
              <a:t>26.08.2019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9543D-2C3E-441E-9C27-006959C5D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9B9583-6424-45C6-B4E4-81049B086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55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nou-2019-9/id2639106/sec2#KAP1" TargetMode="External"/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9/ny-forvaltningslov_inge-lorange-backer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CB1CFE-F2BA-470C-9A3B-DA39C423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383" y="1515414"/>
            <a:ext cx="9144000" cy="126213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Personvernrettslig og forvaltningsrettslig tilnærming til regulering av digital forvaltning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D58D48-DB6A-4581-BAE7-4387340DE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07261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Forvaltningsrettslig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2485"/>
            <a:ext cx="10666927" cy="5065690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Forvaltningsloven (1967) er i stor grad basert på enkeltsaksbehandling slik den var i 1950- og 60-årene</a:t>
            </a:r>
          </a:p>
          <a:p>
            <a:pPr lvl="1"/>
            <a:r>
              <a:rPr lang="nb-NO" dirty="0"/>
              <a:t>Stilltiende forutsetning om individuell behandling av partene</a:t>
            </a:r>
          </a:p>
          <a:p>
            <a:pPr lvl="1"/>
            <a:r>
              <a:rPr lang="nb-NO" dirty="0"/>
              <a:t>Loven har i liten grad blitt endret med tanke på digitalisering</a:t>
            </a:r>
          </a:p>
          <a:p>
            <a:pPr lvl="2"/>
            <a:r>
              <a:rPr lang="nb-NO" dirty="0"/>
              <a:t>Noen endringer ble gjort i Ot.prp. nr. 108 (2000 – 2001) Om lov om endringer i diverse lover for å fjerne hindringer for elektronisk kommunikasjon</a:t>
            </a:r>
          </a:p>
          <a:p>
            <a:pPr lvl="3"/>
            <a:r>
              <a:rPr lang="nb-NO" dirty="0"/>
              <a:t>Jf. forståelsen av ord som «dokument», «kopi», «nedtegne», «undertegne», «muntlig», «skriftlig» og «avgitt»</a:t>
            </a:r>
          </a:p>
          <a:p>
            <a:pPr lvl="3"/>
            <a:r>
              <a:rPr lang="nb-NO" dirty="0"/>
              <a:t>Ble gitt hjemmel for </a:t>
            </a:r>
            <a:r>
              <a:rPr lang="nb-NO" dirty="0" err="1"/>
              <a:t>eforvaltningsforskriften</a:t>
            </a:r>
            <a:r>
              <a:rPr lang="nb-NO" dirty="0"/>
              <a:t> (20014) og forskrift om IT-standarder i offentlig forvaltning (2013)</a:t>
            </a:r>
          </a:p>
          <a:p>
            <a:pPr lvl="2"/>
            <a:r>
              <a:rPr lang="nb-NO" dirty="0"/>
              <a:t>Er ikke gjort noen endringer med bakgrunn i tiltakende automatisert rettsanvendelse mv.</a:t>
            </a:r>
          </a:p>
          <a:p>
            <a:r>
              <a:rPr lang="nb-NO" sz="2600" dirty="0"/>
              <a:t>Kan hevdes å være behov for ny forvaltningslovgivning vedrørende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i="1" dirty="0">
                <a:solidFill>
                  <a:prstClr val="black"/>
                </a:solidFill>
              </a:rPr>
              <a:t>Utvikling</a:t>
            </a:r>
            <a:r>
              <a:rPr lang="nb-NO" sz="1800" dirty="0">
                <a:solidFill>
                  <a:prstClr val="black"/>
                </a:solidFill>
              </a:rPr>
              <a:t> av systemer som tar sikte på å automatisere rettsanvendelsen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den offentlig forvaltningens </a:t>
            </a:r>
            <a:r>
              <a:rPr lang="nb-NO" sz="1800" i="1" dirty="0">
                <a:solidFill>
                  <a:prstClr val="black"/>
                </a:solidFill>
              </a:rPr>
              <a:t>systemløsninger</a:t>
            </a:r>
            <a:r>
              <a:rPr lang="nb-NO" sz="1800" dirty="0">
                <a:solidFill>
                  <a:prstClr val="black"/>
                </a:solidFill>
              </a:rPr>
              <a:t> (jf. «systembestemmelser»)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 Krav til saksbehandlingsregler for forvaltningens </a:t>
            </a:r>
            <a:r>
              <a:rPr lang="nb-NO" sz="1800" i="1" dirty="0">
                <a:solidFill>
                  <a:prstClr val="black"/>
                </a:solidFill>
              </a:rPr>
              <a:t>bruk</a:t>
            </a:r>
            <a:r>
              <a:rPr lang="nb-NO" sz="1800" dirty="0">
                <a:solidFill>
                  <a:prstClr val="black"/>
                </a:solidFill>
              </a:rPr>
              <a:t> av deres systemløsninger</a:t>
            </a:r>
          </a:p>
          <a:p>
            <a:pPr marL="457200" lvl="1" indent="0">
              <a:buNone/>
            </a:pPr>
            <a:r>
              <a:rPr lang="nb-NO" dirty="0"/>
              <a:t>… for å ivareta rettssikkerhetshensyn</a:t>
            </a:r>
          </a:p>
        </p:txBody>
      </p:sp>
    </p:spTree>
    <p:extLst>
      <p:ext uri="{BB962C8B-B14F-4D97-AF65-F5344CB8AC3E}">
        <p14:creationId xmlns:p14="http://schemas.microsoft.com/office/powerpoint/2010/main" val="30308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C881E-4B36-41F2-BB73-ADC87437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03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Solberg-regjeringens mandat til Forvaltningslovutvalget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747D6-202F-4FBC-BF5C-20C97D70D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111"/>
            <a:ext cx="10515600" cy="55599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«Forvaltningsloven skal bli mer brukervennlig» (pressemelding 23.10.2015)</a:t>
            </a:r>
          </a:p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Fra mandatet: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«Utviklingen innen informasjons- og kommunikasjonsteknologi gjør det stadig enklere å søke frem, innhente og spre informasjon, og den </a:t>
            </a:r>
            <a:r>
              <a:rPr lang="nb-NO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muliggjort helt eller delvis automatisert saksbehandling i større grad enn tidligere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teknologien har skapt nye rettssikkerhets- og personvernutfordringer, men den kan også bidra nettopp til å styrke rettssikkerheten og personvernet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En revidert forvaltningslov bør generelt legge til rette for en digitalisering av forvaltningen.»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dirty="0">
                <a:solidFill>
                  <a:srgbClr val="CC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Loven skal legge til rette for hensiktsmessig bruk av informasjons- og kommunikasjonsteknologi (IKT) i saksbehandlingen i individuelle og generelle saker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både i et brukerperspektiv og for forvaltningen. Loven skal legge til rette for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helautomatiserte saksforberedelses- og beslutningsverktøy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der dette er hensiktsmessig.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skal vurderes hvilke særlige utfordringer bruken av moderne informasjons- og kommunikasjonsteknologi skaper for rettssikkerheten og personvernet, og hvordan disse utfordringene best kan løses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utdrag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dirty="0">
                <a:cs typeface="Calibri Light" panose="020F0302020204030204" pitchFamily="34" charset="0"/>
              </a:rPr>
              <a:t>Utvalget la fram forslaget til ny lov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r>
              <a:rPr lang="nb-NO" dirty="0">
                <a:cs typeface="Calibri Light" panose="020F0302020204030204" pitchFamily="34" charset="0"/>
              </a:rPr>
              <a:t>Senere har Arkivlovutvalget lagt frem forslag til ny lov om samfunns-dokumentasjon og arkiver (</a:t>
            </a:r>
            <a:r>
              <a:rPr lang="nb-NO" dirty="0">
                <a:cs typeface="Calibri Light" panose="020F0302020204030204" pitchFamily="34" charset="0"/>
                <a:hlinkClick r:id="rId3"/>
              </a:rPr>
              <a:t>NOU 2019: 9</a:t>
            </a:r>
            <a:r>
              <a:rPr lang="nb-NO" dirty="0">
                <a:cs typeface="Calibri Light" panose="020F0302020204030204" pitchFamily="34" charset="0"/>
              </a:rPr>
              <a:t>)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E7C85-4FE4-4445-99B4-135A4003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31" y="964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Forvaltningslovutvalgets forslag til bestemmelser som direkte gjelder digital forvaltning </a:t>
            </a:r>
            <a:r>
              <a:rPr lang="nb-NO" sz="2200" dirty="0">
                <a:solidFill>
                  <a:srgbClr val="0070C0"/>
                </a:solidFill>
                <a:hlinkClick r:id="rId2"/>
              </a:rPr>
              <a:t>[se utvalgsleders presentasjon av denne delen av forslaget]</a:t>
            </a:r>
            <a:endParaRPr lang="nb-NO" sz="2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D611EB-E691-49B8-A836-D332C7A9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52567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§ 11. Helautomatisert saksbehandling</a:t>
            </a:r>
          </a:p>
          <a:p>
            <a:pPr marL="0" indent="0">
              <a:buNone/>
            </a:pPr>
            <a:r>
              <a:rPr lang="nb-NO" dirty="0"/>
              <a:t>Kongen kan gi forskrift om at forvaltningsorganet på bestemte </a:t>
            </a:r>
            <a:r>
              <a:rPr lang="nb-NO" dirty="0" err="1"/>
              <a:t>sakområder</a:t>
            </a:r>
            <a:r>
              <a:rPr lang="nb-NO" dirty="0"/>
              <a:t> kan treffe avgjørelser ved helautomatisert saksbehandling. Avgjørelser som er lite inngripende overfor den enkelte, kan treffes ved helautomatisert behandling uten hjemmel i forskrift.</a:t>
            </a:r>
          </a:p>
          <a:p>
            <a:pPr marL="0" indent="0">
              <a:buNone/>
            </a:pP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mindretall (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Fagernæs</a:t>
            </a: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nb-NO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Hæreid</a:t>
            </a: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Kjørholt og Sollie) foreslår at § 11 skal lyde:</a:t>
            </a:r>
          </a:p>
          <a:p>
            <a:pPr marL="0" indent="0">
              <a:buNone/>
            </a:pP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Forvaltningsorganet kan treffe helautomatiserte avgjørelser hvor personopplysninger inngår, når behandlingen er nødvendig for å utøve offentlig myndighet eller utføre lovfestede oppgaver. Behandlingen må sikre partens krav til forsvarlig saksbehandling og være forenlig med retten til vern av personopplysninger.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§ 12. Automatiserte saksbehandlingssystemer</a:t>
            </a:r>
          </a:p>
          <a:p>
            <a:pPr marL="0" indent="0">
              <a:buNone/>
            </a:pPr>
            <a:r>
              <a:rPr lang="nb-NO" dirty="0"/>
              <a:t>(1) Forvaltningsorganet skal dokumentere det rettslige innholdet i automatiserte saksbehandlingssystemer. Dokumentasjonen skal offentliggjøres, hvis ikke annet følger av lov eller særlige hensyn taler mot det.</a:t>
            </a:r>
          </a:p>
          <a:p>
            <a:pPr marL="0" indent="0">
              <a:buNone/>
            </a:pPr>
            <a:r>
              <a:rPr lang="nb-NO" dirty="0"/>
              <a:t>(2) Kongen kan gi forskrift om krav til systemer og om offentliggjøring etter denne paragrafen.</a:t>
            </a:r>
          </a:p>
          <a:p>
            <a:pPr marL="0" indent="0">
              <a:buNone/>
            </a:pPr>
            <a:endParaRPr lang="nb-NO" sz="27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2700" dirty="0">
                <a:solidFill>
                  <a:srgbClr val="7030A0"/>
                </a:solidFill>
              </a:rPr>
              <a:t>[Merk at Arkivlovutvalget har mye mer omfattende og mer presise krav til dokumentering, se §§ 7 – 15]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18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41D7CE-2693-4507-A123-11968BDD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052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Behov for regler om </a:t>
            </a:r>
            <a:r>
              <a:rPr lang="nb-NO" sz="3200" i="1" dirty="0">
                <a:solidFill>
                  <a:srgbClr val="0070C0"/>
                </a:solidFill>
              </a:rPr>
              <a:t>utvikling</a:t>
            </a:r>
            <a:r>
              <a:rPr lang="nb-NO" sz="3200" dirty="0">
                <a:solidFill>
                  <a:srgbClr val="0070C0"/>
                </a:solidFill>
              </a:rPr>
              <a:t> av systemer som tar sikte på å automatisere rettsanvendelsen</a:t>
            </a:r>
            <a:br>
              <a:rPr lang="nb-NO" sz="3200" dirty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8353AC-3BC8-4F96-855A-FE3100218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41" y="1825625"/>
            <a:ext cx="10720077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Systemutvikling som rettslig beslutningsprosess med direkte betydning for innbyggernes plikter og rettigheter</a:t>
            </a:r>
          </a:p>
          <a:p>
            <a:r>
              <a:rPr lang="nb-NO" dirty="0"/>
              <a:t>Lovgivningen stiller i dag ingen direkte krav til hvordan slik «rettslig systemutvikling» skal skje, men forvaltningsrettslige prinsipper er relevante</a:t>
            </a:r>
          </a:p>
          <a:p>
            <a:r>
              <a:rPr lang="nb-NO" dirty="0"/>
              <a:t>Kan f.eks. være aktuelt å stille krav til</a:t>
            </a:r>
          </a:p>
          <a:p>
            <a:pPr lvl="1"/>
            <a:r>
              <a:rPr lang="nb-NO" dirty="0"/>
              <a:t>Organisering av arbeidet, inklusive krav til kompetanse og representasjon</a:t>
            </a:r>
          </a:p>
          <a:p>
            <a:pPr lvl="1"/>
            <a:r>
              <a:rPr lang="nb-NO" dirty="0"/>
              <a:t>Krav til saksutredning</a:t>
            </a:r>
          </a:p>
          <a:p>
            <a:pPr lvl="1"/>
            <a:r>
              <a:rPr lang="nb-NO" dirty="0"/>
              <a:t>Krav til høring, dokumentasjon, publisering e.l. av «rettslige systemavgjørelser»</a:t>
            </a:r>
          </a:p>
          <a:p>
            <a:pPr lvl="1"/>
            <a:r>
              <a:rPr lang="nb-NO" dirty="0"/>
              <a:t>Krav til formell godkjenning, vedtak og ikrafttredelse</a:t>
            </a:r>
          </a:p>
          <a:p>
            <a:pPr lvl="1"/>
            <a:r>
              <a:rPr lang="nb-NO" dirty="0"/>
              <a:t>Annet?</a:t>
            </a:r>
          </a:p>
        </p:txBody>
      </p:sp>
    </p:spTree>
    <p:extLst>
      <p:ext uri="{BB962C8B-B14F-4D97-AF65-F5344CB8AC3E}">
        <p14:creationId xmlns:p14="http://schemas.microsoft.com/office/powerpoint/2010/main" val="72285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EFD5BD-9F5A-49B0-9638-B7A19D40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Behov for regler som setter krav til den offentlig forvaltningens </a:t>
            </a:r>
            <a:r>
              <a:rPr lang="nb-NO" sz="3200" i="1" dirty="0">
                <a:solidFill>
                  <a:srgbClr val="0070C0"/>
                </a:solidFill>
              </a:rPr>
              <a:t>systemløsninger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F03B5C-28F0-45E8-9443-4CD66384C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Jf. skillet mellom «systembestemmelser» og «saksbehandlings-bestemmelser»</a:t>
            </a:r>
          </a:p>
          <a:p>
            <a:r>
              <a:rPr lang="nb-NO" dirty="0"/>
              <a:t>Overordnet spørsmål er hva vi trenger i tillegg til systemkravene i personvernforordningen (jf. nedenfor)</a:t>
            </a:r>
          </a:p>
          <a:p>
            <a:r>
              <a:rPr lang="nb-NO" dirty="0"/>
              <a:t>Kan f.eks. være aktuelt å stille krav:</a:t>
            </a:r>
          </a:p>
          <a:p>
            <a:pPr lvl="1"/>
            <a:r>
              <a:rPr lang="nb-NO" dirty="0"/>
              <a:t>Til «</a:t>
            </a:r>
            <a:r>
              <a:rPr lang="nb-NO" dirty="0" err="1"/>
              <a:t>Minside</a:t>
            </a:r>
            <a:r>
              <a:rPr lang="nb-NO" dirty="0"/>
              <a:t>-løsninger» i offentlig forvaltning</a:t>
            </a:r>
          </a:p>
          <a:p>
            <a:pPr lvl="1"/>
            <a:r>
              <a:rPr lang="nb-NO" dirty="0"/>
              <a:t>Om at systemer skal ha rutine for partsinnsyn</a:t>
            </a:r>
          </a:p>
          <a:p>
            <a:pPr lvl="1"/>
            <a:r>
              <a:rPr lang="nb-NO" dirty="0"/>
              <a:t>Om automatisk </a:t>
            </a:r>
            <a:r>
              <a:rPr lang="nb-NO" dirty="0" err="1"/>
              <a:t>påsetting</a:t>
            </a:r>
            <a:r>
              <a:rPr lang="nb-NO" dirty="0"/>
              <a:t> av begrunnelse for enkeltvedtak</a:t>
            </a:r>
          </a:p>
          <a:p>
            <a:pPr lvl="1"/>
            <a:r>
              <a:rPr lang="nb-NO" dirty="0"/>
              <a:t>Om systemoffentlighet (dvs. at systemer skal være tilgjengelig for alle, til bl.a. simulering av vedtak)</a:t>
            </a:r>
          </a:p>
          <a:p>
            <a:pPr lvl="1"/>
            <a:r>
              <a:rPr lang="nb-NO" dirty="0"/>
              <a:t>Krav til systemløsninger som skal gi beslutningsgrunnlag til forvaltningens systemer</a:t>
            </a:r>
          </a:p>
          <a:p>
            <a:pPr lvl="1"/>
            <a:r>
              <a:rPr lang="nb-NO" dirty="0"/>
              <a:t>Annet?</a:t>
            </a:r>
          </a:p>
        </p:txBody>
      </p:sp>
    </p:spTree>
    <p:extLst>
      <p:ext uri="{BB962C8B-B14F-4D97-AF65-F5344CB8AC3E}">
        <p14:creationId xmlns:p14="http://schemas.microsoft.com/office/powerpoint/2010/main" val="34522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912973-B45B-4437-B2D8-94EBAF9B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Behov for saksbehandlingsregler for forvaltningens 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 av systemløsningene deres?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E74857-A202-4909-AD0D-855D56CF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Generelt behov for å revurdere «begrensende elementer» i enkelte av dagens bestemmelser </a:t>
            </a:r>
          </a:p>
          <a:p>
            <a:pPr lvl="1"/>
            <a:r>
              <a:rPr lang="nb-NO" dirty="0"/>
              <a:t>«Omfanget av veiledningen må likevel tilpasses det enkelte forvaltningsorgans situasjon og kapasitet til å påta seg slik virksomhet» (§ 11)</a:t>
            </a:r>
          </a:p>
          <a:p>
            <a:pPr lvl="1"/>
            <a:r>
              <a:rPr lang="nb-NO" dirty="0"/>
              <a:t>«Dersom det må ventes at det vil ta uforholdsmessig lang tid før en henvendelse kan besvares, skal det forvaltningsorganet som mottok henvendelsen, snarest mulig gi et foreløpig svar.» (§ 11a)</a:t>
            </a:r>
          </a:p>
          <a:p>
            <a:pPr lvl="1"/>
            <a:r>
              <a:rPr lang="nb-NO" dirty="0"/>
              <a:t>«Er det særlig byrdefullt å gi skriftlig underretning, kan underretningen gis muntlig eller på annen måte.» (§ 16)</a:t>
            </a:r>
          </a:p>
          <a:p>
            <a:pPr lvl="1"/>
            <a:r>
              <a:rPr lang="nb-NO" dirty="0"/>
              <a:t>«Forvaltningsorganet skal påse at saken er så godt opplyst som mulig​ før vedtak​ treffes.» (§ 17)</a:t>
            </a:r>
          </a:p>
          <a:p>
            <a:pPr lvl="1"/>
            <a:r>
              <a:rPr lang="nb-NO" dirty="0"/>
              <a:t>«Et enkeltvedtak​1 skal være skriftlig​2 om ikke dette av praktiske grunner vil være særlig byrdefullt for forvaltningsorganet.» (§ 23)</a:t>
            </a:r>
          </a:p>
          <a:p>
            <a:pPr lvl="1"/>
            <a:r>
              <a:rPr lang="nb-NO" dirty="0"/>
              <a:t>«Er det særlig byrdefullt for forvaltningsorganet å gi skriftlig underretning, eller haster saken, kan underretning gis muntlig eller på annen måte.» (§ 27)</a:t>
            </a:r>
          </a:p>
          <a:p>
            <a:pPr lvl="1"/>
            <a:r>
              <a:rPr lang="nb-NO" i="1" dirty="0"/>
              <a:t>Og andre bestemmelser!</a:t>
            </a:r>
          </a:p>
          <a:p>
            <a:r>
              <a:rPr lang="nb-NO" dirty="0"/>
              <a:t>Minstekrav for tilgang til saksbehandler og individuell veiledning</a:t>
            </a:r>
          </a:p>
          <a:p>
            <a:r>
              <a:rPr lang="nb-NO" dirty="0"/>
              <a:t>Regler om tilsyn og kontroll med oppgavegivere</a:t>
            </a:r>
          </a:p>
          <a:p>
            <a:r>
              <a:rPr lang="nb-NO" dirty="0"/>
              <a:t>Regler som gir generell virkning på systemløsninger i tilfeller av medhold i individuelle klager/omgjøring</a:t>
            </a:r>
          </a:p>
        </p:txBody>
      </p:sp>
    </p:spTree>
    <p:extLst>
      <p:ext uri="{BB962C8B-B14F-4D97-AF65-F5344CB8AC3E}">
        <p14:creationId xmlns:p14="http://schemas.microsoft.com/office/powerpoint/2010/main" val="237218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DD9EB35-73CC-4B55-9414-273C06FAA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169" y="1309191"/>
            <a:ext cx="8571509" cy="5378625"/>
          </a:xfrm>
          <a:prstGeom prst="rect">
            <a:avLst/>
          </a:prstGeom>
        </p:spPr>
      </p:pic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870673" y="3786259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6207811" y="4526050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4124324" y="4497743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BBD4F9-63C8-4467-BF11-8549C64A4B48}"/>
              </a:ext>
            </a:extLst>
          </p:cNvPr>
          <p:cNvSpPr txBox="1"/>
          <p:nvPr/>
        </p:nvSpPr>
        <p:spPr>
          <a:xfrm>
            <a:off x="4927332" y="3149856"/>
            <a:ext cx="1280479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Forvaltnings-</a:t>
            </a:r>
            <a:br>
              <a:rPr lang="nb-NO" sz="1600" dirty="0"/>
            </a:br>
            <a:r>
              <a:rPr lang="nb-NO" sz="1600" dirty="0"/>
              <a:t>myndigheten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8CAFAED-8724-4D91-8569-FAA6E16903D7}"/>
              </a:ext>
            </a:extLst>
          </p:cNvPr>
          <p:cNvSpPr txBox="1"/>
          <p:nvPr/>
        </p:nvSpPr>
        <p:spPr>
          <a:xfrm>
            <a:off x="4617950" y="2754710"/>
            <a:ext cx="213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Sivilombudsmannen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AD6A554-5136-4203-BBBF-7BFB39A1B1BB}"/>
              </a:ext>
            </a:extLst>
          </p:cNvPr>
          <p:cNvSpPr txBox="1"/>
          <p:nvPr/>
        </p:nvSpPr>
        <p:spPr>
          <a:xfrm>
            <a:off x="611131" y="37144"/>
            <a:ext cx="104964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Grunnleggende om aktører og relasjonene mellom dem i hen-</a:t>
            </a:r>
            <a:b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hold til forvaltningsloven og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6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Personvernrettslig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7654"/>
            <a:ext cx="10741312" cy="5490521"/>
          </a:xfrm>
        </p:spPr>
        <p:txBody>
          <a:bodyPr>
            <a:normAutofit fontScale="85000" lnSpcReduction="10000"/>
          </a:bodyPr>
          <a:lstStyle/>
          <a:p>
            <a:r>
              <a:rPr lang="nb-NO" sz="2600" dirty="0"/>
              <a:t>Personopplysningsloven av 2018 (med personvernforordningen) er tredje generasjon lovgivning på området</a:t>
            </a:r>
          </a:p>
          <a:p>
            <a:pPr lvl="1"/>
            <a:r>
              <a:rPr lang="nb-NO" sz="2200" dirty="0"/>
              <a:t>Personregisterloven (1978) </a:t>
            </a:r>
          </a:p>
          <a:p>
            <a:pPr lvl="1"/>
            <a:r>
              <a:rPr lang="nb-NO" sz="2200" dirty="0"/>
              <a:t>Personopplysningsloven (2000)  Representerte skifte i tenkning</a:t>
            </a:r>
          </a:p>
          <a:p>
            <a:r>
              <a:rPr lang="nb-NO" sz="2600" dirty="0"/>
              <a:t>Personopplysningsvern (jf. «data </a:t>
            </a:r>
            <a:r>
              <a:rPr lang="nb-NO" sz="2600" dirty="0" err="1"/>
              <a:t>protection</a:t>
            </a:r>
            <a:r>
              <a:rPr lang="nb-NO" sz="2600" dirty="0"/>
              <a:t>») har bakgrunn i digitalisering (1960-årene)</a:t>
            </a:r>
          </a:p>
          <a:p>
            <a:r>
              <a:rPr lang="nb-NO" sz="2600" dirty="0"/>
              <a:t>Ble utviklet som felles tilnærming, uten avgjørende skille mellom offentlig forvaltning og privat virksomhet</a:t>
            </a:r>
          </a:p>
          <a:p>
            <a:r>
              <a:rPr lang="nb-NO" sz="2600" dirty="0"/>
              <a:t>Har blitt det dominerende perspektivet på digital forvaltning («på bekostning» av rettssikkerhetsperspektivet)</a:t>
            </a:r>
          </a:p>
          <a:p>
            <a:r>
              <a:rPr lang="nb-NO" sz="2600" dirty="0"/>
              <a:t>Personopplysningsvern har blitt et stadig bredere område som også i noen grad omhandler tradisjonelle rettssikkerhetsspørsmål</a:t>
            </a:r>
          </a:p>
          <a:p>
            <a:r>
              <a:rPr lang="nb-NO" sz="2600" dirty="0"/>
              <a:t>Utvikling fra nasjonal lovgivning </a:t>
            </a:r>
            <a:r>
              <a:rPr lang="nb-NO" sz="26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600" dirty="0"/>
              <a:t> nasjonal lovgivning i </a:t>
            </a:r>
            <a:r>
              <a:rPr lang="nb-NO" sz="2600" dirty="0" err="1"/>
              <a:t>hht</a:t>
            </a:r>
            <a:r>
              <a:rPr lang="nb-NO" sz="2600" dirty="0"/>
              <a:t>. direktiv </a:t>
            </a:r>
            <a:r>
              <a:rPr lang="nb-NO" sz="26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600" dirty="0"/>
              <a:t> felles europeisk lovgivning i form av forordning med mange «nasjonale hull» (derfor bare delvis rettsenhet)</a:t>
            </a:r>
          </a:p>
          <a:p>
            <a:r>
              <a:rPr lang="nb-NO" sz="2600" dirty="0"/>
              <a:t>Forordningen har mange, vage, skjønnsmessige bestemmelser som inngår i komplekse regelstrukturer. For tiden få andre rettskilder enn ordlyden + mange mer eller mindre kvalifiserte oppfatninger i litteratur og ellers om hva bestemmelsene betyr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205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E9A70-02B2-40CF-A410-956EF4C1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forholdet mellom personvernforordningen og forvaltningsloven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DF90BA-4DA4-4A5B-B770-8917B059D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Personvernforordningen og personopplysningsloven av 2018 gjelder generelt, også for offentlig forvaltning</a:t>
            </a:r>
          </a:p>
          <a:p>
            <a:r>
              <a:rPr lang="nb-NO" dirty="0"/>
              <a:t>Bare enkelte elementer vedr. offentlig forvaltning er særlig regulert, se art.6(1)(e), (2) og (3), «arkivformål i allmennhetens interesse (f.eks. art. 5(1)(b) og art. 89(1)), innsyn i offentlige dokumenter (art. 86), og nasjonale identifikasjonsnumre (art. 87)</a:t>
            </a:r>
          </a:p>
          <a:p>
            <a:r>
              <a:rPr lang="nb-NO" dirty="0"/>
              <a:t>Forordningen regulerer i stor grad </a:t>
            </a:r>
            <a:r>
              <a:rPr lang="nb-NO" i="1" dirty="0"/>
              <a:t>forvaltningsprosessens faktiske side</a:t>
            </a:r>
            <a:r>
              <a:rPr lang="nb-NO" dirty="0"/>
              <a:t>, dvs. behandling av personopplysninger som er beslutningsgrunnlag for enkeltvedtak og andre enkeltavgjørelser</a:t>
            </a:r>
          </a:p>
          <a:p>
            <a:r>
              <a:rPr lang="nb-NO" dirty="0"/>
              <a:t>Forordningen begrenser hva Norge kan fastsette av bestemmelser i forvaltningslovgivning som gjelder personopplysninger i forvaltningsprosessen</a:t>
            </a:r>
          </a:p>
          <a:p>
            <a:r>
              <a:rPr lang="nb-NO" dirty="0"/>
              <a:t>Forordningen har større vekt på «systembestemmelser» enn forvaltningsloven med forskrifter (jf. «behandling av personopplysninger»)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407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E19A325-E0F0-4E5B-B6E2-FAC0D27FE615}"/>
              </a:ext>
            </a:extLst>
          </p:cNvPr>
          <p:cNvSpPr/>
          <p:nvPr/>
        </p:nvSpPr>
        <p:spPr>
          <a:xfrm>
            <a:off x="477877" y="346683"/>
            <a:ext cx="108211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Bestemmelser i PVF som stiller krav til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utvikling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 av systemer som tar sikte på å behandle personopplysninger (i automatiske prosesser og ellers)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85CDD-FB65-4DA9-BCFD-F9A20130C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76" y="2597581"/>
            <a:ext cx="10515600" cy="3651585"/>
          </a:xfrm>
        </p:spPr>
        <p:txBody>
          <a:bodyPr>
            <a:normAutofit/>
          </a:bodyPr>
          <a:lstStyle/>
          <a:p>
            <a:r>
              <a:rPr lang="nb-NO" sz="2400" dirty="0"/>
              <a:t>Krav til innebygget personvern (art. 25)</a:t>
            </a:r>
          </a:p>
          <a:p>
            <a:pPr lvl="1"/>
            <a:r>
              <a:rPr lang="nb-NO" dirty="0"/>
              <a:t>Men bestemmelsen gjelder bare behandlingsansvarlige, ikke systemutviklere som bare er produsenter av systemløsninger (jf. «hyllevare»)</a:t>
            </a:r>
          </a:p>
          <a:p>
            <a:r>
              <a:rPr lang="nb-NO" sz="2400" dirty="0"/>
              <a:t>Art. 38(1): «Den  behandlingsansvarlige  og  databehandleren skal sikre at personvernombudet på riktig måte  og  i  rett  tid  involveres  i  alle  spørsmål  som gjelder vern av personopplysninger.» (jf. dog ombudets uavhengige stilling)</a:t>
            </a:r>
          </a:p>
          <a:p>
            <a:r>
              <a:rPr lang="nb-NO" sz="2400" dirty="0"/>
              <a:t>Flere andre krav gjelder selve systemløsningen (resultatet av utviklingsarbeidet), og har indirekte effekt på systemutviklingen – jf. neste bilde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FB08CDE-CC8C-42DF-B9A8-A16D315E655F}"/>
              </a:ext>
            </a:extLst>
          </p:cNvPr>
          <p:cNvSpPr txBox="1"/>
          <p:nvPr/>
        </p:nvSpPr>
        <p:spPr>
          <a:xfrm>
            <a:off x="7960914" y="6064500"/>
            <a:ext cx="40215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3095567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setter krav til den offentlig forvaltningens systemløsninger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bl.a. krav til</a:t>
            </a:r>
          </a:p>
          <a:p>
            <a:pPr lvl="1"/>
            <a:r>
              <a:rPr lang="nb-NO" dirty="0"/>
              <a:t>Behandlingsformål (art. 5(1)(b))</a:t>
            </a:r>
          </a:p>
          <a:p>
            <a:pPr lvl="1"/>
            <a:r>
              <a:rPr lang="nb-NO" dirty="0"/>
              <a:t>Rettslig grunnlag (art. 6 og 9)</a:t>
            </a:r>
          </a:p>
          <a:p>
            <a:pPr lvl="1"/>
            <a:r>
              <a:rPr lang="nb-NO" dirty="0"/>
              <a:t>Behandlingssikkerhet (art. 32)</a:t>
            </a:r>
          </a:p>
          <a:p>
            <a:pPr lvl="1"/>
            <a:r>
              <a:rPr lang="nb-NO" dirty="0"/>
              <a:t>Vurdering av personvernkonsekvenser (art. 35)</a:t>
            </a:r>
          </a:p>
          <a:p>
            <a:pPr lvl="1"/>
            <a:r>
              <a:rPr lang="nb-NO" dirty="0"/>
              <a:t>Krav til forhåndsdrøfting (art. 36)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48477D1-E5C5-4191-96C5-9E75EC9C5BD4}"/>
              </a:ext>
            </a:extLst>
          </p:cNvPr>
          <p:cNvSpPr txBox="1"/>
          <p:nvPr/>
        </p:nvSpPr>
        <p:spPr>
          <a:xfrm>
            <a:off x="7640224" y="5942568"/>
            <a:ext cx="40215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87740-C3B2-4A97-BDB2-7A78E213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37303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innebærer nye saksbehandlingsbest-</a:t>
            </a:r>
            <a:r>
              <a:rPr lang="nb-NO" sz="3200" dirty="0" err="1">
                <a:solidFill>
                  <a:srgbClr val="0070C0"/>
                </a:solidFill>
              </a:rPr>
              <a:t>emmelser</a:t>
            </a:r>
            <a:r>
              <a:rPr lang="nb-NO" sz="3200" dirty="0">
                <a:solidFill>
                  <a:srgbClr val="0070C0"/>
                </a:solidFill>
              </a:rPr>
              <a:t> (jf. «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») som offentlig forvaltningen må etterleve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9D8A8-BAD5-4014-97B2-9B4F756F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2400" dirty="0"/>
              <a:t>Krav til kommunikasjon med registrerte mv. (art. 12)</a:t>
            </a:r>
          </a:p>
          <a:p>
            <a:r>
              <a:rPr lang="nb-NO" sz="2400" dirty="0"/>
              <a:t>Plikt til å gi informasjon til registrerte (art. 13 og 14, jf. </a:t>
            </a:r>
            <a:r>
              <a:rPr lang="nb-NO" sz="2400" dirty="0" err="1"/>
              <a:t>fvl</a:t>
            </a:r>
            <a:r>
              <a:rPr lang="nb-NO" sz="2400" dirty="0"/>
              <a:t> § 17)</a:t>
            </a:r>
          </a:p>
          <a:p>
            <a:r>
              <a:rPr lang="nb-NO" sz="2400" dirty="0"/>
              <a:t>Innsyn for registrerte</a:t>
            </a:r>
          </a:p>
          <a:p>
            <a:r>
              <a:rPr lang="nb-NO" sz="2400" dirty="0"/>
              <a:t>Rett til retting og sletting (art. 16 og 17, jf. art. 19)</a:t>
            </a:r>
          </a:p>
          <a:p>
            <a:r>
              <a:rPr lang="nb-NO" sz="2400" dirty="0"/>
              <a:t>Rett til begrensning av behandling (art. 18)</a:t>
            </a:r>
          </a:p>
          <a:p>
            <a:r>
              <a:rPr lang="nb-NO" sz="2400" dirty="0"/>
              <a:t>Rett til dataportabilitet (art. 20)</a:t>
            </a:r>
          </a:p>
          <a:p>
            <a:r>
              <a:rPr lang="nb-NO" sz="2400" dirty="0"/>
              <a:t>Rett til å protestere (art. 21)</a:t>
            </a:r>
          </a:p>
          <a:p>
            <a:r>
              <a:rPr lang="nb-NO" sz="2400" dirty="0"/>
              <a:t>Rett til ikke å være gjenstand for en avgjørelse som utelukkende er   basert på automatisert behandling (art. 22)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Men merk at noen rettigheter som eksisterte i personopplysningsloven 2000 har falt bort:</a:t>
            </a:r>
          </a:p>
          <a:p>
            <a:r>
              <a:rPr lang="nb-NO" sz="2400" dirty="0"/>
              <a:t>Rett til veiledning om lovbestemt innsynrett</a:t>
            </a:r>
          </a:p>
          <a:p>
            <a:r>
              <a:rPr lang="nb-NO" sz="2400" dirty="0"/>
              <a:t>Innsyn i hvordan personopplysninger er sikret </a:t>
            </a:r>
          </a:p>
        </p:txBody>
      </p:sp>
    </p:spTree>
    <p:extLst>
      <p:ext uri="{BB962C8B-B14F-4D97-AF65-F5344CB8AC3E}">
        <p14:creationId xmlns:p14="http://schemas.microsoft.com/office/powerpoint/2010/main" val="39107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D0881-6AEA-4E6C-AAFA-552D39C9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avsluttende oppsummerende synspunkter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1F7E88-6C96-4F27-9230-119276F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Personvernperspektivet på digital forvaltning har blitt dominerende mens rettssikkerhetsperspektivet har «sovet»</a:t>
            </a:r>
          </a:p>
          <a:p>
            <a:r>
              <a:rPr lang="nb-NO" sz="2400" dirty="0"/>
              <a:t>Forsøk på oppdatering og modernisering av forvaltningslovgivningen for å ivareta rettssikkerhet på bedre måte, vil være begrenset av personvernforordningens bindende, «altomfattende», vanskelige og felles europeiske regler</a:t>
            </a:r>
          </a:p>
          <a:p>
            <a:r>
              <a:rPr lang="nb-NO" sz="2400" dirty="0"/>
              <a:t>Hva som blir resultatet av forsøket på å «modernisere» rettssikkerhetstilnærmingen til offentlig forvaltning, avhenger av den videre behandlingen av forslagene i NOU 2019: 5 og NOU 2019: 9. Begge forslag har høringsfrist i desember 2019</a:t>
            </a:r>
          </a:p>
        </p:txBody>
      </p:sp>
    </p:spTree>
    <p:extLst>
      <p:ext uri="{BB962C8B-B14F-4D97-AF65-F5344CB8AC3E}">
        <p14:creationId xmlns:p14="http://schemas.microsoft.com/office/powerpoint/2010/main" val="205619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1725</Words>
  <Application>Microsoft Office PowerPoint</Application>
  <PresentationFormat>Widescreen</PresentationFormat>
  <Paragraphs>117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Personvernrettslig og forvaltningsrettslig tilnærming til regulering av digital forvaltning</vt:lpstr>
      <vt:lpstr>Forvaltningsrettslig bakgrunn og problemstilling</vt:lpstr>
      <vt:lpstr>Solberg-regjeringens mandat til Forvaltningslovutvalget</vt:lpstr>
      <vt:lpstr>Forvaltningslovutvalgets forslag til bestemmelser som direkte gjelder digital forvaltning [se utvalgsleders presentasjon av denne delen av forslaget]</vt:lpstr>
      <vt:lpstr>Behov for regler om utvikling av systemer som tar sikte på å automatisere rettsanvendelsen </vt:lpstr>
      <vt:lpstr>Behov for regler som setter krav til den offentlig forvaltningens systemløsninger</vt:lpstr>
      <vt:lpstr>Behov for saksbehandlingsregler for forvaltningens bruk av systemløsningene deres?</vt:lpstr>
      <vt:lpstr>PowerPoint-presentasjon</vt:lpstr>
      <vt:lpstr>Personvernrettslig bakgrunn og problemstilling</vt:lpstr>
      <vt:lpstr>Litt om forholdet mellom personvernforordningen og forvaltningsloven</vt:lpstr>
      <vt:lpstr>PowerPoint-presentasjon</vt:lpstr>
      <vt:lpstr>Bestemmelser i PVF som setter krav til den offentlig forvaltningens systemløsninger</vt:lpstr>
      <vt:lpstr>Bestemmelser i PVF som innebærer nye saksbehandlingsbest-emmelser (jf. «bruk») som offentlig forvaltningen må etterleve</vt:lpstr>
      <vt:lpstr>Noen avsluttende oppsummerende synspunkter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Personvernrettslig og forvaltningsrettslig tilnærming til regulering av digital forvaltning</dc:title>
  <dc:creator>dag wiese schartum</dc:creator>
  <cp:lastModifiedBy>d.w.schartum</cp:lastModifiedBy>
  <cp:revision>24</cp:revision>
  <dcterms:created xsi:type="dcterms:W3CDTF">2018-08-20T18:48:12Z</dcterms:created>
  <dcterms:modified xsi:type="dcterms:W3CDTF">2019-08-26T22:40:54Z</dcterms:modified>
</cp:coreProperties>
</file>