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2" r:id="rId3"/>
    <p:sldId id="257" r:id="rId4"/>
    <p:sldId id="259" r:id="rId5"/>
    <p:sldId id="260" r:id="rId6"/>
    <p:sldId id="261" r:id="rId7"/>
    <p:sldId id="258" r:id="rId8"/>
    <p:sldId id="263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3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8DACD-C424-4320-B8E0-2F3CE4CD8BB7}" type="datetimeFigureOut">
              <a:rPr lang="nb-NO" smtClean="0"/>
              <a:t>16.10.2017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FCA73-9887-411E-83BE-ACE2835C5A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442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nb-NO"/>
          </a:p>
        </p:txBody>
      </p:sp>
      <p:sp>
        <p:nvSpPr>
          <p:cNvPr id="12292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F23894-F59D-4AEC-B07D-FE679A0B7E59}" type="slidenum">
              <a:rPr lang="nb-NO" altLang="nb-NO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719357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6A3104-7140-4AC6-B4B9-ADB755A592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F161B0D-5C3E-4281-9E9C-831D23D346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3122B81-204D-49D8-BFD0-712E5186E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0018-47D6-437E-81EE-264FF74FCACF}" type="datetimeFigureOut">
              <a:rPr lang="nb-NO" smtClean="0"/>
              <a:t>16.10.2017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53E3D84-CB08-461C-B99A-144E2C09E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68E63F-5072-484B-A013-1E300DFE6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4307E-3C13-40BB-A778-CCEF115D4E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3990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0FA2EF-02A7-4037-AFB3-1EAA396A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DCFD45-F5BD-406D-87E2-4C3C08CB6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A59E02-98D7-42C3-AAB3-5A9F4BF05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0018-47D6-437E-81EE-264FF74FCACF}" type="datetimeFigureOut">
              <a:rPr lang="nb-NO" smtClean="0"/>
              <a:t>16.10.2017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53B1F9D-0624-45AD-B87F-4DC90B046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51DB490-74BE-4B0C-A657-5E0264C3D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4307E-3C13-40BB-A778-CCEF115D4E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0139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BF7116-02A4-4D4F-A700-B42A35595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B8F80E-449A-4D5D-A58D-8CFF00442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D073BC-94F6-4A9B-947F-E73F3636E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0018-47D6-437E-81EE-264FF74FCACF}" type="datetimeFigureOut">
              <a:rPr lang="nb-NO" smtClean="0"/>
              <a:t>16.10.2017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2860A36-CE66-4B99-A94D-CE97F8958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666FCA5-E3AD-46C7-BB07-8941005BA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4307E-3C13-40BB-A778-CCEF115D4E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74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2202C6-5500-439B-842B-C210BF2DC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252722-361D-425F-8286-A2A356F628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AEA12C1-630B-4B24-AB65-BE9DEBB55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620702-5BB2-47C6-A248-37E0CF0A5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0018-47D6-437E-81EE-264FF74FCACF}" type="datetimeFigureOut">
              <a:rPr lang="nb-NO" smtClean="0"/>
              <a:t>16.10.2017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306A15A-6A91-40AB-BB43-19D7FF460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8B4A762-524D-4084-8659-E9CB1BAB4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4307E-3C13-40BB-A778-CCEF115D4E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3838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71C2F4-558A-4AF0-921F-619B3E669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2F8A968-4C7F-466B-8F1B-144FB2E1C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94ED16D-23D0-4893-9071-96CAC399C6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B1F23B2-3588-40ED-B8CB-D982E1BD1C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BDF98D8-AFD8-42DB-AEA9-018388290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E8A086B-DB99-4E56-8787-4C7B36B0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0018-47D6-437E-81EE-264FF74FCACF}" type="datetimeFigureOut">
              <a:rPr lang="nb-NO" smtClean="0"/>
              <a:t>16.10.2017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3A92748-4459-46EC-B476-F16867DEE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1B6FAC1-A13B-497B-83F3-ABC459506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4307E-3C13-40BB-A778-CCEF115D4E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0459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DE6D3D-B0C4-4F46-8B74-FEBA459A3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C3DCB1A-9AD1-4AAC-9A28-2FE3EFF77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0018-47D6-437E-81EE-264FF74FCACF}" type="datetimeFigureOut">
              <a:rPr lang="nb-NO" smtClean="0"/>
              <a:t>16.10.2017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2E87C9C-247F-4B99-B2EF-6CFFB4AD3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F2AFDB-0C3A-412A-BF7B-386CF7B83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4307E-3C13-40BB-A778-CCEF115D4E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8905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DD0DAE8-B348-4E21-9E90-C86A52D44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0018-47D6-437E-81EE-264FF74FCACF}" type="datetimeFigureOut">
              <a:rPr lang="nb-NO" smtClean="0"/>
              <a:t>16.10.2017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B74B4D8-1773-4FAD-8345-B27CD3671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EA47EA2-A103-4220-BB46-EB829C964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4307E-3C13-40BB-A778-CCEF115D4E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5015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7A3ECC-AA46-4EF3-BA73-23C89213E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5C0433-EF55-4877-8150-6027DA690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E128FB4-2531-4CC6-9314-ED07814EDD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59A17A8-43F0-401B-A551-74B4C1137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0018-47D6-437E-81EE-264FF74FCACF}" type="datetimeFigureOut">
              <a:rPr lang="nb-NO" smtClean="0"/>
              <a:t>16.10.2017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C1AB780-27A8-4069-9CFE-3EC4F6B53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BF76982-DCAC-4BD4-B4D1-CECAC2B61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4307E-3C13-40BB-A778-CCEF115D4E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260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561CC1-38A4-4944-B59C-6A34FE643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8A1DC73-0E6A-45F7-A4F5-CCCE0857D0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036D1D0-A837-4255-B77E-521A57228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5E86D5B-1361-402B-8747-1F0F8C4A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0018-47D6-437E-81EE-264FF74FCACF}" type="datetimeFigureOut">
              <a:rPr lang="nb-NO" smtClean="0"/>
              <a:t>16.10.2017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A48EF30-7225-4850-8B2A-5AC4E522E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17C0F0F-41E5-42DF-9C35-F5659171C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4307E-3C13-40BB-A778-CCEF115D4E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9809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227B51-3703-42E9-9A3C-357C03CFB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B26B5B8-D5F7-49E9-8491-5E34B2F7DB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3C4F85-C94E-4FF3-BC01-E3EA6030A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0018-47D6-437E-81EE-264FF74FCACF}" type="datetimeFigureOut">
              <a:rPr lang="nb-NO" smtClean="0"/>
              <a:t>16.10.2017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F15921B-55CE-4C01-9C9A-C208D9047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9E0CAA5-2B86-492A-8CEC-A721E6862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4307E-3C13-40BB-A778-CCEF115D4E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91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C7247F8-B231-420D-95A3-CCA29364D9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E38EB60-3303-4576-8EC1-D0E11CA74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DF6115-7B64-46BF-AEAD-326EC7ABC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0018-47D6-437E-81EE-264FF74FCACF}" type="datetimeFigureOut">
              <a:rPr lang="nb-NO" smtClean="0"/>
              <a:t>16.10.2017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2580F6-5F22-47CD-9239-CFC076688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665D91B-89C5-4199-B08C-74D1CE5D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4307E-3C13-40BB-A778-CCEF115D4E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0196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C87D950-B3F8-452C-A121-2CC3038C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484A4E-B9CD-41F2-ACE0-15A811732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13EAF45-96A6-4651-AD95-1B6BEC1AA5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20018-47D6-437E-81EE-264FF74FCACF}" type="datetimeFigureOut">
              <a:rPr lang="nb-NO" smtClean="0"/>
              <a:t>16.10.2017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8A334E2-BB86-4ACD-9F3E-FE54187E2D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3A36DF5-57D4-4CAE-8F02-1101FF23E0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4307E-3C13-40BB-A778-CCEF115D4E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746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1A1973-BBDF-40D6-9DF8-75311943FC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Rettslig regulering av digital forvaltning:</a:t>
            </a:r>
            <a:br>
              <a:rPr lang="nb-NO" sz="3600" dirty="0">
                <a:solidFill>
                  <a:srgbClr val="C00000"/>
                </a:solidFill>
              </a:rPr>
            </a:br>
            <a:r>
              <a:rPr lang="nb-NO" sz="3600" dirty="0">
                <a:solidFill>
                  <a:srgbClr val="C00000"/>
                </a:solidFill>
              </a:rPr>
              <a:t>muligheter og begrensninger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4434B56-1EB2-4F63-9412-1D3A9213F0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6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3086612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C98D88-147A-4D86-B97B-497717FC1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Rettsteknologi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1513A4-D0EA-4195-A89D-FFA2D3097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… dvs. teknologi som er utviklet for å understøtte juridisk arbeid</a:t>
            </a:r>
          </a:p>
          <a:p>
            <a:pPr lvl="1"/>
            <a:r>
              <a:rPr lang="nb-NO" sz="2000" dirty="0"/>
              <a:t>Teknologisk støtte til lovgivning og frembringelse av andre rettskilder </a:t>
            </a:r>
            <a:r>
              <a:rPr lang="nb-NO" sz="2000" i="1" dirty="0"/>
              <a:t>(gi rettskilder)</a:t>
            </a:r>
          </a:p>
          <a:p>
            <a:pPr lvl="2"/>
            <a:r>
              <a:rPr lang="nb-NO" sz="1800" dirty="0"/>
              <a:t>Lite utviklet og anvendt</a:t>
            </a:r>
          </a:p>
          <a:p>
            <a:pPr lvl="1"/>
            <a:r>
              <a:rPr lang="nb-NO" sz="2000" dirty="0"/>
              <a:t>Rettskildesystemer og søking i fritekst (Lovdata, Rettsdata) </a:t>
            </a:r>
            <a:r>
              <a:rPr lang="nb-NO" sz="2000" i="1" dirty="0"/>
              <a:t>(finne rettskilder)</a:t>
            </a:r>
          </a:p>
          <a:p>
            <a:pPr lvl="2"/>
            <a:r>
              <a:rPr lang="nb-NO" sz="1800" dirty="0"/>
              <a:t>Mye og tidlig utviklet og anvendt</a:t>
            </a:r>
          </a:p>
          <a:p>
            <a:pPr lvl="1"/>
            <a:r>
              <a:rPr lang="nb-NO" sz="2000" dirty="0"/>
              <a:t>Rettslige beslutningssystemer og beslutningsstøttesystemer (</a:t>
            </a:r>
            <a:r>
              <a:rPr lang="nb-NO" sz="2000" i="1" dirty="0"/>
              <a:t>anvende rettskilder)</a:t>
            </a:r>
          </a:p>
          <a:p>
            <a:pPr lvl="2"/>
            <a:r>
              <a:rPr lang="nb-NO" sz="1600" dirty="0"/>
              <a:t>Stadig oftere utviklet og anvendt, første gang fra begynnelsen av 1960-tallet</a:t>
            </a:r>
          </a:p>
          <a:p>
            <a:pPr lvl="1"/>
            <a:endParaRPr lang="nb-NO" sz="2000" i="1" dirty="0"/>
          </a:p>
          <a:p>
            <a:pPr marL="457200" lvl="1" indent="0">
              <a:buNone/>
            </a:pPr>
            <a:endParaRPr lang="nb-NO" sz="2000" i="1" dirty="0"/>
          </a:p>
        </p:txBody>
      </p:sp>
    </p:spTree>
    <p:extLst>
      <p:ext uri="{BB962C8B-B14F-4D97-AF65-F5344CB8AC3E}">
        <p14:creationId xmlns:p14="http://schemas.microsoft.com/office/powerpoint/2010/main" val="3030482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67AA23-7354-4E0D-B6C1-6EF77656E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Viktige virkemidler i styringen av digital 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208659-1BDE-41AF-9537-1FF28A594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sz="2600" dirty="0">
                <a:solidFill>
                  <a:srgbClr val="7030A0"/>
                </a:solidFill>
              </a:rPr>
              <a:t>Rettslig regulering</a:t>
            </a:r>
          </a:p>
          <a:p>
            <a:r>
              <a:rPr lang="nb-NO" sz="2600" dirty="0">
                <a:solidFill>
                  <a:srgbClr val="7030A0"/>
                </a:solidFill>
              </a:rPr>
              <a:t>Utøvelse av organisasjons- og instruksjonsmyndighet</a:t>
            </a:r>
          </a:p>
          <a:p>
            <a:r>
              <a:rPr lang="nb-NO" sz="2600" dirty="0"/>
              <a:t>Forvaltningspolitiske dokumenter</a:t>
            </a:r>
          </a:p>
          <a:p>
            <a:r>
              <a:rPr lang="nb-NO" sz="2600" dirty="0"/>
              <a:t>Budsjettpolitikk, tildelingsbrev og gevinstrealisering</a:t>
            </a:r>
          </a:p>
          <a:p>
            <a:r>
              <a:rPr lang="nb-NO" sz="2600" dirty="0"/>
              <a:t>Veiledninger og metodeutvikling</a:t>
            </a:r>
          </a:p>
          <a:p>
            <a:r>
              <a:rPr lang="nb-NO" sz="2600" dirty="0"/>
              <a:t>Tilsyn, kontroll, forvaltningsrevisjon</a:t>
            </a:r>
          </a:p>
          <a:p>
            <a:pPr marL="0" indent="0">
              <a:buNone/>
            </a:pPr>
            <a:endParaRPr lang="nb-NO" sz="2600" dirty="0"/>
          </a:p>
          <a:p>
            <a:pPr marL="0" indent="0">
              <a:buNone/>
            </a:pPr>
            <a:r>
              <a:rPr lang="nb-NO" sz="2600" i="1" dirty="0"/>
              <a:t>Styrer alt i samme retning og i samme takt?</a:t>
            </a:r>
          </a:p>
          <a:p>
            <a:pPr marL="0" indent="0">
              <a:buNone/>
            </a:pPr>
            <a:r>
              <a:rPr lang="nb-NO" sz="2600" i="1" dirty="0"/>
              <a:t>Rettslig regulering trumfer annen styring hvis motstrid</a:t>
            </a:r>
          </a:p>
          <a:p>
            <a:pPr marL="0" indent="0">
              <a:buNone/>
            </a:pPr>
            <a:r>
              <a:rPr lang="nb-NO" sz="2600" i="1" dirty="0"/>
              <a:t>Ikke-rettslige styringsmidler kan derfor kreve rettslig endring for å bli virkningsfull</a:t>
            </a:r>
          </a:p>
        </p:txBody>
      </p:sp>
    </p:spTree>
    <p:extLst>
      <p:ext uri="{BB962C8B-B14F-4D97-AF65-F5344CB8AC3E}">
        <p14:creationId xmlns:p14="http://schemas.microsoft.com/office/powerpoint/2010/main" val="257678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84D2C0-D69B-4697-BAD1-B28A1BB62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Jus som ramme og jus som innhold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AD2541-C4DD-4F38-894E-64A696D65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12020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To primære måter å styre digital forvaltning rettslig:</a:t>
            </a:r>
          </a:p>
          <a:p>
            <a:pPr lvl="1"/>
            <a:r>
              <a:rPr lang="nb-NO" dirty="0"/>
              <a:t>Sette rammer for digitaliseringsarbeidet</a:t>
            </a:r>
          </a:p>
          <a:p>
            <a:pPr lvl="1"/>
            <a:r>
              <a:rPr lang="nb-NO" dirty="0"/>
              <a:t>Effektivisere rettsanvendelsen ved å automatisere den (jus som innhold)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D24D5D2-09DE-43E4-8864-2D81D851C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131" y="3230029"/>
            <a:ext cx="9923576" cy="2954569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BA68ED87-383C-4FEA-91CE-60575F522844}"/>
              </a:ext>
            </a:extLst>
          </p:cNvPr>
          <p:cNvSpPr txBox="1"/>
          <p:nvPr/>
        </p:nvSpPr>
        <p:spPr>
          <a:xfrm>
            <a:off x="4460382" y="3022242"/>
            <a:ext cx="5259453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Med «ramme» tenker jeg både på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nb-NO" sz="1600" dirty="0"/>
              <a:t>«trygge rammer», dvs. tilrettelegging for digitalisering, og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nb-NO" sz="1600" dirty="0"/>
              <a:t>som noe digitaliseringen skal holde seg innenfor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39DB35F-7E2E-45F9-8A8A-BCBF9D68188B}"/>
              </a:ext>
            </a:extLst>
          </p:cNvPr>
          <p:cNvSpPr txBox="1"/>
          <p:nvPr/>
        </p:nvSpPr>
        <p:spPr>
          <a:xfrm>
            <a:off x="4460382" y="5183746"/>
            <a:ext cx="521129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Med «innhold» sikter jeg til at systemene er programmert til</a:t>
            </a:r>
          </a:p>
          <a:p>
            <a:r>
              <a:rPr lang="nb-NO" sz="1600" dirty="0"/>
              <a:t>å utføre rettsregler</a:t>
            </a:r>
          </a:p>
        </p:txBody>
      </p:sp>
    </p:spTree>
    <p:extLst>
      <p:ext uri="{BB962C8B-B14F-4D97-AF65-F5344CB8AC3E}">
        <p14:creationId xmlns:p14="http://schemas.microsoft.com/office/powerpoint/2010/main" val="243096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1E71B0-C58D-4D89-8581-DC4735200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1994"/>
            <a:ext cx="10515600" cy="742458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Nærmere om «jus som ramme»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B8BFD0-88ED-425D-8F18-74FDBC919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0361"/>
            <a:ext cx="10515600" cy="5370489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Fra hindring til tilrettelegging</a:t>
            </a:r>
          </a:p>
          <a:p>
            <a:pPr lvl="1"/>
            <a:r>
              <a:rPr lang="nb-NO" dirty="0"/>
              <a:t>Forbyr</a:t>
            </a:r>
          </a:p>
          <a:p>
            <a:pPr lvl="2"/>
            <a:r>
              <a:rPr lang="nb-NO" sz="2100" dirty="0"/>
              <a:t>Forbyr behandling av taushetsbelagte opplysninger</a:t>
            </a:r>
          </a:p>
          <a:p>
            <a:pPr lvl="2"/>
            <a:r>
              <a:rPr lang="nb-NO" sz="2100" dirty="0"/>
              <a:t>Forbyr diskriminering (og pålegger universell utforming)</a:t>
            </a:r>
          </a:p>
          <a:p>
            <a:pPr lvl="1"/>
            <a:r>
              <a:rPr lang="nb-NO" dirty="0"/>
              <a:t>Stiller krav (men forbyr ikke)</a:t>
            </a:r>
          </a:p>
          <a:p>
            <a:pPr lvl="2"/>
            <a:r>
              <a:rPr lang="nb-NO" sz="2100" dirty="0"/>
              <a:t>Stiller en rekke krav for at behandling av personopplysninger kan være lovlig</a:t>
            </a:r>
          </a:p>
          <a:p>
            <a:pPr lvl="2"/>
            <a:r>
              <a:rPr lang="nb-NO" sz="2100" dirty="0"/>
              <a:t>Etablerer digitalt førstevalg (med reservasjonsadgang)</a:t>
            </a:r>
          </a:p>
          <a:p>
            <a:pPr lvl="2"/>
            <a:r>
              <a:rPr lang="nb-NO" sz="2100" dirty="0"/>
              <a:t>Krever at forvaltningen skal følge visse standarder i digitaliseringsarbeidet</a:t>
            </a:r>
          </a:p>
          <a:p>
            <a:pPr lvl="2"/>
            <a:r>
              <a:rPr lang="nb-NO" sz="2100" dirty="0"/>
              <a:t>Krever at visse statlige forvaltningsorganer med digital journal skal gjøre journalen tilgjengelig på nettet</a:t>
            </a:r>
          </a:p>
          <a:p>
            <a:pPr lvl="1"/>
            <a:r>
              <a:rPr lang="nb-NO" dirty="0"/>
              <a:t>Avskaffer usikkerhet (og legger derfor til rette)</a:t>
            </a:r>
          </a:p>
          <a:p>
            <a:pPr lvl="2"/>
            <a:r>
              <a:rPr lang="nb-NO" sz="2100" dirty="0"/>
              <a:t>forvaltningen kan kommunisere digitalt (og stiller krav til hvordan)</a:t>
            </a:r>
          </a:p>
          <a:p>
            <a:pPr lvl="2"/>
            <a:r>
              <a:rPr lang="nb-NO" sz="2100" dirty="0"/>
              <a:t>digital signatur kan tre i stedet for underskrift</a:t>
            </a:r>
          </a:p>
          <a:p>
            <a:pPr lvl="2"/>
            <a:r>
              <a:rPr lang="nb-NO" sz="2100" dirty="0"/>
              <a:t>Offentlige saksdokumenter kan gjøres tilgjengelig på internett (og stiller krav til hvordan)</a:t>
            </a:r>
          </a:p>
          <a:p>
            <a:r>
              <a:rPr lang="nb-NO" dirty="0"/>
              <a:t>Krav kan være så strenge eller dyre at de faktisk oppfattes som hindre</a:t>
            </a:r>
          </a:p>
          <a:p>
            <a:r>
              <a:rPr lang="nb-NO" dirty="0"/>
              <a:t>Hindre og krav er som regel intenderte</a:t>
            </a:r>
          </a:p>
          <a:p>
            <a:pPr lvl="1"/>
            <a:r>
              <a:rPr lang="nb-NO" sz="2100" dirty="0"/>
              <a:t>Men kan ha «gått ut på dato» (jf. rask samfunnsmessig utvikling)</a:t>
            </a:r>
          </a:p>
          <a:p>
            <a:pPr lvl="1"/>
            <a:r>
              <a:rPr lang="nb-NO" sz="2100" dirty="0"/>
              <a:t>Er tidkrevende å endre fordi rettslige virkemidler er sterke og derfor underlagt demokratisk kontroll</a:t>
            </a:r>
          </a:p>
          <a:p>
            <a:pPr lvl="1"/>
            <a:r>
              <a:rPr lang="nb-NO" sz="2100" dirty="0"/>
              <a:t>Kommer overraskende på folk som arbeider med digitalisering uten å kjenne de rettslige rammene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8396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16A283-B9C7-41D3-BB00-3413E3949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044"/>
            <a:ext cx="10515600" cy="88412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Nærmere om jus som innhold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D8EA7F-F3BD-4D16-BFFD-5A50B784A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0767"/>
            <a:ext cx="10515600" cy="4957764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Digitalisering, og særlig automatisert rettsanvendelse, øker dramatisk muligheten for å håndtere store og komplekse regelverk</a:t>
            </a:r>
          </a:p>
          <a:p>
            <a:pPr lvl="1"/>
            <a:r>
              <a:rPr lang="nb-NO" dirty="0"/>
              <a:t>noe som tilsvarende kan svekke borgernes mulighet for å forstå </a:t>
            </a:r>
            <a:r>
              <a:rPr lang="nb-NO" dirty="0" err="1"/>
              <a:t>rettsregelene</a:t>
            </a:r>
            <a:endParaRPr lang="nb-NO" dirty="0"/>
          </a:p>
          <a:p>
            <a:pPr lvl="1"/>
            <a:r>
              <a:rPr lang="nb-NO" dirty="0"/>
              <a:t>Skatte- og pensjonslovgivning: Fra inntektsklasser til millimeterrettferdighet</a:t>
            </a:r>
          </a:p>
          <a:p>
            <a:r>
              <a:rPr lang="nb-NO" dirty="0"/>
              <a:t>Transformering / programmering av lov og forskrift mv. gir veldig mange detaljerte regler: </a:t>
            </a:r>
            <a:r>
              <a:rPr lang="nb-NO" i="1" dirty="0"/>
              <a:t>skjult, ekstrem legalisering av forvaltningen</a:t>
            </a:r>
            <a:r>
              <a:rPr lang="nb-NO" dirty="0"/>
              <a:t>?</a:t>
            </a:r>
          </a:p>
          <a:p>
            <a:r>
              <a:rPr lang="nb-NO" dirty="0"/>
              <a:t>Systemutvikling gir noen «superjurister» stor makt</a:t>
            </a:r>
          </a:p>
          <a:p>
            <a:pPr lvl="1"/>
            <a:r>
              <a:rPr lang="nb-NO" dirty="0"/>
              <a:t>Fortolkningsvalgene som er nedfelt i systemene har ofte uklar formell status, men får som regel faktisk stort gjennomslag</a:t>
            </a:r>
          </a:p>
          <a:p>
            <a:pPr lvl="1"/>
            <a:r>
              <a:rPr lang="nb-NO" dirty="0"/>
              <a:t>Systemutviklingsarbeidet kjennes ikke alltid igjen som jus og gis derfor pragmatisk behandling</a:t>
            </a:r>
          </a:p>
          <a:p>
            <a:pPr lvl="1"/>
            <a:r>
              <a:rPr lang="nb-NO" dirty="0"/>
              <a:t>Selv om jusen i transformeringsarbeidet erkjennes, gjelder det ikke lovgivning som styrer denne prosessen (men rettslige </a:t>
            </a:r>
            <a:r>
              <a:rPr lang="nb-NO" dirty="0" err="1"/>
              <a:t>prinispper</a:t>
            </a:r>
            <a:r>
              <a:rPr lang="nb-NO" dirty="0"/>
              <a:t> kan spille en rolle)</a:t>
            </a:r>
          </a:p>
          <a:p>
            <a:pPr lvl="1"/>
            <a:r>
              <a:rPr lang="nb-NO" dirty="0"/>
              <a:t>Bør den rettslige delen av systemutviklingsarbeidet </a:t>
            </a:r>
            <a:r>
              <a:rPr lang="nb-NO" dirty="0" err="1"/>
              <a:t>rettsliggjøres</a:t>
            </a:r>
            <a:r>
              <a:rPr lang="nb-NO" dirty="0"/>
              <a:t>, eller bør en satse på andre virkemidler? (metodeutvikling, verktøy, veiledere – kombinasjoner?)</a:t>
            </a:r>
          </a:p>
          <a:p>
            <a:pPr lvl="2"/>
            <a:r>
              <a:rPr lang="nb-NO" dirty="0"/>
              <a:t>Bør en revidert forvaltningslov f.eks. ha eget kapittel om automatisering av enkeltvedtak?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015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1298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990033"/>
                </a:solidFill>
              </a:rPr>
              <a:t>Teknologiuavhengig eller teknologispesifikk lovgivning?</a:t>
            </a:r>
            <a:br>
              <a:rPr lang="nb-NO" sz="3200" dirty="0">
                <a:solidFill>
                  <a:srgbClr val="990033"/>
                </a:solidFill>
              </a:rPr>
            </a:b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6372"/>
            <a:ext cx="10515600" cy="5215943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nb-NO" dirty="0"/>
              <a:t>Bør loven angi teknologi i det hele tatt, eller er det nok å angi </a:t>
            </a:r>
            <a:r>
              <a:rPr lang="nb-NO" i="1" dirty="0"/>
              <a:t>funksjoner</a:t>
            </a:r>
            <a:r>
              <a:rPr lang="nb-NO" dirty="0"/>
              <a:t>?</a:t>
            </a:r>
          </a:p>
          <a:p>
            <a:pPr lvl="1"/>
            <a:r>
              <a:rPr lang="nb-NO" dirty="0"/>
              <a:t>Teknologiuavhengig lovgivning</a:t>
            </a:r>
          </a:p>
          <a:p>
            <a:pPr lvl="2"/>
            <a:r>
              <a:rPr lang="nb-NO" dirty="0"/>
              <a:t>Regulerer funksjoner som teknologien utfører, og ikke teknologien selv</a:t>
            </a:r>
          </a:p>
          <a:p>
            <a:pPr lvl="2"/>
            <a:r>
              <a:rPr lang="nb-NO" dirty="0"/>
              <a:t>gir stabil lovgivning (lite behov for endring)</a:t>
            </a:r>
          </a:p>
          <a:p>
            <a:pPr lvl="2"/>
            <a:r>
              <a:rPr lang="nb-NO" dirty="0"/>
              <a:t>gir abstrakte beskrivelser av det som skal reguleres; fravær av konkret diskusjon om ny teknologi</a:t>
            </a:r>
          </a:p>
          <a:p>
            <a:pPr lvl="2"/>
            <a:r>
              <a:rPr lang="nb-NO" dirty="0"/>
              <a:t>Personvernforordningen er kjerneeksempel på teknologiuavhengig tilnærming</a:t>
            </a:r>
          </a:p>
          <a:p>
            <a:pPr lvl="1"/>
            <a:r>
              <a:rPr lang="nb-NO" dirty="0"/>
              <a:t>Teknologispesifikk lovgivning gir</a:t>
            </a:r>
          </a:p>
          <a:p>
            <a:pPr lvl="2"/>
            <a:r>
              <a:rPr lang="nb-NO" dirty="0"/>
              <a:t>Regulerer teknologier og funksjonene de utfører</a:t>
            </a:r>
          </a:p>
          <a:p>
            <a:pPr lvl="2"/>
            <a:r>
              <a:rPr lang="nb-NO" dirty="0"/>
              <a:t>Jo mer spesifikke, jo oftere må bestemmelsene trolig endres (derfor særlig aktuelt som forskrifter)</a:t>
            </a:r>
          </a:p>
          <a:p>
            <a:pPr lvl="2"/>
            <a:r>
              <a:rPr lang="nb-NO" dirty="0"/>
              <a:t>Lovgiver kan ønske å regulere en teknologi spesifikt</a:t>
            </a:r>
          </a:p>
          <a:p>
            <a:pPr lvl="2"/>
            <a:r>
              <a:rPr lang="nb-NO" dirty="0"/>
              <a:t>Konkret angivelse av rettsreglene, og kan gjøre det lettere å forstå hva regelen går ut på</a:t>
            </a:r>
          </a:p>
          <a:p>
            <a:pPr lvl="2"/>
            <a:r>
              <a:rPr lang="nb-NO" dirty="0"/>
              <a:t>Eksempler på forekomster av spesifikke teknologiangivelser</a:t>
            </a:r>
          </a:p>
          <a:p>
            <a:pPr lvl="3"/>
            <a:r>
              <a:rPr lang="nb-NO" dirty="0"/>
              <a:t>«Internett»: Offentlegforskrifta §§ 6 og 7</a:t>
            </a:r>
          </a:p>
          <a:p>
            <a:pPr lvl="3"/>
            <a:r>
              <a:rPr lang="nb-NO" dirty="0"/>
              <a:t>«Epostadresse»: Husbankloven § 10</a:t>
            </a:r>
          </a:p>
          <a:p>
            <a:pPr lvl="3"/>
            <a:r>
              <a:rPr lang="nb-NO" dirty="0"/>
              <a:t>«GPS»: Avfallsforskriften § 1-1a</a:t>
            </a:r>
          </a:p>
          <a:p>
            <a:pPr lvl="3"/>
            <a:r>
              <a:rPr lang="nb-NO" dirty="0"/>
              <a:t>«Biometri»: Utlendingsloven § 64a</a:t>
            </a:r>
          </a:p>
          <a:p>
            <a:pPr lvl="3"/>
            <a:r>
              <a:rPr lang="nb-NO" dirty="0"/>
              <a:t>«</a:t>
            </a:r>
            <a:r>
              <a:rPr lang="nb-NO" dirty="0" err="1"/>
              <a:t>Rfid</a:t>
            </a:r>
            <a:r>
              <a:rPr lang="nb-NO" dirty="0"/>
              <a:t>»: Fribruksforskriften § 8</a:t>
            </a:r>
          </a:p>
        </p:txBody>
      </p:sp>
    </p:spTree>
    <p:extLst>
      <p:ext uri="{BB962C8B-B14F-4D97-AF65-F5344CB8AC3E}">
        <p14:creationId xmlns:p14="http://schemas.microsoft.com/office/powerpoint/2010/main" val="129845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6A40EE-4242-4232-8264-E8817A73F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130" y="86083"/>
            <a:ext cx="10515600" cy="95281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Skjønn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A3C1AF-36B5-46E0-8560-C2C5B0564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3239"/>
            <a:ext cx="10515600" cy="5276046"/>
          </a:xfrm>
        </p:spPr>
        <p:txBody>
          <a:bodyPr>
            <a:normAutofit/>
          </a:bodyPr>
          <a:lstStyle/>
          <a:p>
            <a:r>
              <a:rPr lang="nb-NO" sz="2400" dirty="0"/>
              <a:t>Skjønn åpner for rimelighet- og rettferdighetsvurderinger og faglige vurderinger</a:t>
            </a:r>
          </a:p>
          <a:p>
            <a:pPr lvl="1"/>
            <a:r>
              <a:rPr lang="nb-NO" sz="1800" dirty="0"/>
              <a:t>Eksempler:</a:t>
            </a:r>
          </a:p>
          <a:p>
            <a:pPr lvl="2"/>
            <a:r>
              <a:rPr lang="nb-NO" sz="1400" dirty="0"/>
              <a:t>Særskilt behov for overvåking</a:t>
            </a:r>
          </a:p>
          <a:p>
            <a:pPr lvl="2"/>
            <a:r>
              <a:rPr lang="nb-NO" sz="1400" dirty="0"/>
              <a:t>Tilfredsstillende informasjonssikkerhet</a:t>
            </a:r>
          </a:p>
          <a:p>
            <a:pPr lvl="2"/>
            <a:r>
              <a:rPr lang="nb-NO" sz="1400" dirty="0"/>
              <a:t>Berettiget interesse</a:t>
            </a:r>
          </a:p>
          <a:p>
            <a:pPr lvl="2"/>
            <a:r>
              <a:rPr lang="nb-NO" sz="1400" dirty="0"/>
              <a:t>Saklig begrunnet</a:t>
            </a:r>
          </a:p>
          <a:p>
            <a:pPr lvl="2"/>
            <a:r>
              <a:rPr lang="nb-NO" sz="1400" dirty="0"/>
              <a:t>Uforholdsmessig vanskelig</a:t>
            </a:r>
          </a:p>
          <a:p>
            <a:pPr lvl="2"/>
            <a:r>
              <a:rPr lang="nb-NO" sz="1400" dirty="0"/>
              <a:t>Vesentlig betydning</a:t>
            </a:r>
          </a:p>
          <a:p>
            <a:r>
              <a:rPr lang="nb-NO" sz="2200" dirty="0"/>
              <a:t>Skjønn lar seg i prinsippet ikke automatisere, fordi det alltid må kunne forutsettes nye momenter/argumenter</a:t>
            </a:r>
          </a:p>
          <a:p>
            <a:r>
              <a:rPr lang="nb-NO" sz="2200" dirty="0"/>
              <a:t>Automatisert rettsanvendelse er derfor begrunnelse for å fjerne skjønn fra lovgivning</a:t>
            </a:r>
          </a:p>
          <a:p>
            <a:r>
              <a:rPr lang="nb-NO" sz="2200" dirty="0"/>
              <a:t>Digital forvaltning innebærer en balansegang mellom forutberegnelighet og fleksibilitet (eller, rettssikkerhet og rettferdighet)</a:t>
            </a:r>
          </a:p>
          <a:p>
            <a:r>
              <a:rPr lang="nb-NO" sz="2200" dirty="0"/>
              <a:t>Skjønn kan langt på vei erstattes av store sett av faste regler, men krav til opplysnings-grunnlag gjør det upraktisk og dyrt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838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54111"/>
            <a:ext cx="10515600" cy="1179146"/>
          </a:xfrm>
        </p:spPr>
        <p:txBody>
          <a:bodyPr>
            <a:normAutofit/>
          </a:bodyPr>
          <a:lstStyle/>
          <a:p>
            <a:r>
              <a:rPr lang="en-GB" sz="3600" dirty="0" err="1">
                <a:solidFill>
                  <a:srgbClr val="C00000"/>
                </a:solidFill>
              </a:rPr>
              <a:t>Automatiseringsvennlig</a:t>
            </a:r>
            <a:r>
              <a:rPr lang="en-GB" sz="3600" dirty="0">
                <a:solidFill>
                  <a:srgbClr val="C00000"/>
                </a:solidFill>
              </a:rPr>
              <a:t> </a:t>
            </a:r>
            <a:r>
              <a:rPr lang="en-GB" sz="3600" dirty="0" err="1">
                <a:solidFill>
                  <a:srgbClr val="C00000"/>
                </a:solidFill>
              </a:rPr>
              <a:t>lovgivning</a:t>
            </a:r>
            <a:endParaRPr lang="en-GB" sz="36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333256"/>
            <a:ext cx="10515600" cy="4918075"/>
          </a:xfrm>
        </p:spPr>
        <p:txBody>
          <a:bodyPr>
            <a:normAutofit/>
          </a:bodyPr>
          <a:lstStyle/>
          <a:p>
            <a:r>
              <a:rPr lang="en-GB" sz="2400" dirty="0"/>
              <a:t>“</a:t>
            </a:r>
            <a:r>
              <a:rPr lang="en-GB" sz="2400" dirty="0" err="1">
                <a:solidFill>
                  <a:srgbClr val="7030A0"/>
                </a:solidFill>
              </a:rPr>
              <a:t>Automatiseringsvennlig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lovgivning</a:t>
            </a:r>
            <a:r>
              <a:rPr lang="en-GB" sz="2400" dirty="0"/>
              <a:t>” </a:t>
            </a:r>
            <a:r>
              <a:rPr lang="en-GB" sz="2400" dirty="0" err="1"/>
              <a:t>er</a:t>
            </a:r>
            <a:r>
              <a:rPr lang="en-GB" sz="2400" dirty="0"/>
              <a:t> </a:t>
            </a:r>
            <a:r>
              <a:rPr lang="en-GB" sz="2400" dirty="0" err="1"/>
              <a:t>lovgivning</a:t>
            </a:r>
            <a:r>
              <a:rPr lang="en-GB" sz="2400" dirty="0"/>
              <a:t> </a:t>
            </a:r>
            <a:r>
              <a:rPr lang="en-GB" sz="2400" dirty="0" err="1"/>
              <a:t>som</a:t>
            </a:r>
            <a:r>
              <a:rPr lang="en-GB" sz="2400" dirty="0"/>
              <a:t> </a:t>
            </a:r>
            <a:r>
              <a:rPr lang="en-GB" sz="2400" dirty="0" err="1"/>
              <a:t>er</a:t>
            </a:r>
            <a:r>
              <a:rPr lang="en-GB" sz="2400" dirty="0"/>
              <a:t> </a:t>
            </a:r>
            <a:r>
              <a:rPr lang="en-GB" sz="2400" dirty="0" err="1"/>
              <a:t>utformet</a:t>
            </a:r>
            <a:r>
              <a:rPr lang="en-GB" sz="2400" dirty="0"/>
              <a:t> med </a:t>
            </a:r>
            <a:r>
              <a:rPr lang="en-GB" sz="2400" dirty="0" err="1"/>
              <a:t>tanke</a:t>
            </a:r>
            <a:r>
              <a:rPr lang="en-GB" sz="2400" dirty="0"/>
              <a:t> </a:t>
            </a:r>
            <a:r>
              <a:rPr lang="en-GB" sz="2400" dirty="0" err="1"/>
              <a:t>på</a:t>
            </a:r>
            <a:r>
              <a:rPr lang="en-GB" sz="2400" dirty="0"/>
              <a:t> at </a:t>
            </a:r>
            <a:r>
              <a:rPr lang="en-GB" sz="2400" dirty="0" err="1"/>
              <a:t>rettsreglene</a:t>
            </a:r>
            <a:r>
              <a:rPr lang="en-GB" sz="2400" dirty="0"/>
              <a:t> </a:t>
            </a:r>
            <a:r>
              <a:rPr lang="en-GB" sz="2400" dirty="0" err="1"/>
              <a:t>loven</a:t>
            </a:r>
            <a:r>
              <a:rPr lang="en-GB" sz="2400" dirty="0"/>
              <a:t> </a:t>
            </a:r>
            <a:r>
              <a:rPr lang="en-GB" sz="2400" dirty="0" err="1"/>
              <a:t>uttrykker</a:t>
            </a:r>
            <a:r>
              <a:rPr lang="en-GB" sz="2400" dirty="0"/>
              <a:t> </a:t>
            </a:r>
            <a:r>
              <a:rPr lang="en-GB" sz="2400" dirty="0" err="1"/>
              <a:t>skal</a:t>
            </a:r>
            <a:r>
              <a:rPr lang="en-GB" sz="2400" dirty="0"/>
              <a:t> </a:t>
            </a:r>
            <a:r>
              <a:rPr lang="en-GB" sz="2400" dirty="0" err="1"/>
              <a:t>kunne</a:t>
            </a:r>
            <a:r>
              <a:rPr lang="en-GB" sz="2400" dirty="0"/>
              <a:t> </a:t>
            </a:r>
            <a:r>
              <a:rPr lang="en-GB" sz="2400" dirty="0" err="1"/>
              <a:t>anvendes</a:t>
            </a:r>
            <a:r>
              <a:rPr lang="en-GB" sz="2400" dirty="0"/>
              <a:t> </a:t>
            </a:r>
            <a:r>
              <a:rPr lang="en-GB" sz="2400" dirty="0" err="1"/>
              <a:t>automatisk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et digital </a:t>
            </a:r>
            <a:r>
              <a:rPr lang="en-GB" sz="2400" dirty="0" err="1"/>
              <a:t>informasjonssystem</a:t>
            </a:r>
            <a:endParaRPr lang="en-GB" sz="2400" dirty="0"/>
          </a:p>
          <a:p>
            <a:r>
              <a:rPr lang="en-GB" sz="2400" dirty="0" err="1"/>
              <a:t>Siktemålet</a:t>
            </a:r>
            <a:r>
              <a:rPr lang="en-GB" sz="2400" dirty="0"/>
              <a:t> </a:t>
            </a:r>
            <a:r>
              <a:rPr lang="en-GB" sz="2400" dirty="0" err="1"/>
              <a:t>er</a:t>
            </a:r>
            <a:r>
              <a:rPr lang="en-GB" sz="2400" dirty="0"/>
              <a:t> </a:t>
            </a:r>
            <a:r>
              <a:rPr lang="en-GB" sz="2400" dirty="0" err="1"/>
              <a:t>altså</a:t>
            </a:r>
            <a:r>
              <a:rPr lang="en-GB" sz="2400" dirty="0"/>
              <a:t> å </a:t>
            </a:r>
            <a:r>
              <a:rPr lang="en-GB" sz="2400" i="1" dirty="0" err="1"/>
              <a:t>automatisere</a:t>
            </a:r>
            <a:r>
              <a:rPr lang="en-GB" sz="2400" i="1" dirty="0"/>
              <a:t> </a:t>
            </a:r>
            <a:r>
              <a:rPr lang="en-GB" sz="2400" i="1" dirty="0" err="1"/>
              <a:t>rettsanvendelsen</a:t>
            </a:r>
            <a:r>
              <a:rPr lang="en-GB" sz="2400" i="1" dirty="0"/>
              <a:t> </a:t>
            </a:r>
          </a:p>
          <a:p>
            <a:r>
              <a:rPr lang="en-GB" sz="2400" dirty="0"/>
              <a:t>“</a:t>
            </a:r>
            <a:r>
              <a:rPr lang="en-GB" sz="2400" dirty="0" err="1">
                <a:solidFill>
                  <a:srgbClr val="7030A0"/>
                </a:solidFill>
              </a:rPr>
              <a:t>Digitaliseringsvennlig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lovgivning</a:t>
            </a:r>
            <a:r>
              <a:rPr lang="en-GB" sz="2400" dirty="0"/>
              <a:t>” </a:t>
            </a:r>
            <a:r>
              <a:rPr lang="en-GB" sz="2400" dirty="0" err="1"/>
              <a:t>er</a:t>
            </a:r>
            <a:r>
              <a:rPr lang="en-GB" sz="2400" dirty="0"/>
              <a:t> et </a:t>
            </a:r>
            <a:r>
              <a:rPr lang="en-GB" sz="2400" dirty="0" err="1"/>
              <a:t>videre</a:t>
            </a:r>
            <a:r>
              <a:rPr lang="en-GB" sz="2400" dirty="0"/>
              <a:t> </a:t>
            </a:r>
            <a:r>
              <a:rPr lang="en-GB" sz="2400" dirty="0" err="1"/>
              <a:t>begrep</a:t>
            </a:r>
            <a:r>
              <a:rPr lang="en-GB" sz="2400" dirty="0"/>
              <a:t> </a:t>
            </a:r>
            <a:r>
              <a:rPr lang="en-GB" sz="2400" dirty="0" err="1"/>
              <a:t>som</a:t>
            </a:r>
            <a:r>
              <a:rPr lang="en-GB" sz="2400" dirty="0"/>
              <a:t> </a:t>
            </a:r>
            <a:r>
              <a:rPr lang="en-GB" sz="2400" dirty="0" err="1"/>
              <a:t>ikke</a:t>
            </a:r>
            <a:r>
              <a:rPr lang="en-GB" sz="2400" dirty="0"/>
              <a:t> </a:t>
            </a:r>
            <a:r>
              <a:rPr lang="en-GB" sz="2400" dirty="0" err="1"/>
              <a:t>forutsetter</a:t>
            </a:r>
            <a:r>
              <a:rPr lang="en-GB" sz="2400" dirty="0"/>
              <a:t> </a:t>
            </a:r>
            <a:r>
              <a:rPr lang="en-GB" sz="2400" dirty="0" err="1"/>
              <a:t>automatisert</a:t>
            </a:r>
            <a:r>
              <a:rPr lang="en-GB" sz="2400" dirty="0"/>
              <a:t> </a:t>
            </a:r>
            <a:r>
              <a:rPr lang="en-GB" sz="2400" dirty="0" err="1"/>
              <a:t>rettsanvendelse</a:t>
            </a:r>
            <a:r>
              <a:rPr lang="en-GB" sz="2400" dirty="0"/>
              <a:t>, men </a:t>
            </a:r>
            <a:r>
              <a:rPr lang="en-GB" sz="2400" dirty="0" err="1"/>
              <a:t>som</a:t>
            </a:r>
            <a:r>
              <a:rPr lang="en-GB" sz="2400" dirty="0"/>
              <a:t> </a:t>
            </a:r>
            <a:r>
              <a:rPr lang="en-GB" sz="2400" dirty="0" err="1"/>
              <a:t>også</a:t>
            </a:r>
            <a:r>
              <a:rPr lang="en-GB" sz="2400" dirty="0"/>
              <a:t> </a:t>
            </a:r>
            <a:r>
              <a:rPr lang="en-GB" sz="2400" dirty="0" err="1"/>
              <a:t>kan</a:t>
            </a:r>
            <a:r>
              <a:rPr lang="en-GB" sz="2400" dirty="0"/>
              <a:t> </a:t>
            </a:r>
            <a:r>
              <a:rPr lang="en-GB" sz="2400" dirty="0" err="1"/>
              <a:t>gjelde</a:t>
            </a:r>
            <a:r>
              <a:rPr lang="en-GB" sz="2400" dirty="0"/>
              <a:t> </a:t>
            </a:r>
            <a:r>
              <a:rPr lang="en-GB" sz="2400" dirty="0" err="1"/>
              <a:t>digitale</a:t>
            </a:r>
            <a:r>
              <a:rPr lang="en-GB" sz="2400" dirty="0"/>
              <a:t> </a:t>
            </a:r>
            <a:r>
              <a:rPr lang="en-GB" sz="2400" dirty="0" err="1"/>
              <a:t>hjelpemidler</a:t>
            </a:r>
            <a:r>
              <a:rPr lang="en-GB" sz="2400" dirty="0"/>
              <a:t> </a:t>
            </a:r>
            <a:r>
              <a:rPr lang="en-GB" sz="2400" dirty="0" err="1"/>
              <a:t>som</a:t>
            </a:r>
            <a:r>
              <a:rPr lang="en-GB" sz="2400" dirty="0"/>
              <a:t> </a:t>
            </a:r>
            <a:r>
              <a:rPr lang="en-GB" sz="2400" dirty="0" err="1"/>
              <a:t>støtter</a:t>
            </a:r>
            <a:r>
              <a:rPr lang="en-GB" sz="2400" dirty="0"/>
              <a:t> </a:t>
            </a:r>
            <a:r>
              <a:rPr lang="en-GB" sz="2400" dirty="0" err="1"/>
              <a:t>manuell</a:t>
            </a:r>
            <a:r>
              <a:rPr lang="en-GB" sz="2400" dirty="0"/>
              <a:t> </a:t>
            </a:r>
            <a:r>
              <a:rPr lang="en-GB" sz="2400" dirty="0" err="1"/>
              <a:t>rettsanvendelse</a:t>
            </a:r>
            <a:r>
              <a:rPr lang="en-GB" sz="2400" dirty="0"/>
              <a:t> </a:t>
            </a:r>
            <a:r>
              <a:rPr lang="en-GB" sz="2400" dirty="0" err="1"/>
              <a:t>og</a:t>
            </a:r>
            <a:r>
              <a:rPr lang="en-GB" sz="2400" dirty="0"/>
              <a:t> </a:t>
            </a:r>
            <a:r>
              <a:rPr lang="en-GB" sz="2400" dirty="0" err="1"/>
              <a:t>skjønnsutøvelse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6728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err="1">
                <a:solidFill>
                  <a:srgbClr val="C00000"/>
                </a:solidFill>
              </a:rPr>
              <a:t>Prosessorientert</a:t>
            </a:r>
            <a:r>
              <a:rPr lang="en-GB" sz="3600" dirty="0">
                <a:solidFill>
                  <a:srgbClr val="C00000"/>
                </a:solidFill>
              </a:rPr>
              <a:t> </a:t>
            </a:r>
            <a:r>
              <a:rPr lang="en-GB" sz="3600" dirty="0" err="1">
                <a:solidFill>
                  <a:srgbClr val="C00000"/>
                </a:solidFill>
              </a:rPr>
              <a:t>lovgivning</a:t>
            </a:r>
            <a:endParaRPr lang="en-GB" sz="36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515414"/>
            <a:ext cx="10515600" cy="4661549"/>
          </a:xfrm>
        </p:spPr>
        <p:txBody>
          <a:bodyPr/>
          <a:lstStyle/>
          <a:p>
            <a:r>
              <a:rPr lang="en-GB" dirty="0" err="1"/>
              <a:t>Unngå</a:t>
            </a:r>
            <a:r>
              <a:rPr lang="en-GB" dirty="0"/>
              <a:t> </a:t>
            </a:r>
            <a:r>
              <a:rPr lang="en-GB" dirty="0" err="1"/>
              <a:t>fragmentert</a:t>
            </a:r>
            <a:r>
              <a:rPr lang="en-GB" dirty="0"/>
              <a:t> </a:t>
            </a:r>
            <a:r>
              <a:rPr lang="en-GB" dirty="0" err="1"/>
              <a:t>regelverk</a:t>
            </a:r>
            <a:endParaRPr lang="en-GB" dirty="0"/>
          </a:p>
          <a:p>
            <a:pPr lvl="1"/>
            <a:r>
              <a:rPr lang="en-GB" dirty="0" err="1"/>
              <a:t>Bestemmelser</a:t>
            </a:r>
            <a:r>
              <a:rPr lang="en-GB" dirty="0"/>
              <a:t> </a:t>
            </a:r>
            <a:r>
              <a:rPr lang="en-GB" dirty="0" err="1"/>
              <a:t>mest</a:t>
            </a:r>
            <a:r>
              <a:rPr lang="en-GB" dirty="0"/>
              <a:t> </a:t>
            </a:r>
            <a:r>
              <a:rPr lang="en-GB" dirty="0" err="1"/>
              <a:t>mulig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den </a:t>
            </a:r>
            <a:r>
              <a:rPr lang="en-GB" dirty="0" err="1"/>
              <a:t>rekkefølge</a:t>
            </a:r>
            <a:r>
              <a:rPr lang="en-GB" dirty="0"/>
              <a:t> de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anvendes</a:t>
            </a:r>
            <a:endParaRPr lang="en-GB" dirty="0"/>
          </a:p>
          <a:p>
            <a:pPr lvl="1"/>
            <a:r>
              <a:rPr lang="en-GB" dirty="0" err="1"/>
              <a:t>Klare</a:t>
            </a:r>
            <a:r>
              <a:rPr lang="en-GB" dirty="0"/>
              <a:t> </a:t>
            </a:r>
            <a:r>
              <a:rPr lang="en-GB" dirty="0" err="1"/>
              <a:t>henvisningsstrukturer</a:t>
            </a:r>
            <a:r>
              <a:rPr lang="en-GB" dirty="0"/>
              <a:t> for å </a:t>
            </a:r>
            <a:r>
              <a:rPr lang="en-GB" dirty="0" err="1"/>
              <a:t>anvise</a:t>
            </a:r>
            <a:r>
              <a:rPr lang="en-GB" dirty="0"/>
              <a:t> </a:t>
            </a:r>
            <a:r>
              <a:rPr lang="en-GB" dirty="0" err="1"/>
              <a:t>sammenhenger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fremgå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rekkefølge</a:t>
            </a:r>
            <a:endParaRPr lang="en-GB" dirty="0"/>
          </a:p>
          <a:p>
            <a:pPr lvl="1"/>
            <a:r>
              <a:rPr lang="en-GB" dirty="0" err="1"/>
              <a:t>Tenk</a:t>
            </a:r>
            <a:r>
              <a:rPr lang="en-GB" dirty="0"/>
              <a:t> </a:t>
            </a:r>
            <a:r>
              <a:rPr lang="en-GB" dirty="0" err="1"/>
              <a:t>mest</a:t>
            </a:r>
            <a:r>
              <a:rPr lang="en-GB" dirty="0"/>
              <a:t> </a:t>
            </a:r>
            <a:r>
              <a:rPr lang="en-GB" dirty="0" err="1"/>
              <a:t>mulig</a:t>
            </a:r>
            <a:r>
              <a:rPr lang="en-GB" dirty="0"/>
              <a:t> “</a:t>
            </a:r>
            <a:r>
              <a:rPr lang="en-GB" dirty="0" err="1"/>
              <a:t>kakeoppskrift</a:t>
            </a:r>
            <a:r>
              <a:rPr lang="en-GB" dirty="0"/>
              <a:t>”</a:t>
            </a:r>
          </a:p>
          <a:p>
            <a:pPr lvl="1"/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anvendelsen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loven</a:t>
            </a:r>
            <a:r>
              <a:rPr lang="en-GB" dirty="0"/>
              <a:t> </a:t>
            </a:r>
            <a:r>
              <a:rPr lang="en-GB" dirty="0" err="1"/>
              <a:t>digitaliseres</a:t>
            </a:r>
            <a:r>
              <a:rPr lang="en-GB" dirty="0"/>
              <a:t>, </a:t>
            </a:r>
            <a:r>
              <a:rPr lang="en-GB" dirty="0" err="1"/>
              <a:t>vil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i="1" dirty="0" err="1"/>
              <a:t>uansett</a:t>
            </a:r>
            <a:r>
              <a:rPr lang="en-GB" dirty="0"/>
              <a:t> </a:t>
            </a:r>
            <a:r>
              <a:rPr lang="en-GB" dirty="0" err="1"/>
              <a:t>måtte</a:t>
            </a:r>
            <a:r>
              <a:rPr lang="en-GB" dirty="0"/>
              <a:t> ta stilling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hva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riktig</a:t>
            </a:r>
            <a:r>
              <a:rPr lang="en-GB" dirty="0"/>
              <a:t> </a:t>
            </a:r>
            <a:r>
              <a:rPr lang="en-GB" dirty="0" err="1"/>
              <a:t>prosess</a:t>
            </a:r>
            <a:r>
              <a:rPr lang="en-GB" dirty="0"/>
              <a:t>!</a:t>
            </a:r>
          </a:p>
          <a:p>
            <a:pPr lvl="1"/>
            <a:r>
              <a:rPr lang="en-GB" dirty="0" err="1"/>
              <a:t>Prosesstenkning</a:t>
            </a:r>
            <a:r>
              <a:rPr lang="en-GB" dirty="0"/>
              <a:t> </a:t>
            </a:r>
            <a:r>
              <a:rPr lang="en-GB" dirty="0" err="1"/>
              <a:t>gjør</a:t>
            </a:r>
            <a:r>
              <a:rPr lang="en-GB" dirty="0"/>
              <a:t> </a:t>
            </a:r>
            <a:r>
              <a:rPr lang="en-GB" dirty="0" err="1"/>
              <a:t>det</a:t>
            </a:r>
            <a:r>
              <a:rPr lang="en-GB" dirty="0"/>
              <a:t> </a:t>
            </a:r>
            <a:r>
              <a:rPr lang="en-GB" dirty="0" err="1"/>
              <a:t>lettere</a:t>
            </a:r>
            <a:r>
              <a:rPr lang="en-GB" dirty="0"/>
              <a:t> å </a:t>
            </a:r>
            <a:r>
              <a:rPr lang="en-GB" dirty="0" err="1"/>
              <a:t>være</a:t>
            </a:r>
            <a:r>
              <a:rPr lang="en-GB" dirty="0"/>
              <a:t> </a:t>
            </a:r>
            <a:r>
              <a:rPr lang="en-GB" dirty="0" err="1"/>
              <a:t>systematisk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unngå</a:t>
            </a:r>
            <a:r>
              <a:rPr lang="en-GB" dirty="0"/>
              <a:t> “</a:t>
            </a:r>
            <a:r>
              <a:rPr lang="en-GB" dirty="0" err="1"/>
              <a:t>hvite</a:t>
            </a:r>
            <a:r>
              <a:rPr lang="en-GB" dirty="0"/>
              <a:t> </a:t>
            </a:r>
            <a:r>
              <a:rPr lang="en-GB" dirty="0" err="1"/>
              <a:t>flekker</a:t>
            </a:r>
            <a:r>
              <a:rPr lang="en-GB" dirty="0"/>
              <a:t>” der </a:t>
            </a:r>
            <a:r>
              <a:rPr lang="en-GB" dirty="0" err="1"/>
              <a:t>lovgiver</a:t>
            </a:r>
            <a:r>
              <a:rPr lang="en-GB" dirty="0"/>
              <a:t>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har</a:t>
            </a:r>
            <a:r>
              <a:rPr lang="en-GB" dirty="0"/>
              <a:t> tatt stilling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rettsspørsmål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må</a:t>
            </a:r>
            <a:r>
              <a:rPr lang="en-GB" dirty="0"/>
              <a:t> </a:t>
            </a:r>
            <a:r>
              <a:rPr lang="en-GB" dirty="0" err="1"/>
              <a:t>løses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24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uppe 21"/>
          <p:cNvGrpSpPr>
            <a:grpSpLocks/>
          </p:cNvGrpSpPr>
          <p:nvPr/>
        </p:nvGrpSpPr>
        <p:grpSpPr bwMode="auto">
          <a:xfrm>
            <a:off x="371475" y="1020763"/>
            <a:ext cx="8629650" cy="1676400"/>
            <a:chOff x="371475" y="1020841"/>
            <a:chExt cx="8629650" cy="1675920"/>
          </a:xfrm>
        </p:grpSpPr>
        <p:grpSp>
          <p:nvGrpSpPr>
            <p:cNvPr id="11274" name="Gruppe 11"/>
            <p:cNvGrpSpPr>
              <a:grpSpLocks/>
            </p:cNvGrpSpPr>
            <p:nvPr/>
          </p:nvGrpSpPr>
          <p:grpSpPr bwMode="auto">
            <a:xfrm>
              <a:off x="371475" y="1316593"/>
              <a:ext cx="8629650" cy="1380168"/>
              <a:chOff x="800100" y="1402318"/>
              <a:chExt cx="8629650" cy="1380168"/>
            </a:xfrm>
          </p:grpSpPr>
          <p:sp>
            <p:nvSpPr>
              <p:cNvPr id="11276" name="Rektangel 6"/>
              <p:cNvSpPr>
                <a:spLocks noChangeArrowheads="1"/>
              </p:cNvSpPr>
              <p:nvPr/>
            </p:nvSpPr>
            <p:spPr bwMode="auto">
              <a:xfrm>
                <a:off x="800100" y="1402318"/>
                <a:ext cx="208597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en-US" altLang="nb-NO"/>
                  <a:t>Article 4 Definitions</a:t>
                </a:r>
                <a:endParaRPr lang="nb-NO" altLang="nb-NO"/>
              </a:p>
            </p:txBody>
          </p:sp>
          <p:sp>
            <p:nvSpPr>
              <p:cNvPr id="11277" name="Rektangel 8"/>
              <p:cNvSpPr>
                <a:spLocks noChangeArrowheads="1"/>
              </p:cNvSpPr>
              <p:nvPr/>
            </p:nvSpPr>
            <p:spPr bwMode="auto">
              <a:xfrm>
                <a:off x="800100" y="2092402"/>
                <a:ext cx="32575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nb-NO" altLang="nb-NO"/>
                  <a:t>Article 7  Conditions for consent </a:t>
                </a:r>
              </a:p>
            </p:txBody>
          </p:sp>
          <p:sp>
            <p:nvSpPr>
              <p:cNvPr id="11278" name="Rektangel 9"/>
              <p:cNvSpPr>
                <a:spLocks noChangeArrowheads="1"/>
              </p:cNvSpPr>
              <p:nvPr/>
            </p:nvSpPr>
            <p:spPr bwMode="auto">
              <a:xfrm>
                <a:off x="800100" y="2413154"/>
                <a:ext cx="86296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en-US" altLang="nb-NO"/>
                  <a:t>Article 8  Conditions applicable to child's consent in relation to information society services </a:t>
                </a:r>
                <a:endParaRPr lang="nb-NO" altLang="nb-NO"/>
              </a:p>
            </p:txBody>
          </p:sp>
          <p:sp>
            <p:nvSpPr>
              <p:cNvPr id="11279" name="Rektangel 10"/>
              <p:cNvSpPr>
                <a:spLocks noChangeArrowheads="1"/>
              </p:cNvSpPr>
              <p:nvPr/>
            </p:nvSpPr>
            <p:spPr bwMode="auto">
              <a:xfrm>
                <a:off x="800100" y="1747360"/>
                <a:ext cx="60960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en-US" altLang="nb-NO"/>
                  <a:t>Article 6 Lawfulness of processing </a:t>
                </a:r>
                <a:endParaRPr lang="nb-NO" altLang="nb-NO"/>
              </a:p>
            </p:txBody>
          </p:sp>
        </p:grpSp>
        <p:sp>
          <p:nvSpPr>
            <p:cNvPr id="11275" name="TekstSylinder 20"/>
            <p:cNvSpPr txBox="1">
              <a:spLocks noChangeArrowheads="1"/>
            </p:cNvSpPr>
            <p:nvPr/>
          </p:nvSpPr>
          <p:spPr bwMode="auto">
            <a:xfrm>
              <a:off x="371475" y="1020841"/>
              <a:ext cx="5265352" cy="369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nb-NO" altLang="nb-NO" b="1"/>
                <a:t>Bestemmelser i PVF som spesielt regulerer samtykke:</a:t>
              </a:r>
            </a:p>
          </p:txBody>
        </p:sp>
      </p:grpSp>
      <p:sp>
        <p:nvSpPr>
          <p:cNvPr id="11267" name="Tittel 3"/>
          <p:cNvSpPr>
            <a:spLocks noGrp="1"/>
          </p:cNvSpPr>
          <p:nvPr>
            <p:ph type="title"/>
          </p:nvPr>
        </p:nvSpPr>
        <p:spPr>
          <a:xfrm>
            <a:off x="371475" y="237247"/>
            <a:ext cx="10515600" cy="692150"/>
          </a:xfrm>
        </p:spPr>
        <p:txBody>
          <a:bodyPr>
            <a:normAutofit fontScale="90000"/>
          </a:bodyPr>
          <a:lstStyle/>
          <a:p>
            <a:r>
              <a:rPr lang="nb-NO" altLang="nb-NO" sz="4900" b="1" baseline="-25000" dirty="0">
                <a:solidFill>
                  <a:srgbClr val="C00000"/>
                </a:solidFill>
              </a:rPr>
              <a:t>Fra fragmenter til prosedyre </a:t>
            </a:r>
            <a:r>
              <a:rPr lang="nb-NO" altLang="nb-NO" sz="2200" dirty="0">
                <a:solidFill>
                  <a:srgbClr val="C00000"/>
                </a:solidFill>
              </a:rPr>
              <a:t>(men samtykkebestemmelsene i personvern- </a:t>
            </a:r>
            <a:br>
              <a:rPr lang="nb-NO" altLang="nb-NO" sz="2200" dirty="0">
                <a:solidFill>
                  <a:srgbClr val="C00000"/>
                </a:solidFill>
              </a:rPr>
            </a:br>
            <a:r>
              <a:rPr lang="nb-NO" altLang="nb-NO" sz="2200" dirty="0">
                <a:solidFill>
                  <a:srgbClr val="C00000"/>
                </a:solidFill>
              </a:rPr>
              <a:t>                                                                           forordningen (FPV) som eksempel)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371475" y="1089819"/>
            <a:ext cx="10598150" cy="45243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+mn-lt"/>
              </a:rPr>
              <a:t>Article 7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+mn-lt"/>
              </a:rPr>
              <a:t>Conditions for consent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>
                <a:latin typeface="+mn-lt"/>
              </a:rPr>
              <a:t>Where processing is  based on  consent, the  controller shall  be  able  to  demonstrate that</a:t>
            </a:r>
          </a:p>
          <a:p>
            <a:pPr marL="3619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+mn-lt"/>
              </a:rPr>
              <a:t>the  data  subject has consented to processing of his or her personal data.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en-US">
                <a:latin typeface="+mn-lt"/>
              </a:rPr>
              <a:t>If the data subject's consent is given in the context of a written declaration which also</a:t>
            </a:r>
          </a:p>
          <a:p>
            <a:pPr marL="3619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+mn-lt"/>
              </a:rPr>
              <a:t>concerns other matters, the request for  consent shall  be  presented  in  a  manner which is </a:t>
            </a:r>
          </a:p>
          <a:p>
            <a:pPr marL="3619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+mn-lt"/>
              </a:rPr>
              <a:t>clearly distinguishable from  the  other  matters,  in  an intelligible and easily accessible form,</a:t>
            </a:r>
          </a:p>
          <a:p>
            <a:pPr marL="3619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+mn-lt"/>
              </a:rPr>
              <a:t>using clear and plain language. Any part of such a declaration which constitutes an infringement</a:t>
            </a:r>
          </a:p>
          <a:p>
            <a:pPr marL="3619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+mn-lt"/>
              </a:rPr>
              <a:t>of this Regulation shall not be binding.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r>
              <a:rPr lang="en-US">
                <a:latin typeface="+mn-lt"/>
              </a:rPr>
              <a:t>The data subject shall have the right to withdraw his or her consent at any time. The withdrawal of</a:t>
            </a:r>
          </a:p>
          <a:p>
            <a:pPr marL="3619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+mn-lt"/>
              </a:rPr>
              <a:t>consent shall not affect the lawfulness of processing based on consent before its withdrawal. Prior to giving</a:t>
            </a:r>
          </a:p>
          <a:p>
            <a:pPr marL="3619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+mn-lt"/>
              </a:rPr>
              <a:t>consent, the data subject shall be informed thereof. It shall be as easy to withdraw as to give consent.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+mn-lt"/>
              </a:rPr>
              <a:t>4.   When assessing whether consent is freely given, utmost account shall be taken of whether, inter alia, the</a:t>
            </a:r>
          </a:p>
          <a:p>
            <a:pPr marL="3619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+mn-lt"/>
              </a:rPr>
              <a:t>performance of a contract, including the provision of a service, is conditional on consent to the processing</a:t>
            </a:r>
          </a:p>
          <a:p>
            <a:pPr marL="3619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+mn-lt"/>
              </a:rPr>
              <a:t>of personal data that is not necessary for the performance of that contract.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>
                <a:latin typeface="+mn-lt"/>
              </a:rPr>
              <a:t> </a:t>
            </a:r>
          </a:p>
        </p:txBody>
      </p:sp>
      <p:sp>
        <p:nvSpPr>
          <p:cNvPr id="25" name="TekstSylinder 24"/>
          <p:cNvSpPr txBox="1">
            <a:spLocks noChangeArrowheads="1"/>
          </p:cNvSpPr>
          <p:nvPr/>
        </p:nvSpPr>
        <p:spPr bwMode="auto">
          <a:xfrm>
            <a:off x="371475" y="2133218"/>
            <a:ext cx="6406562" cy="83099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2400">
                <a:solidFill>
                  <a:schemeClr val="bg2"/>
                </a:solidFill>
              </a:rPr>
              <a:t>Automatisering er åpenbart ikke mulig, men</a:t>
            </a:r>
          </a:p>
          <a:p>
            <a:pPr eaLnBrk="1" hangingPunct="1"/>
            <a:r>
              <a:rPr lang="nb-NO" altLang="nb-NO" sz="2400">
                <a:solidFill>
                  <a:schemeClr val="bg2"/>
                </a:solidFill>
              </a:rPr>
              <a:t>angivelse av klar prosedyre kan være til god hjelp!</a:t>
            </a:r>
          </a:p>
        </p:txBody>
      </p:sp>
      <p:sp>
        <p:nvSpPr>
          <p:cNvPr id="23" name="TekstSylinder 22"/>
          <p:cNvSpPr txBox="1">
            <a:spLocks noChangeArrowheads="1"/>
          </p:cNvSpPr>
          <p:nvPr/>
        </p:nvSpPr>
        <p:spPr bwMode="auto">
          <a:xfrm>
            <a:off x="336550" y="1089819"/>
            <a:ext cx="7126288" cy="2862262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2000"/>
              <a:t> </a:t>
            </a:r>
            <a:r>
              <a:rPr lang="nb-NO" altLang="nb-NO" sz="2000" b="1"/>
              <a:t>Which data subjects have power to consent?</a:t>
            </a:r>
          </a:p>
          <a:p>
            <a:pPr eaLnBrk="1" hangingPunct="1"/>
            <a:r>
              <a:rPr lang="en-US" altLang="nb-NO" sz="2000"/>
              <a:t>IF	data subject’s age is 18 years </a:t>
            </a:r>
          </a:p>
          <a:p>
            <a:pPr eaLnBrk="1" hangingPunct="1"/>
            <a:r>
              <a:rPr lang="en-US" altLang="nb-NO" sz="2000"/>
              <a:t>	OR data subject’s age is 16 or more and less than 18 years</a:t>
            </a:r>
          </a:p>
          <a:p>
            <a:pPr eaLnBrk="1" hangingPunct="1"/>
            <a:r>
              <a:rPr lang="en-US" altLang="nb-NO" sz="2000"/>
              <a:t>	    AND processing relates to information society services</a:t>
            </a:r>
          </a:p>
          <a:p>
            <a:pPr eaLnBrk="1" hangingPunct="1"/>
            <a:r>
              <a:rPr lang="en-US" altLang="nb-NO" sz="2000"/>
              <a:t>	OR data subject’s  age is less than 16 years</a:t>
            </a:r>
          </a:p>
          <a:p>
            <a:pPr eaLnBrk="1" hangingPunct="1"/>
            <a:r>
              <a:rPr lang="en-US" altLang="nb-NO" sz="2000"/>
              <a:t>	    AND processing is authorised by parent</a:t>
            </a:r>
          </a:p>
          <a:p>
            <a:pPr eaLnBrk="1" hangingPunct="1"/>
            <a:r>
              <a:rPr lang="en-US" altLang="nb-NO" sz="2000"/>
              <a:t>	AND data subject is of full capasity</a:t>
            </a:r>
          </a:p>
          <a:p>
            <a:pPr eaLnBrk="1" hangingPunct="1"/>
            <a:r>
              <a:rPr lang="en-US" altLang="nb-NO" sz="2000"/>
              <a:t>THEN  	data subject has power to consent</a:t>
            </a:r>
          </a:p>
          <a:p>
            <a:pPr eaLnBrk="1" hangingPunct="1"/>
            <a:endParaRPr lang="nb-NO" altLang="nb-NO" sz="2000"/>
          </a:p>
        </p:txBody>
      </p:sp>
      <p:sp>
        <p:nvSpPr>
          <p:cNvPr id="16" name="TekstSylinder 15"/>
          <p:cNvSpPr txBox="1">
            <a:spLocks noChangeArrowheads="1"/>
          </p:cNvSpPr>
          <p:nvPr/>
        </p:nvSpPr>
        <p:spPr bwMode="auto">
          <a:xfrm>
            <a:off x="336550" y="2496734"/>
            <a:ext cx="9207500" cy="1323975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2000" b="1"/>
              <a:t>Who may consent on behalf of the data subject?</a:t>
            </a:r>
          </a:p>
          <a:p>
            <a:pPr eaLnBrk="1" hangingPunct="1"/>
            <a:r>
              <a:rPr lang="en-US" altLang="nb-NO" sz="2000"/>
              <a:t>IF	Authorised by data subject to act on his/her behalf</a:t>
            </a:r>
          </a:p>
          <a:p>
            <a:pPr eaLnBrk="1" hangingPunct="1"/>
            <a:r>
              <a:rPr lang="en-US" altLang="nb-NO" sz="2000"/>
              <a:t>	OR holder of parental responsibility for data subject under the age of 18 years</a:t>
            </a:r>
          </a:p>
          <a:p>
            <a:pPr eaLnBrk="1" hangingPunct="1"/>
            <a:r>
              <a:rPr lang="en-US" altLang="nb-NO" sz="2000"/>
              <a:t>THEN	power to consent on behalf of the data subject</a:t>
            </a:r>
            <a:endParaRPr lang="nb-NO" altLang="nb-NO" sz="2000"/>
          </a:p>
        </p:txBody>
      </p:sp>
      <p:sp>
        <p:nvSpPr>
          <p:cNvPr id="19" name="TekstSylinder 18"/>
          <p:cNvSpPr txBox="1"/>
          <p:nvPr/>
        </p:nvSpPr>
        <p:spPr>
          <a:xfrm>
            <a:off x="371475" y="3119398"/>
            <a:ext cx="8845550" cy="25542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latin typeface="+mn-lt"/>
              </a:rPr>
              <a:t>What are the conditions for valid consent?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>
                <a:latin typeface="+mn-lt"/>
              </a:rPr>
              <a:t>IF	consent is freely given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>
                <a:latin typeface="+mn-lt"/>
              </a:rPr>
              <a:t>	AND consent is specific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>
                <a:latin typeface="+mn-lt"/>
              </a:rPr>
              <a:t>	AND information of purpose(s) is given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>
                <a:latin typeface="+mn-lt"/>
              </a:rPr>
              <a:t>	AND other information is given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>
                <a:latin typeface="+mn-lt"/>
              </a:rPr>
              <a:t>	AND consent is unambiguous indication of the data subject's wishes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>
                <a:latin typeface="+mn-lt"/>
              </a:rPr>
              <a:t>THEN 	valid consent is collected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2000">
              <a:latin typeface="+mn-lt"/>
            </a:endParaRPr>
          </a:p>
        </p:txBody>
      </p:sp>
      <p:sp>
        <p:nvSpPr>
          <p:cNvPr id="20" name="TekstSylinder 19"/>
          <p:cNvSpPr txBox="1">
            <a:spLocks noChangeArrowheads="1"/>
          </p:cNvSpPr>
          <p:nvPr/>
        </p:nvSpPr>
        <p:spPr bwMode="auto">
          <a:xfrm>
            <a:off x="1536700" y="3842571"/>
            <a:ext cx="9432925" cy="2862262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nb-NO" sz="2000" b="1"/>
              <a:t>How must collection of consent be carried out?</a:t>
            </a:r>
          </a:p>
          <a:p>
            <a:pPr eaLnBrk="1" hangingPunct="1"/>
            <a:r>
              <a:rPr lang="en-US" altLang="nb-NO" sz="2000"/>
              <a:t>IF	statement to consent is given by data subject or representative</a:t>
            </a:r>
          </a:p>
          <a:p>
            <a:pPr eaLnBrk="1" hangingPunct="1"/>
            <a:r>
              <a:rPr lang="en-US" altLang="nb-NO" sz="2000"/>
              <a:t>	   AND request for consent presented in an intelligible and easily accessible form,</a:t>
            </a:r>
          </a:p>
          <a:p>
            <a:pPr eaLnBrk="1" hangingPunct="1"/>
            <a:r>
              <a:rPr lang="en-US" altLang="nb-NO" sz="2000"/>
              <a:t>	   using clear and plain language</a:t>
            </a:r>
          </a:p>
          <a:p>
            <a:pPr eaLnBrk="1" hangingPunct="1"/>
            <a:r>
              <a:rPr lang="en-US" altLang="nb-NO" sz="2000"/>
              <a:t>	OR affirmative action is carried out by data subject or his/her representative</a:t>
            </a:r>
          </a:p>
          <a:p>
            <a:pPr eaLnBrk="1" hangingPunct="1"/>
            <a:r>
              <a:rPr lang="en-US" altLang="nb-NO" sz="2000"/>
              <a:t>	AND controller is able to document consent</a:t>
            </a:r>
          </a:p>
          <a:p>
            <a:pPr eaLnBrk="1" hangingPunct="1"/>
            <a:r>
              <a:rPr lang="en-US" altLang="nb-NO" sz="2000"/>
              <a:t>	AND information of right to withdraw consent is given</a:t>
            </a:r>
          </a:p>
          <a:p>
            <a:pPr eaLnBrk="1" hangingPunct="1"/>
            <a:r>
              <a:rPr lang="en-US" altLang="nb-NO" sz="2000"/>
              <a:t>THEN 	consent procedure is carried out in correct way</a:t>
            </a:r>
          </a:p>
          <a:p>
            <a:pPr eaLnBrk="1" hangingPunct="1"/>
            <a:endParaRPr lang="nb-NO" altLang="nb-NO" sz="2000"/>
          </a:p>
        </p:txBody>
      </p:sp>
    </p:spTree>
    <p:extLst>
      <p:ext uri="{BB962C8B-B14F-4D97-AF65-F5344CB8AC3E}">
        <p14:creationId xmlns:p14="http://schemas.microsoft.com/office/powerpoint/2010/main" val="137306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 animBg="1"/>
      <p:bldP spid="23" grpId="0" animBg="1"/>
      <p:bldP spid="16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0433" y="416306"/>
            <a:ext cx="8363272" cy="114300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nb-NO" sz="3600" noProof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Lovgiver bør klart angi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725105"/>
            <a:ext cx="10515600" cy="4451858"/>
          </a:xfrm>
        </p:spPr>
        <p:txBody>
          <a:bodyPr>
            <a:normAutofit/>
          </a:bodyPr>
          <a:lstStyle/>
          <a:p>
            <a:pPr lvl="1"/>
            <a:endParaRPr lang="en-GB"/>
          </a:p>
          <a:p>
            <a:pPr lvl="1"/>
            <a:r>
              <a:rPr lang="en-GB"/>
              <a:t>alle </a:t>
            </a:r>
            <a:r>
              <a:rPr lang="en-GB" dirty="0" err="1"/>
              <a:t>vilkår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rettsfølger</a:t>
            </a:r>
            <a:r>
              <a:rPr lang="en-GB" dirty="0"/>
              <a:t> (</a:t>
            </a:r>
            <a:r>
              <a:rPr lang="en-GB" dirty="0" err="1"/>
              <a:t>jf</a:t>
            </a:r>
            <a:r>
              <a:rPr lang="en-GB" dirty="0"/>
              <a:t>. </a:t>
            </a:r>
            <a:r>
              <a:rPr lang="en-GB" dirty="0" err="1"/>
              <a:t>hvis</a:t>
            </a:r>
            <a:r>
              <a:rPr lang="en-GB" dirty="0"/>
              <a:t> – </a:t>
            </a:r>
            <a:r>
              <a:rPr lang="en-GB" dirty="0" err="1"/>
              <a:t>så</a:t>
            </a:r>
            <a:r>
              <a:rPr lang="en-GB" dirty="0"/>
              <a:t>)</a:t>
            </a:r>
          </a:p>
          <a:p>
            <a:pPr lvl="2"/>
            <a:r>
              <a:rPr lang="en-GB"/>
              <a:t>herunder om </a:t>
            </a:r>
            <a:r>
              <a:rPr lang="en-GB" dirty="0" err="1"/>
              <a:t>vilkårene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alternative </a:t>
            </a:r>
            <a:r>
              <a:rPr lang="en-GB" err="1"/>
              <a:t>eller</a:t>
            </a:r>
            <a:r>
              <a:rPr lang="en-GB"/>
              <a:t> kumulative osv.</a:t>
            </a:r>
          </a:p>
          <a:p>
            <a:pPr lvl="2"/>
            <a:r>
              <a:rPr lang="en-GB"/>
              <a:t>ved å bruke språklige uttrykk som tilsvarer logiske operatorer</a:t>
            </a:r>
          </a:p>
          <a:p>
            <a:pPr lvl="1"/>
            <a:r>
              <a:rPr lang="en-GB"/>
              <a:t>alle beregninger</a:t>
            </a:r>
            <a:endParaRPr lang="en-GB" dirty="0"/>
          </a:p>
          <a:p>
            <a:pPr lvl="2"/>
            <a:r>
              <a:rPr lang="en-GB"/>
              <a:t>vedrørende beløp, tid, mv.</a:t>
            </a:r>
          </a:p>
          <a:p>
            <a:pPr lvl="2"/>
            <a:r>
              <a:rPr lang="en-GB"/>
              <a:t>hvordan </a:t>
            </a:r>
            <a:r>
              <a:rPr lang="en-GB" dirty="0" err="1"/>
              <a:t>beregningene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utføres</a:t>
            </a:r>
            <a:endParaRPr lang="en-GB" dirty="0"/>
          </a:p>
          <a:p>
            <a:pPr lvl="2"/>
            <a:r>
              <a:rPr lang="en-GB" dirty="0" err="1"/>
              <a:t>ved</a:t>
            </a:r>
            <a:r>
              <a:rPr lang="en-GB" dirty="0"/>
              <a:t> å </a:t>
            </a:r>
            <a:r>
              <a:rPr lang="en-GB" err="1"/>
              <a:t>bruke</a:t>
            </a:r>
            <a:r>
              <a:rPr lang="en-GB"/>
              <a:t> språklige uttrykk som tilsvarer aritmetiske operatorer</a:t>
            </a:r>
          </a:p>
          <a:p>
            <a:pPr lvl="2"/>
            <a:r>
              <a:rPr lang="en-GB"/>
              <a:t>hvordan </a:t>
            </a:r>
            <a:r>
              <a:rPr lang="en-GB" dirty="0" err="1"/>
              <a:t>prøving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alle</a:t>
            </a:r>
            <a:r>
              <a:rPr lang="en-GB" dirty="0"/>
              <a:t> </a:t>
            </a:r>
            <a:r>
              <a:rPr lang="en-GB" dirty="0" err="1"/>
              <a:t>vilkår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beregninger</a:t>
            </a:r>
            <a:r>
              <a:rPr lang="en-GB" dirty="0"/>
              <a:t> mv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lenkes</a:t>
            </a:r>
            <a:r>
              <a:rPr lang="en-GB" dirty="0"/>
              <a:t> </a:t>
            </a:r>
            <a:r>
              <a:rPr lang="en-GB" dirty="0" err="1"/>
              <a:t>sammen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sammenhengende</a:t>
            </a:r>
            <a:r>
              <a:rPr lang="en-GB" dirty="0"/>
              <a:t> </a:t>
            </a:r>
            <a:r>
              <a:rPr lang="en-GB" dirty="0" err="1"/>
              <a:t>prosedyrer</a:t>
            </a:r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AutoShape 14"/>
          <p:cNvSpPr>
            <a:spLocks/>
          </p:cNvSpPr>
          <p:nvPr/>
        </p:nvSpPr>
        <p:spPr bwMode="auto">
          <a:xfrm>
            <a:off x="8139260" y="3329233"/>
            <a:ext cx="3320140" cy="369332"/>
          </a:xfrm>
          <a:prstGeom prst="borderCallout1">
            <a:avLst>
              <a:gd name="adj1" fmla="val 30125"/>
              <a:gd name="adj2" fmla="val -2542"/>
              <a:gd name="adj3" fmla="val -43105"/>
              <a:gd name="adj4" fmla="val -30124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OG, ELLER, IKKE, </a:t>
            </a:r>
            <a:r>
              <a:rPr lang="nb-NO" altLang="nb-NO" sz="1800">
                <a:sym typeface="Symbol" panose="05050102010706020507" pitchFamily="18" charset="2"/>
              </a:rPr>
              <a:t>, </a:t>
            </a:r>
            <a:r>
              <a:rPr lang="nb-NO" altLang="nb-NO" sz="1800"/>
              <a:t>&lt;, &gt;, </a:t>
            </a:r>
            <a:r>
              <a:rPr lang="nb-NO" altLang="nb-NO" sz="1800">
                <a:sym typeface="Symbol" panose="05050102010706020507" pitchFamily="18" charset="2"/>
              </a:rPr>
              <a:t> 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sp>
        <p:nvSpPr>
          <p:cNvPr id="5" name="AutoShape 15"/>
          <p:cNvSpPr>
            <a:spLocks/>
          </p:cNvSpPr>
          <p:nvPr/>
        </p:nvSpPr>
        <p:spPr bwMode="auto">
          <a:xfrm>
            <a:off x="9799330" y="4625966"/>
            <a:ext cx="1246188" cy="379413"/>
          </a:xfrm>
          <a:prstGeom prst="borderCallout1">
            <a:avLst>
              <a:gd name="adj1" fmla="val 310"/>
              <a:gd name="adj2" fmla="val -1300"/>
              <a:gd name="adj3" fmla="val -45631"/>
              <a:gd name="adj4" fmla="val -71044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+, -, /, * </a:t>
            </a:r>
            <a:r>
              <a:rPr lang="nb-NO" altLang="nb-NO" sz="1800">
                <a:sym typeface="Symbol" panose="05050102010706020507" pitchFamily="18" charset="2"/>
              </a:rPr>
              <a:t>etc</a:t>
            </a:r>
            <a:endParaRPr lang="nb-NO" altLang="nb-NO" sz="240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6968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27522" y="386921"/>
            <a:ext cx="9249266" cy="928694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br>
              <a:rPr lang="en-GB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6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Lovgiver</a:t>
            </a:r>
            <a:r>
              <a:rPr lang="en-GB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bør</a:t>
            </a:r>
            <a:r>
              <a:rPr lang="en-GB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klart</a:t>
            </a:r>
            <a:r>
              <a:rPr lang="en-GB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angi</a:t>
            </a:r>
            <a:r>
              <a:rPr lang="en-GB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GB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definere</a:t>
            </a:r>
            <a:r>
              <a:rPr lang="en-GB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</a:t>
            </a:r>
            <a:r>
              <a:rPr lang="en-GB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sentrale</a:t>
            </a:r>
            <a:r>
              <a:rPr lang="en-GB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opplysningstyper</a:t>
            </a:r>
            <a:br>
              <a:rPr lang="en-GB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4144" y="1677970"/>
            <a:ext cx="10599656" cy="4741683"/>
          </a:xfrm>
        </p:spPr>
        <p:txBody>
          <a:bodyPr>
            <a:normAutofit lnSpcReduction="10000"/>
          </a:bodyPr>
          <a:lstStyle/>
          <a:p>
            <a:r>
              <a:rPr lang="nb-NO" sz="2500" dirty="0"/>
              <a:t>Lovgiver bør tydelig angi alle opplysningstyper som skal være beslutningsgrunnlag for enkeltvedtak</a:t>
            </a:r>
          </a:p>
          <a:p>
            <a:r>
              <a:rPr lang="nb-NO" sz="2500" dirty="0"/>
              <a:t>For å oppnå </a:t>
            </a:r>
            <a:r>
              <a:rPr lang="nb-NO" sz="2500" dirty="0">
                <a:solidFill>
                  <a:srgbClr val="7030A0"/>
                </a:solidFill>
              </a:rPr>
              <a:t>høy grad av automatisering </a:t>
            </a:r>
            <a:r>
              <a:rPr lang="nb-NO" sz="2500" dirty="0"/>
              <a:t>bør lovgiver vurdere om hver opplysningstype kan defineres i samsvar med opplysninger som finnes i maskinlesbare kilder</a:t>
            </a:r>
          </a:p>
          <a:p>
            <a:pPr lvl="1"/>
            <a:r>
              <a:rPr lang="nb-NO" sz="2300" dirty="0"/>
              <a:t>F.eks. som resultat av enkeltvedtak i samme og andre forvaltningsorganer, eller</a:t>
            </a:r>
          </a:p>
          <a:p>
            <a:pPr lvl="1"/>
            <a:r>
              <a:rPr lang="nb-NO" sz="2300" dirty="0"/>
              <a:t>opplysninger i andre autorativt registre</a:t>
            </a:r>
          </a:p>
          <a:p>
            <a:pPr lvl="1"/>
            <a:r>
              <a:rPr lang="nb-NO" sz="2300" dirty="0"/>
              <a:t>Bør ikke nødvendigvis bruke legaldefinisjoner; presiseringer i særlige merknader kan ofte være å foretrekke</a:t>
            </a:r>
          </a:p>
          <a:p>
            <a:r>
              <a:rPr lang="nb-NO" sz="2500" dirty="0"/>
              <a:t>Lovgiver bør om mulig arbeide ut i fra data-/begrepsmodeller innen det aktuelle forvaltningsområdet</a:t>
            </a:r>
          </a:p>
          <a:p>
            <a:pPr lvl="1"/>
            <a:r>
              <a:rPr lang="nb-NO" sz="2300" dirty="0"/>
              <a:t>Kan gjerne omfatte flere lover</a:t>
            </a:r>
          </a:p>
          <a:p>
            <a:pPr lvl="1"/>
            <a:r>
              <a:rPr lang="nb-NO" sz="2300" dirty="0"/>
              <a:t>Bør om mulig legges til grunn i alle fremtidige lovarbeider innen området</a:t>
            </a:r>
          </a:p>
        </p:txBody>
      </p:sp>
    </p:spTree>
    <p:extLst>
      <p:ext uri="{BB962C8B-B14F-4D97-AF65-F5344CB8AC3E}">
        <p14:creationId xmlns:p14="http://schemas.microsoft.com/office/powerpoint/2010/main" val="127893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1447</Words>
  <Application>Microsoft Office PowerPoint</Application>
  <PresentationFormat>Widescreen</PresentationFormat>
  <Paragraphs>176</Paragraphs>
  <Slides>13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Times New Roman</vt:lpstr>
      <vt:lpstr>Office-tema</vt:lpstr>
      <vt:lpstr>Rettslig regulering av digital forvaltning: muligheter og begrensninger</vt:lpstr>
      <vt:lpstr>Rettsteknologi</vt:lpstr>
      <vt:lpstr>Viktige virkemidler i styringen av digital forvaltning</vt:lpstr>
      <vt:lpstr>Jus som ramme og jus som innhold</vt:lpstr>
      <vt:lpstr>Nærmere om «jus som ramme»</vt:lpstr>
      <vt:lpstr>Nærmere om jus som innhold</vt:lpstr>
      <vt:lpstr>Teknologiuavhengig eller teknologispesifikk lovgivning? </vt:lpstr>
      <vt:lpstr>Skjønn</vt:lpstr>
      <vt:lpstr>Automatiseringsvennlig lovgivning</vt:lpstr>
      <vt:lpstr>Prosessorientert lovgivning</vt:lpstr>
      <vt:lpstr>Fra fragmenter til prosedyre (men samtykkebestemmelsene i personvern-                                                                             forordningen (FPV) som eksempel)</vt:lpstr>
      <vt:lpstr>Lovgiver bør klart angi</vt:lpstr>
      <vt:lpstr> Lovgiver bør klart angi og definere alle sentrale opplysningstyper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Rettslig regulering av digital forvaltning: muligheter og begrensninger</dc:title>
  <dc:creator>dag wiese schartum</dc:creator>
  <cp:lastModifiedBy>dag wiese schartum</cp:lastModifiedBy>
  <cp:revision>18</cp:revision>
  <dcterms:created xsi:type="dcterms:W3CDTF">2017-10-16T19:00:49Z</dcterms:created>
  <dcterms:modified xsi:type="dcterms:W3CDTF">2017-10-16T22:11:44Z</dcterms:modified>
</cp:coreProperties>
</file>