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3" r:id="rId4"/>
    <p:sldId id="259" r:id="rId5"/>
    <p:sldId id="260" r:id="rId6"/>
    <p:sldId id="261" r:id="rId7"/>
    <p:sldId id="257" r:id="rId8"/>
    <p:sldId id="262" r:id="rId9"/>
    <p:sldId id="264" r:id="rId10"/>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6" autoAdjust="0"/>
    <p:restoredTop sz="94660"/>
  </p:normalViewPr>
  <p:slideViewPr>
    <p:cSldViewPr snapToGrid="0">
      <p:cViewPr varScale="1">
        <p:scale>
          <a:sx n="101" d="100"/>
          <a:sy n="101" d="100"/>
        </p:scale>
        <p:origin x="90" y="27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1B45D45-B231-41E9-954F-2E009163AED7}"/>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80BE5F04-6C06-464D-8E1A-BC578BF72F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96B47E5D-4849-47C3-9861-79BDABD0946E}"/>
              </a:ext>
            </a:extLst>
          </p:cNvPr>
          <p:cNvSpPr>
            <a:spLocks noGrp="1"/>
          </p:cNvSpPr>
          <p:nvPr>
            <p:ph type="dt" sz="half" idx="10"/>
          </p:nvPr>
        </p:nvSpPr>
        <p:spPr/>
        <p:txBody>
          <a:bodyPr/>
          <a:lstStyle/>
          <a:p>
            <a:fld id="{286FD33E-EB4F-403B-8C2B-810B018F1D2A}" type="datetimeFigureOut">
              <a:rPr lang="nb-NO" smtClean="0"/>
              <a:t>04.09.2017</a:t>
            </a:fld>
            <a:endParaRPr lang="nb-NO"/>
          </a:p>
        </p:txBody>
      </p:sp>
      <p:sp>
        <p:nvSpPr>
          <p:cNvPr id="5" name="Plassholder for bunntekst 4">
            <a:extLst>
              <a:ext uri="{FF2B5EF4-FFF2-40B4-BE49-F238E27FC236}">
                <a16:creationId xmlns:a16="http://schemas.microsoft.com/office/drawing/2014/main" id="{A2CE2BE7-CD2B-4DAB-86A9-196E14B70E7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DD14301-0D09-4771-8E6F-04C8D683CE35}"/>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851710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BC55575-C8E2-4AB4-8C45-D527CAD75C7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3D942FC-0EF5-461C-AEA0-17CC2287C0E5}"/>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56AA5A3-F7A0-4B51-B770-F95D8432F44D}"/>
              </a:ext>
            </a:extLst>
          </p:cNvPr>
          <p:cNvSpPr>
            <a:spLocks noGrp="1"/>
          </p:cNvSpPr>
          <p:nvPr>
            <p:ph type="dt" sz="half" idx="10"/>
          </p:nvPr>
        </p:nvSpPr>
        <p:spPr/>
        <p:txBody>
          <a:bodyPr/>
          <a:lstStyle/>
          <a:p>
            <a:fld id="{286FD33E-EB4F-403B-8C2B-810B018F1D2A}" type="datetimeFigureOut">
              <a:rPr lang="nb-NO" smtClean="0"/>
              <a:t>04.09.2017</a:t>
            </a:fld>
            <a:endParaRPr lang="nb-NO"/>
          </a:p>
        </p:txBody>
      </p:sp>
      <p:sp>
        <p:nvSpPr>
          <p:cNvPr id="5" name="Plassholder for bunntekst 4">
            <a:extLst>
              <a:ext uri="{FF2B5EF4-FFF2-40B4-BE49-F238E27FC236}">
                <a16:creationId xmlns:a16="http://schemas.microsoft.com/office/drawing/2014/main" id="{677D7370-1940-4E62-8FA1-ACD9FFFF16F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2112E49-CDE3-49E5-AC14-85C213EBD256}"/>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1369892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E5C889D-69D8-4564-9130-1487A4B199B5}"/>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45D537DA-7ECC-4630-8680-AAA599F865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18956869-E0F2-444C-A8BF-FD2C8D010282}"/>
              </a:ext>
            </a:extLst>
          </p:cNvPr>
          <p:cNvSpPr>
            <a:spLocks noGrp="1"/>
          </p:cNvSpPr>
          <p:nvPr>
            <p:ph type="dt" sz="half" idx="10"/>
          </p:nvPr>
        </p:nvSpPr>
        <p:spPr/>
        <p:txBody>
          <a:bodyPr/>
          <a:lstStyle/>
          <a:p>
            <a:fld id="{286FD33E-EB4F-403B-8C2B-810B018F1D2A}" type="datetimeFigureOut">
              <a:rPr lang="nb-NO" smtClean="0"/>
              <a:t>04.09.2017</a:t>
            </a:fld>
            <a:endParaRPr lang="nb-NO"/>
          </a:p>
        </p:txBody>
      </p:sp>
      <p:sp>
        <p:nvSpPr>
          <p:cNvPr id="5" name="Plassholder for bunntekst 4">
            <a:extLst>
              <a:ext uri="{FF2B5EF4-FFF2-40B4-BE49-F238E27FC236}">
                <a16:creationId xmlns:a16="http://schemas.microsoft.com/office/drawing/2014/main" id="{CCBF0711-0C20-4BE9-9264-47BA092AAE0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EED4EE3-4DBB-46AD-8A68-EE2A5180B120}"/>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1888451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98F0EA-D8F5-4242-8EF1-8871851F4B30}"/>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0C87B7B-E871-4928-A7E9-0EACF0FC8441}"/>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010D87FE-4328-4361-B24E-DE49FB3429CD}"/>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7F34A82D-941A-4CC3-9091-B2E90FEAB559}"/>
              </a:ext>
            </a:extLst>
          </p:cNvPr>
          <p:cNvSpPr>
            <a:spLocks noGrp="1"/>
          </p:cNvSpPr>
          <p:nvPr>
            <p:ph type="dt" sz="half" idx="10"/>
          </p:nvPr>
        </p:nvSpPr>
        <p:spPr/>
        <p:txBody>
          <a:bodyPr/>
          <a:lstStyle/>
          <a:p>
            <a:fld id="{286FD33E-EB4F-403B-8C2B-810B018F1D2A}" type="datetimeFigureOut">
              <a:rPr lang="nb-NO" smtClean="0"/>
              <a:t>04.09.2017</a:t>
            </a:fld>
            <a:endParaRPr lang="nb-NO"/>
          </a:p>
        </p:txBody>
      </p:sp>
      <p:sp>
        <p:nvSpPr>
          <p:cNvPr id="6" name="Plassholder for bunntekst 5">
            <a:extLst>
              <a:ext uri="{FF2B5EF4-FFF2-40B4-BE49-F238E27FC236}">
                <a16:creationId xmlns:a16="http://schemas.microsoft.com/office/drawing/2014/main" id="{C6A239CB-FAE6-4C4B-9BE6-A2CE51828F5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20710C64-CD3D-41C3-BB19-422020D8FDEC}"/>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1907317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9E7565-843F-4257-9266-AB63512DA8E8}"/>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F30A4CC1-F8CB-4BCA-B68A-271D2AFCFB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9085B0CF-8138-4BF1-890D-623C17577639}"/>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22373FBC-765B-4980-8187-51D039ADB1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B215758-91E0-4F36-AE6A-9426B2597EB7}"/>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27576E45-D24B-4C9C-952B-6EBA11A5F496}"/>
              </a:ext>
            </a:extLst>
          </p:cNvPr>
          <p:cNvSpPr>
            <a:spLocks noGrp="1"/>
          </p:cNvSpPr>
          <p:nvPr>
            <p:ph type="dt" sz="half" idx="10"/>
          </p:nvPr>
        </p:nvSpPr>
        <p:spPr/>
        <p:txBody>
          <a:bodyPr/>
          <a:lstStyle/>
          <a:p>
            <a:fld id="{286FD33E-EB4F-403B-8C2B-810B018F1D2A}" type="datetimeFigureOut">
              <a:rPr lang="nb-NO" smtClean="0"/>
              <a:t>04.09.2017</a:t>
            </a:fld>
            <a:endParaRPr lang="nb-NO"/>
          </a:p>
        </p:txBody>
      </p:sp>
      <p:sp>
        <p:nvSpPr>
          <p:cNvPr id="8" name="Plassholder for bunntekst 7">
            <a:extLst>
              <a:ext uri="{FF2B5EF4-FFF2-40B4-BE49-F238E27FC236}">
                <a16:creationId xmlns:a16="http://schemas.microsoft.com/office/drawing/2014/main" id="{07C8F2C1-42CA-474E-8A94-5FF6AD1EA3D0}"/>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2041BE7F-3920-4796-A22D-CB5AD5C5CA22}"/>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2020360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CEB616C-2CDF-488E-B8B0-7847C9BB0301}"/>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11F2F50F-1F39-4841-AA05-FFF1E04AA3E5}"/>
              </a:ext>
            </a:extLst>
          </p:cNvPr>
          <p:cNvSpPr>
            <a:spLocks noGrp="1"/>
          </p:cNvSpPr>
          <p:nvPr>
            <p:ph type="dt" sz="half" idx="10"/>
          </p:nvPr>
        </p:nvSpPr>
        <p:spPr/>
        <p:txBody>
          <a:bodyPr/>
          <a:lstStyle/>
          <a:p>
            <a:fld id="{286FD33E-EB4F-403B-8C2B-810B018F1D2A}" type="datetimeFigureOut">
              <a:rPr lang="nb-NO" smtClean="0"/>
              <a:t>04.09.2017</a:t>
            </a:fld>
            <a:endParaRPr lang="nb-NO"/>
          </a:p>
        </p:txBody>
      </p:sp>
      <p:sp>
        <p:nvSpPr>
          <p:cNvPr id="4" name="Plassholder for bunntekst 3">
            <a:extLst>
              <a:ext uri="{FF2B5EF4-FFF2-40B4-BE49-F238E27FC236}">
                <a16:creationId xmlns:a16="http://schemas.microsoft.com/office/drawing/2014/main" id="{A5462DEF-116C-46D3-AE3C-1D19EF0198D5}"/>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C9E3CEA6-0AAE-486D-A6B6-B20B16564A65}"/>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3095576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83D27E2D-CB37-47DA-8D6C-AC2747F1A7B7}"/>
              </a:ext>
            </a:extLst>
          </p:cNvPr>
          <p:cNvSpPr>
            <a:spLocks noGrp="1"/>
          </p:cNvSpPr>
          <p:nvPr>
            <p:ph type="dt" sz="half" idx="10"/>
          </p:nvPr>
        </p:nvSpPr>
        <p:spPr/>
        <p:txBody>
          <a:bodyPr/>
          <a:lstStyle/>
          <a:p>
            <a:fld id="{286FD33E-EB4F-403B-8C2B-810B018F1D2A}" type="datetimeFigureOut">
              <a:rPr lang="nb-NO" smtClean="0"/>
              <a:t>04.09.2017</a:t>
            </a:fld>
            <a:endParaRPr lang="nb-NO"/>
          </a:p>
        </p:txBody>
      </p:sp>
      <p:sp>
        <p:nvSpPr>
          <p:cNvPr id="3" name="Plassholder for bunntekst 2">
            <a:extLst>
              <a:ext uri="{FF2B5EF4-FFF2-40B4-BE49-F238E27FC236}">
                <a16:creationId xmlns:a16="http://schemas.microsoft.com/office/drawing/2014/main" id="{FE98D135-8044-4519-96A3-6A1D5D08EC38}"/>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B27DB91A-7136-4A40-A0AE-799A7621898A}"/>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930582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F26F2B4-3AA3-44CF-9191-247FC561A3DA}"/>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41DA023E-7031-4F93-83EB-F448B376BD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FC9A4390-5A2F-4EB6-B0CF-7098B458E6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955002D6-6D05-4932-B885-42BD5E175558}"/>
              </a:ext>
            </a:extLst>
          </p:cNvPr>
          <p:cNvSpPr>
            <a:spLocks noGrp="1"/>
          </p:cNvSpPr>
          <p:nvPr>
            <p:ph type="dt" sz="half" idx="10"/>
          </p:nvPr>
        </p:nvSpPr>
        <p:spPr/>
        <p:txBody>
          <a:bodyPr/>
          <a:lstStyle/>
          <a:p>
            <a:fld id="{286FD33E-EB4F-403B-8C2B-810B018F1D2A}" type="datetimeFigureOut">
              <a:rPr lang="nb-NO" smtClean="0"/>
              <a:t>04.09.2017</a:t>
            </a:fld>
            <a:endParaRPr lang="nb-NO"/>
          </a:p>
        </p:txBody>
      </p:sp>
      <p:sp>
        <p:nvSpPr>
          <p:cNvPr id="6" name="Plassholder for bunntekst 5">
            <a:extLst>
              <a:ext uri="{FF2B5EF4-FFF2-40B4-BE49-F238E27FC236}">
                <a16:creationId xmlns:a16="http://schemas.microsoft.com/office/drawing/2014/main" id="{F5E45BAC-C462-470A-AFFB-F9668C857F0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937439A-A07A-4E86-8DD5-0CA9F8FE4739}"/>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211943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0B4116-FDF4-4027-ABE2-559623C35B21}"/>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97D97EAE-EEFB-40DA-B00C-DA7D8A3564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E87222F8-FB63-43D3-9DBD-10B6F7BE8D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1D4B860E-FE6F-45D3-9A1E-E65A3257EF6D}"/>
              </a:ext>
            </a:extLst>
          </p:cNvPr>
          <p:cNvSpPr>
            <a:spLocks noGrp="1"/>
          </p:cNvSpPr>
          <p:nvPr>
            <p:ph type="dt" sz="half" idx="10"/>
          </p:nvPr>
        </p:nvSpPr>
        <p:spPr/>
        <p:txBody>
          <a:bodyPr/>
          <a:lstStyle/>
          <a:p>
            <a:fld id="{286FD33E-EB4F-403B-8C2B-810B018F1D2A}" type="datetimeFigureOut">
              <a:rPr lang="nb-NO" smtClean="0"/>
              <a:t>04.09.2017</a:t>
            </a:fld>
            <a:endParaRPr lang="nb-NO"/>
          </a:p>
        </p:txBody>
      </p:sp>
      <p:sp>
        <p:nvSpPr>
          <p:cNvPr id="6" name="Plassholder for bunntekst 5">
            <a:extLst>
              <a:ext uri="{FF2B5EF4-FFF2-40B4-BE49-F238E27FC236}">
                <a16:creationId xmlns:a16="http://schemas.microsoft.com/office/drawing/2014/main" id="{C7423F7F-C729-41A5-8C57-888A5973181C}"/>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1873228-5683-4FC5-A2A2-8BAB429E459F}"/>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2067750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316A617-306B-4248-9EC5-48194329A087}"/>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2144A27F-3561-40B9-B0D0-016D8FDCC7B1}"/>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145E4FF-DE40-499C-9E55-BE77AF3E96E2}"/>
              </a:ext>
            </a:extLst>
          </p:cNvPr>
          <p:cNvSpPr>
            <a:spLocks noGrp="1"/>
          </p:cNvSpPr>
          <p:nvPr>
            <p:ph type="dt" sz="half" idx="10"/>
          </p:nvPr>
        </p:nvSpPr>
        <p:spPr/>
        <p:txBody>
          <a:bodyPr/>
          <a:lstStyle/>
          <a:p>
            <a:fld id="{286FD33E-EB4F-403B-8C2B-810B018F1D2A}" type="datetimeFigureOut">
              <a:rPr lang="nb-NO" smtClean="0"/>
              <a:t>04.09.2017</a:t>
            </a:fld>
            <a:endParaRPr lang="nb-NO"/>
          </a:p>
        </p:txBody>
      </p:sp>
      <p:sp>
        <p:nvSpPr>
          <p:cNvPr id="5" name="Plassholder for bunntekst 4">
            <a:extLst>
              <a:ext uri="{FF2B5EF4-FFF2-40B4-BE49-F238E27FC236}">
                <a16:creationId xmlns:a16="http://schemas.microsoft.com/office/drawing/2014/main" id="{26B501C6-E089-400A-B7D6-10E4F1001C1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A466F91-836A-4F86-B62C-CA73219E80C9}"/>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1030836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2C44DF62-7D3F-4FE8-A4C0-8590682778F2}"/>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7B893877-0249-4899-8427-052F61143592}"/>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B75A85B-0FDB-400E-AD0E-16C96CC48DB4}"/>
              </a:ext>
            </a:extLst>
          </p:cNvPr>
          <p:cNvSpPr>
            <a:spLocks noGrp="1"/>
          </p:cNvSpPr>
          <p:nvPr>
            <p:ph type="dt" sz="half" idx="10"/>
          </p:nvPr>
        </p:nvSpPr>
        <p:spPr/>
        <p:txBody>
          <a:bodyPr/>
          <a:lstStyle/>
          <a:p>
            <a:fld id="{286FD33E-EB4F-403B-8C2B-810B018F1D2A}" type="datetimeFigureOut">
              <a:rPr lang="nb-NO" smtClean="0"/>
              <a:t>04.09.2017</a:t>
            </a:fld>
            <a:endParaRPr lang="nb-NO"/>
          </a:p>
        </p:txBody>
      </p:sp>
      <p:sp>
        <p:nvSpPr>
          <p:cNvPr id="5" name="Plassholder for bunntekst 4">
            <a:extLst>
              <a:ext uri="{FF2B5EF4-FFF2-40B4-BE49-F238E27FC236}">
                <a16:creationId xmlns:a16="http://schemas.microsoft.com/office/drawing/2014/main" id="{F64BD4A2-6171-4759-86B4-974A272839E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7989940-1010-4F34-B85F-AD65C665AA26}"/>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906961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2AD732EB-8746-4CBB-83EE-348B1955FE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193E1E3C-6CA5-45E1-9ED7-89A6A1F74E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184319E-3E01-4FDA-8D9F-5DEEEB0901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6FD33E-EB4F-403B-8C2B-810B018F1D2A}" type="datetimeFigureOut">
              <a:rPr lang="nb-NO" smtClean="0"/>
              <a:t>04.09.2017</a:t>
            </a:fld>
            <a:endParaRPr lang="nb-NO"/>
          </a:p>
        </p:txBody>
      </p:sp>
      <p:sp>
        <p:nvSpPr>
          <p:cNvPr id="5" name="Plassholder for bunntekst 4">
            <a:extLst>
              <a:ext uri="{FF2B5EF4-FFF2-40B4-BE49-F238E27FC236}">
                <a16:creationId xmlns:a16="http://schemas.microsoft.com/office/drawing/2014/main" id="{C5ADF978-9BC3-433B-8C6D-7E4FCDB2FF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DDAB32F6-A299-4364-8D47-AB44FDC7FA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57B542-0AF1-40ED-A76F-53BACCD068CE}" type="slidenum">
              <a:rPr lang="nb-NO" smtClean="0"/>
              <a:t>‹#›</a:t>
            </a:fld>
            <a:endParaRPr lang="nb-NO"/>
          </a:p>
        </p:txBody>
      </p:sp>
    </p:spTree>
    <p:extLst>
      <p:ext uri="{BB962C8B-B14F-4D97-AF65-F5344CB8AC3E}">
        <p14:creationId xmlns:p14="http://schemas.microsoft.com/office/powerpoint/2010/main" val="16560198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BCDECC-B7C6-4C8B-AB07-FD5906F640C4}"/>
              </a:ext>
            </a:extLst>
          </p:cNvPr>
          <p:cNvSpPr>
            <a:spLocks noGrp="1"/>
          </p:cNvSpPr>
          <p:nvPr>
            <p:ph type="ctrTitle"/>
          </p:nvPr>
        </p:nvSpPr>
        <p:spPr>
          <a:xfrm>
            <a:off x="1524000" y="1122363"/>
            <a:ext cx="9144000" cy="783710"/>
          </a:xfrm>
        </p:spPr>
        <p:txBody>
          <a:bodyPr>
            <a:normAutofit/>
          </a:bodyPr>
          <a:lstStyle/>
          <a:p>
            <a:r>
              <a:rPr lang="nb-NO" sz="3200" dirty="0">
                <a:solidFill>
                  <a:srgbClr val="0070C0"/>
                </a:solidFill>
              </a:rPr>
              <a:t>Regler om innsyn og åpenhet i digital forvaltning</a:t>
            </a:r>
          </a:p>
        </p:txBody>
      </p:sp>
      <p:sp>
        <p:nvSpPr>
          <p:cNvPr id="3" name="Undertittel 2">
            <a:extLst>
              <a:ext uri="{FF2B5EF4-FFF2-40B4-BE49-F238E27FC236}">
                <a16:creationId xmlns:a16="http://schemas.microsoft.com/office/drawing/2014/main" id="{28F1ECD0-795B-4BDA-BB0B-F775F5872863}"/>
              </a:ext>
            </a:extLst>
          </p:cNvPr>
          <p:cNvSpPr>
            <a:spLocks noGrp="1"/>
          </p:cNvSpPr>
          <p:nvPr>
            <p:ph type="subTitle" idx="1"/>
          </p:nvPr>
        </p:nvSpPr>
        <p:spPr>
          <a:xfrm>
            <a:off x="1524000" y="2820720"/>
            <a:ext cx="9144000" cy="1655762"/>
          </a:xfrm>
        </p:spPr>
        <p:txBody>
          <a:bodyPr/>
          <a:lstStyle/>
          <a:p>
            <a:r>
              <a:rPr lang="nb-NO" dirty="0"/>
              <a:t>Dag Wiese Schartum</a:t>
            </a:r>
          </a:p>
        </p:txBody>
      </p:sp>
    </p:spTree>
    <p:extLst>
      <p:ext uri="{BB962C8B-B14F-4D97-AF65-F5344CB8AC3E}">
        <p14:creationId xmlns:p14="http://schemas.microsoft.com/office/powerpoint/2010/main" val="22607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219076"/>
            <a:ext cx="10515600" cy="762000"/>
          </a:xfrm>
        </p:spPr>
        <p:txBody>
          <a:bodyPr>
            <a:noAutofit/>
          </a:bodyPr>
          <a:lstStyle/>
          <a:p>
            <a:r>
              <a:rPr lang="nb-NO" sz="3200" dirty="0">
                <a:solidFill>
                  <a:srgbClr val="C00000"/>
                </a:solidFill>
              </a:rPr>
              <a:t>Oversikt over sentrale regler som gir offentlighet og åpenhet i forvaltningen</a:t>
            </a:r>
            <a:endParaRPr lang="en-GB" sz="3200" dirty="0">
              <a:solidFill>
                <a:srgbClr val="C00000"/>
              </a:solidFill>
            </a:endParaRPr>
          </a:p>
        </p:txBody>
      </p:sp>
      <p:sp>
        <p:nvSpPr>
          <p:cNvPr id="3" name="Plassholder for innhold 2"/>
          <p:cNvSpPr>
            <a:spLocks noGrp="1"/>
          </p:cNvSpPr>
          <p:nvPr>
            <p:ph idx="1"/>
          </p:nvPr>
        </p:nvSpPr>
        <p:spPr>
          <a:xfrm>
            <a:off x="247650" y="1065320"/>
            <a:ext cx="11468100" cy="5421205"/>
          </a:xfrm>
        </p:spPr>
        <p:txBody>
          <a:bodyPr>
            <a:normAutofit fontScale="70000" lnSpcReduction="20000"/>
          </a:bodyPr>
          <a:lstStyle/>
          <a:p>
            <a:pPr marL="271463" indent="-271463" defTabSz="541338">
              <a:buNone/>
            </a:pPr>
            <a:r>
              <a:rPr lang="nb-NO" b="1" u="sng" dirty="0"/>
              <a:t>Regler om:</a:t>
            </a:r>
          </a:p>
          <a:p>
            <a:pPr marL="271463" indent="-271463" defTabSz="541338">
              <a:buNone/>
            </a:pPr>
            <a:r>
              <a:rPr lang="nb-NO" dirty="0"/>
              <a:t>•	rett for borgere til innsyn etter begjæring i informasjon hos det offentlige (innsyn)</a:t>
            </a:r>
          </a:p>
          <a:p>
            <a:pPr lvl="1" defTabSz="541338">
              <a:buFont typeface="Wingdings" panose="05000000000000000000" pitchFamily="2" charset="2"/>
              <a:buChar char="§"/>
            </a:pPr>
            <a:r>
              <a:rPr lang="nb-NO" dirty="0"/>
              <a:t>Innsyn for alle etter </a:t>
            </a:r>
            <a:r>
              <a:rPr lang="nb-NO" dirty="0" err="1"/>
              <a:t>offl</a:t>
            </a:r>
            <a:r>
              <a:rPr lang="nb-NO" dirty="0"/>
              <a:t> § 3</a:t>
            </a:r>
          </a:p>
          <a:p>
            <a:pPr lvl="1" defTabSz="541338">
              <a:buFont typeface="Wingdings" panose="05000000000000000000" pitchFamily="2" charset="2"/>
              <a:buChar char="§"/>
            </a:pPr>
            <a:r>
              <a:rPr lang="nb-NO" dirty="0"/>
              <a:t>Rett for alle til å kreve databaseinnsyn, </a:t>
            </a:r>
            <a:r>
              <a:rPr lang="nb-NO" dirty="0" err="1"/>
              <a:t>offl</a:t>
            </a:r>
            <a:r>
              <a:rPr lang="nb-NO" dirty="0"/>
              <a:t> § 9</a:t>
            </a:r>
          </a:p>
          <a:p>
            <a:pPr lvl="1" defTabSz="541338">
              <a:buFont typeface="Wingdings" panose="05000000000000000000" pitchFamily="2" charset="2"/>
              <a:buChar char="§"/>
            </a:pPr>
            <a:r>
              <a:rPr lang="nb-NO" dirty="0"/>
              <a:t>Rett til videre bruk av offentlig informasjon, </a:t>
            </a:r>
            <a:r>
              <a:rPr lang="nb-NO" dirty="0" err="1"/>
              <a:t>offl</a:t>
            </a:r>
            <a:r>
              <a:rPr lang="nb-NO" dirty="0"/>
              <a:t> § 7</a:t>
            </a:r>
          </a:p>
          <a:p>
            <a:pPr lvl="1" defTabSz="541338">
              <a:buFont typeface="Wingdings" panose="05000000000000000000" pitchFamily="2" charset="2"/>
              <a:buChar char="§"/>
            </a:pPr>
            <a:r>
              <a:rPr lang="nb-NO" dirty="0"/>
              <a:t>Rett til innsyn for alle etter </a:t>
            </a:r>
            <a:r>
              <a:rPr lang="nb-NO" dirty="0">
                <a:solidFill>
                  <a:srgbClr val="C00000"/>
                </a:solidFill>
              </a:rPr>
              <a:t>pol § 18 første ledd </a:t>
            </a:r>
            <a:r>
              <a:rPr lang="nb-NO" dirty="0">
                <a:solidFill>
                  <a:srgbClr val="C00000"/>
                </a:solidFill>
                <a:sym typeface="Wingdings" panose="05000000000000000000" pitchFamily="2" charset="2"/>
              </a:rPr>
              <a:t> PVF ??</a:t>
            </a:r>
            <a:endParaRPr lang="nb-NO" dirty="0">
              <a:solidFill>
                <a:srgbClr val="C00000"/>
              </a:solidFill>
            </a:endParaRPr>
          </a:p>
          <a:p>
            <a:pPr lvl="1" defTabSz="541338">
              <a:buFont typeface="Wingdings" panose="05000000000000000000" pitchFamily="2" charset="2"/>
              <a:buChar char="§"/>
            </a:pPr>
            <a:r>
              <a:rPr lang="nb-NO" dirty="0"/>
              <a:t>Rett til innsyn for parter etter fvl § 18 flg.</a:t>
            </a:r>
          </a:p>
          <a:p>
            <a:pPr lvl="1" defTabSz="541338">
              <a:buFont typeface="Wingdings" panose="05000000000000000000" pitchFamily="2" charset="2"/>
              <a:buChar char="§"/>
            </a:pPr>
            <a:r>
              <a:rPr lang="nb-NO" dirty="0"/>
              <a:t>Rett til innsyn for registrerte etter </a:t>
            </a:r>
            <a:r>
              <a:rPr lang="nb-NO" dirty="0">
                <a:solidFill>
                  <a:srgbClr val="C00000"/>
                </a:solidFill>
              </a:rPr>
              <a:t>pol § 18 annet og tredje ledd </a:t>
            </a:r>
            <a:r>
              <a:rPr lang="nb-NO" dirty="0">
                <a:solidFill>
                  <a:srgbClr val="C00000"/>
                </a:solidFill>
                <a:sym typeface="Wingdings" panose="05000000000000000000" pitchFamily="2" charset="2"/>
              </a:rPr>
              <a:t> PVF art. 15</a:t>
            </a:r>
            <a:endParaRPr lang="nb-NO" dirty="0">
              <a:solidFill>
                <a:srgbClr val="C00000"/>
              </a:solidFill>
            </a:endParaRPr>
          </a:p>
          <a:p>
            <a:pPr marL="271463" indent="-271463" defTabSz="541338">
              <a:buNone/>
            </a:pPr>
            <a:r>
              <a:rPr lang="nb-NO" dirty="0"/>
              <a:t>•	plikt/rett for forvaltningen til å gjøre informasjon tilgjengelig for borgere (tilgjengeliggjøring)</a:t>
            </a:r>
          </a:p>
          <a:p>
            <a:pPr lvl="1" defTabSz="541338">
              <a:buFont typeface="Wingdings" panose="05000000000000000000" pitchFamily="2" charset="2"/>
              <a:buChar char="§"/>
            </a:pPr>
            <a:r>
              <a:rPr lang="nb-NO" dirty="0"/>
              <a:t>Plikt for visse statsetater til å gjøre journaler allment tilgjengelig på internett, </a:t>
            </a:r>
            <a:r>
              <a:rPr lang="nb-NO" dirty="0" err="1"/>
              <a:t>jf</a:t>
            </a:r>
            <a:r>
              <a:rPr lang="nb-NO" dirty="0"/>
              <a:t> </a:t>
            </a:r>
            <a:r>
              <a:rPr lang="nb-NO" dirty="0" err="1"/>
              <a:t>off</a:t>
            </a:r>
            <a:r>
              <a:rPr lang="nb-NO" dirty="0"/>
              <a:t> § 6</a:t>
            </a:r>
          </a:p>
          <a:p>
            <a:pPr lvl="1" defTabSz="541338">
              <a:buFont typeface="Wingdings" panose="05000000000000000000" pitchFamily="2" charset="2"/>
              <a:buChar char="§"/>
            </a:pPr>
            <a:r>
              <a:rPr lang="nb-NO" dirty="0"/>
              <a:t>Rett for offentlige forvaltningsorganer til å gjøre saksdokumenter allment tilgjengelig på internett, </a:t>
            </a:r>
            <a:r>
              <a:rPr lang="nb-NO" dirty="0" err="1"/>
              <a:t>jf</a:t>
            </a:r>
            <a:r>
              <a:rPr lang="nb-NO" dirty="0"/>
              <a:t> </a:t>
            </a:r>
            <a:r>
              <a:rPr lang="nb-NO" dirty="0" err="1"/>
              <a:t>off</a:t>
            </a:r>
            <a:r>
              <a:rPr lang="nb-NO" dirty="0"/>
              <a:t> § 7</a:t>
            </a:r>
          </a:p>
          <a:p>
            <a:pPr marL="271463" indent="-271463" defTabSz="541338">
              <a:buNone/>
            </a:pPr>
            <a:r>
              <a:rPr lang="nb-NO" dirty="0"/>
              <a:t>•	plikt for forvaltningen til å informere og varsle borgere (informasjons- og varslingsplikt)</a:t>
            </a:r>
          </a:p>
          <a:p>
            <a:pPr lvl="1" defTabSz="541338">
              <a:buFont typeface="Wingdings" panose="05000000000000000000" pitchFamily="2" charset="2"/>
              <a:buChar char="§"/>
            </a:pPr>
            <a:r>
              <a:rPr lang="nb-NO" dirty="0"/>
              <a:t>Forvaltningens allmenne veiledningsplikt, </a:t>
            </a:r>
            <a:r>
              <a:rPr lang="nb-NO" dirty="0" err="1"/>
              <a:t>jf</a:t>
            </a:r>
            <a:r>
              <a:rPr lang="nb-NO" dirty="0"/>
              <a:t> </a:t>
            </a:r>
            <a:r>
              <a:rPr lang="nb-NO" dirty="0" err="1"/>
              <a:t>fvl</a:t>
            </a:r>
            <a:r>
              <a:rPr lang="nb-NO" dirty="0"/>
              <a:t> §  11</a:t>
            </a:r>
          </a:p>
          <a:p>
            <a:pPr lvl="1" defTabSz="541338">
              <a:buFont typeface="Wingdings" panose="05000000000000000000" pitchFamily="2" charset="2"/>
              <a:buChar char="§"/>
            </a:pPr>
            <a:r>
              <a:rPr lang="nb-NO" dirty="0"/>
              <a:t>Behandlingsansvarliges særlige veiledningsplikt om lovbestemt innsyn, </a:t>
            </a:r>
            <a:r>
              <a:rPr lang="nb-NO" dirty="0" err="1"/>
              <a:t>jf</a:t>
            </a:r>
            <a:r>
              <a:rPr lang="nb-NO" dirty="0"/>
              <a:t> pol § 6 annet ledd</a:t>
            </a:r>
          </a:p>
          <a:p>
            <a:pPr lvl="1" defTabSz="541338">
              <a:buFont typeface="Wingdings" panose="05000000000000000000" pitchFamily="2" charset="2"/>
              <a:buChar char="§"/>
            </a:pPr>
            <a:r>
              <a:rPr lang="nb-NO" dirty="0"/>
              <a:t>Plikt til å varsle den registrerte ved innsamling av personopplysninger fra den registrerte, </a:t>
            </a:r>
            <a:r>
              <a:rPr lang="nb-NO" dirty="0" err="1"/>
              <a:t>jf</a:t>
            </a:r>
            <a:r>
              <a:rPr lang="nb-NO" dirty="0"/>
              <a:t> </a:t>
            </a:r>
            <a:r>
              <a:rPr lang="nb-NO" dirty="0">
                <a:solidFill>
                  <a:srgbClr val="C00000"/>
                </a:solidFill>
              </a:rPr>
              <a:t>pol § 19 </a:t>
            </a:r>
            <a:r>
              <a:rPr lang="nb-NO" dirty="0">
                <a:solidFill>
                  <a:srgbClr val="C00000"/>
                </a:solidFill>
                <a:sym typeface="Wingdings" panose="05000000000000000000" pitchFamily="2" charset="2"/>
              </a:rPr>
              <a:t> PVF art. 13</a:t>
            </a:r>
            <a:endParaRPr lang="nb-NO" dirty="0">
              <a:solidFill>
                <a:srgbClr val="C00000"/>
              </a:solidFill>
            </a:endParaRPr>
          </a:p>
          <a:p>
            <a:pPr lvl="1" defTabSz="541338">
              <a:buFont typeface="Wingdings" panose="05000000000000000000" pitchFamily="2" charset="2"/>
              <a:buChar char="§"/>
            </a:pPr>
            <a:r>
              <a:rPr lang="nb-NO" dirty="0"/>
              <a:t>Plikt til å varsle den registrerte ved innsamling av personopplysninger fra andre, </a:t>
            </a:r>
            <a:r>
              <a:rPr lang="nb-NO" dirty="0" err="1"/>
              <a:t>jf</a:t>
            </a:r>
            <a:r>
              <a:rPr lang="nb-NO" dirty="0"/>
              <a:t> </a:t>
            </a:r>
            <a:r>
              <a:rPr lang="nb-NO" dirty="0">
                <a:solidFill>
                  <a:srgbClr val="C00000"/>
                </a:solidFill>
              </a:rPr>
              <a:t>pol § 20 </a:t>
            </a:r>
            <a:r>
              <a:rPr lang="nb-NO" dirty="0">
                <a:solidFill>
                  <a:srgbClr val="C00000"/>
                </a:solidFill>
                <a:sym typeface="Wingdings" panose="05000000000000000000" pitchFamily="2" charset="2"/>
              </a:rPr>
              <a:t> PVF art. 14</a:t>
            </a:r>
            <a:endParaRPr lang="nb-NO" dirty="0">
              <a:solidFill>
                <a:srgbClr val="C00000"/>
              </a:solidFill>
            </a:endParaRPr>
          </a:p>
          <a:p>
            <a:pPr lvl="1" defTabSz="541338">
              <a:buFont typeface="Wingdings" panose="05000000000000000000" pitchFamily="2" charset="2"/>
              <a:buChar char="§"/>
            </a:pPr>
            <a:r>
              <a:rPr lang="nb-NO" dirty="0"/>
              <a:t>Plikt til å varsle parter om opplysninger om parten mv som forvaltningsorganet mottar fra andre, </a:t>
            </a:r>
            <a:r>
              <a:rPr lang="nb-NO" dirty="0" err="1"/>
              <a:t>jf</a:t>
            </a:r>
            <a:r>
              <a:rPr lang="nb-NO" dirty="0"/>
              <a:t> </a:t>
            </a:r>
            <a:r>
              <a:rPr lang="nb-NO" dirty="0" err="1"/>
              <a:t>fvl</a:t>
            </a:r>
            <a:r>
              <a:rPr lang="nb-NO" dirty="0"/>
              <a:t> § 17 annet og tredje ledd</a:t>
            </a:r>
          </a:p>
          <a:p>
            <a:pPr lvl="1" defTabSz="541338">
              <a:buFont typeface="Wingdings" panose="05000000000000000000" pitchFamily="2" charset="2"/>
              <a:buChar char="§"/>
            </a:pPr>
            <a:r>
              <a:rPr lang="nb-NO" dirty="0"/>
              <a:t>Plikt til å varsle om bruk av personprofiler, </a:t>
            </a:r>
            <a:r>
              <a:rPr lang="nb-NO" dirty="0">
                <a:solidFill>
                  <a:srgbClr val="C00000"/>
                </a:solidFill>
              </a:rPr>
              <a:t>pol § 21 </a:t>
            </a:r>
            <a:r>
              <a:rPr lang="nb-NO" dirty="0">
                <a:solidFill>
                  <a:srgbClr val="C00000"/>
                </a:solidFill>
                <a:sym typeface="Wingdings" panose="05000000000000000000" pitchFamily="2" charset="2"/>
              </a:rPr>
              <a:t> PVF art. 22</a:t>
            </a:r>
            <a:endParaRPr lang="nb-NO" dirty="0">
              <a:solidFill>
                <a:srgbClr val="C00000"/>
              </a:solidFill>
            </a:endParaRPr>
          </a:p>
          <a:p>
            <a:pPr marL="0" indent="0">
              <a:buNone/>
            </a:pPr>
            <a:endParaRPr lang="en-GB" dirty="0"/>
          </a:p>
        </p:txBody>
      </p:sp>
    </p:spTree>
    <p:extLst>
      <p:ext uri="{BB962C8B-B14F-4D97-AF65-F5344CB8AC3E}">
        <p14:creationId xmlns:p14="http://schemas.microsoft.com/office/powerpoint/2010/main" val="4219730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FBCF168-196B-456A-A936-938912D4B603}"/>
              </a:ext>
            </a:extLst>
          </p:cNvPr>
          <p:cNvSpPr>
            <a:spLocks noGrp="1"/>
          </p:cNvSpPr>
          <p:nvPr>
            <p:ph type="title"/>
          </p:nvPr>
        </p:nvSpPr>
        <p:spPr/>
        <p:txBody>
          <a:bodyPr>
            <a:normAutofit/>
          </a:bodyPr>
          <a:lstStyle/>
          <a:p>
            <a:r>
              <a:rPr lang="nb-NO" sz="3200" dirty="0">
                <a:solidFill>
                  <a:srgbClr val="0070C0"/>
                </a:solidFill>
              </a:rPr>
              <a:t>Sentrale innsyns-/åpenhetsbestemmelser i PVF</a:t>
            </a:r>
          </a:p>
        </p:txBody>
      </p:sp>
      <p:sp>
        <p:nvSpPr>
          <p:cNvPr id="3" name="Plassholder for innhold 2">
            <a:extLst>
              <a:ext uri="{FF2B5EF4-FFF2-40B4-BE49-F238E27FC236}">
                <a16:creationId xmlns:a16="http://schemas.microsoft.com/office/drawing/2014/main" id="{723F59EE-A6AE-45F5-A710-EFD959749A61}"/>
              </a:ext>
            </a:extLst>
          </p:cNvPr>
          <p:cNvSpPr>
            <a:spLocks noGrp="1"/>
          </p:cNvSpPr>
          <p:nvPr>
            <p:ph idx="1"/>
          </p:nvPr>
        </p:nvSpPr>
        <p:spPr/>
        <p:txBody>
          <a:bodyPr>
            <a:normAutofit lnSpcReduction="10000"/>
          </a:bodyPr>
          <a:lstStyle/>
          <a:p>
            <a:r>
              <a:rPr lang="nb-NO" dirty="0"/>
              <a:t>Art. 12: Krav til kommunikasjonen fra behandlingsansvarlige til den registrerte</a:t>
            </a:r>
          </a:p>
          <a:p>
            <a:r>
              <a:rPr lang="nb-NO" dirty="0"/>
              <a:t>Art. 13: Informasjon ved innsamling av personopplysninger fra den registrerte</a:t>
            </a:r>
          </a:p>
          <a:p>
            <a:r>
              <a:rPr lang="nb-NO" dirty="0"/>
              <a:t>Art. 14: Informasjon ved innsamling av personopplysninger fra andre enn den registrerte</a:t>
            </a:r>
          </a:p>
          <a:p>
            <a:r>
              <a:rPr lang="nb-NO" dirty="0"/>
              <a:t>Art. 15: Den registrertes innsynsrett</a:t>
            </a:r>
          </a:p>
          <a:p>
            <a:r>
              <a:rPr lang="nb-NO" dirty="0"/>
              <a:t>Art. 20: Rett til dataportabilitet</a:t>
            </a:r>
          </a:p>
          <a:p>
            <a:r>
              <a:rPr lang="nb-NO" dirty="0"/>
              <a:t>Art. 34: Underretning til den registrerte om brudd på </a:t>
            </a:r>
            <a:r>
              <a:rPr lang="nb-NO" dirty="0" err="1"/>
              <a:t>personopplys-ningssikkerheten</a:t>
            </a:r>
            <a:endParaRPr lang="nb-NO" dirty="0"/>
          </a:p>
          <a:p>
            <a:endParaRPr lang="nb-NO" dirty="0"/>
          </a:p>
        </p:txBody>
      </p:sp>
    </p:spTree>
    <p:extLst>
      <p:ext uri="{BB962C8B-B14F-4D97-AF65-F5344CB8AC3E}">
        <p14:creationId xmlns:p14="http://schemas.microsoft.com/office/powerpoint/2010/main" val="2349899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D275A8A-9311-4231-A04D-FA6A4E30BD5C}"/>
              </a:ext>
            </a:extLst>
          </p:cNvPr>
          <p:cNvSpPr/>
          <p:nvPr/>
        </p:nvSpPr>
        <p:spPr>
          <a:xfrm>
            <a:off x="203726" y="1148754"/>
            <a:ext cx="11745066" cy="4247317"/>
          </a:xfrm>
          <a:prstGeom prst="rect">
            <a:avLst/>
          </a:prstGeom>
        </p:spPr>
        <p:txBody>
          <a:bodyPr wrap="square">
            <a:spAutoFit/>
          </a:bodyPr>
          <a:lstStyle/>
          <a:p>
            <a:r>
              <a:rPr lang="nb-NO" b="1" dirty="0">
                <a:effectLst/>
                <a:latin typeface="+mj-lt"/>
              </a:rPr>
              <a:t>Artikkel 14</a:t>
            </a:r>
          </a:p>
          <a:p>
            <a:r>
              <a:rPr lang="nb-NO" b="1" dirty="0">
                <a:effectLst/>
                <a:latin typeface="+mj-lt"/>
              </a:rPr>
              <a:t>Informasjon som skal gis dersom det </a:t>
            </a:r>
            <a:r>
              <a:rPr lang="nb-NO" b="1" u="sng" dirty="0">
                <a:effectLst/>
                <a:latin typeface="+mj-lt"/>
              </a:rPr>
              <a:t>ikke</a:t>
            </a:r>
            <a:r>
              <a:rPr lang="nb-NO" b="1" dirty="0">
                <a:effectLst/>
                <a:latin typeface="+mj-lt"/>
              </a:rPr>
              <a:t> er samlet inn personopplysninger fra den registrerte</a:t>
            </a:r>
          </a:p>
          <a:p>
            <a:endParaRPr lang="nb-NO" dirty="0">
              <a:effectLst/>
              <a:latin typeface="+mj-lt"/>
            </a:endParaRPr>
          </a:p>
          <a:p>
            <a:r>
              <a:rPr lang="nb-NO" dirty="0">
                <a:effectLst/>
                <a:latin typeface="+mj-lt"/>
              </a:rPr>
              <a:t>1. Dersom personopplysninger ikke er blitt samlet inn fra den registrerte, skal den behandlingsansvarlige gi den registrerte følgende informasjon:</a:t>
            </a:r>
          </a:p>
          <a:p>
            <a:r>
              <a:rPr lang="nb-NO" dirty="0">
                <a:effectLst/>
                <a:latin typeface="+mj-lt"/>
              </a:rPr>
              <a:t>a) identiteten og kontaktopplysningene til den behandlingsansvarlige og eventuelt den behandlingsansvarliges representant,</a:t>
            </a:r>
          </a:p>
          <a:p>
            <a:r>
              <a:rPr lang="nb-NO" dirty="0">
                <a:effectLst/>
                <a:latin typeface="+mj-lt"/>
              </a:rPr>
              <a:t>b) kontaktopplysningene til personvernrådgiveren, dersom dette er relevant,</a:t>
            </a:r>
          </a:p>
          <a:p>
            <a:r>
              <a:rPr lang="nb-NO" dirty="0">
                <a:effectLst/>
                <a:latin typeface="+mj-lt"/>
              </a:rPr>
              <a:t>c) formålene med den tiltenkte behandlingen av personopplysningene samt det rettslige grunnlaget for behandlingen,</a:t>
            </a:r>
          </a:p>
          <a:p>
            <a:r>
              <a:rPr lang="nb-NO" dirty="0">
                <a:solidFill>
                  <a:srgbClr val="C00000"/>
                </a:solidFill>
                <a:effectLst/>
                <a:latin typeface="+mj-lt"/>
              </a:rPr>
              <a:t>d) de berørte kategoriene av personopplysninger,</a:t>
            </a:r>
          </a:p>
          <a:p>
            <a:r>
              <a:rPr lang="nb-NO" dirty="0">
                <a:effectLst/>
                <a:latin typeface="+mj-lt"/>
              </a:rPr>
              <a:t>e) eventuelle mottakere eller kategorier av mottakere av personopplysningene,</a:t>
            </a:r>
          </a:p>
          <a:p>
            <a:r>
              <a:rPr lang="nb-NO" dirty="0">
                <a:effectLst/>
                <a:latin typeface="+mj-lt"/>
              </a:rPr>
              <a:t>f) dersom det er relevant, at den behandlingsansvarlige har til hensikt å overføre personopplysninger til en mottaker i en tredjestat eller en internasjonal organisasjon og om hvorvidt Kommisjonen har truffet en beslutning om tilstrekkelig beskyttelsesnivå eller ikke, eller, når det gjelder overføringene nevnt i artikkel 46 eller 47 eller artikkel 49 nr. 1 annet ledd, en henvisning til nødvendige eller passende garantier, hvordan man får tak i et eksemplar av dem eller hvor de er gjort tilgjengelig.</a:t>
            </a:r>
          </a:p>
        </p:txBody>
      </p:sp>
      <p:sp>
        <p:nvSpPr>
          <p:cNvPr id="5" name="TekstSylinder 4">
            <a:extLst>
              <a:ext uri="{FF2B5EF4-FFF2-40B4-BE49-F238E27FC236}">
                <a16:creationId xmlns:a16="http://schemas.microsoft.com/office/drawing/2014/main" id="{8D04293D-3D77-4F95-95BC-7A58F27499FD}"/>
              </a:ext>
            </a:extLst>
          </p:cNvPr>
          <p:cNvSpPr txBox="1"/>
          <p:nvPr/>
        </p:nvSpPr>
        <p:spPr>
          <a:xfrm>
            <a:off x="203726" y="99494"/>
            <a:ext cx="7674730" cy="923330"/>
          </a:xfrm>
          <a:prstGeom prst="rect">
            <a:avLst/>
          </a:prstGeom>
          <a:solidFill>
            <a:schemeClr val="accent4">
              <a:lumMod val="20000"/>
              <a:lumOff val="80000"/>
            </a:schemeClr>
          </a:solidFill>
        </p:spPr>
        <p:txBody>
          <a:bodyPr wrap="none" rtlCol="0">
            <a:spAutoFit/>
          </a:bodyPr>
          <a:lstStyle/>
          <a:p>
            <a:r>
              <a:rPr lang="nb-NO" b="1" dirty="0">
                <a:solidFill>
                  <a:srgbClr val="0070C0"/>
                </a:solidFill>
                <a:latin typeface="+mj-lt"/>
              </a:rPr>
              <a:t>Artikkel 13</a:t>
            </a:r>
          </a:p>
          <a:p>
            <a:r>
              <a:rPr lang="nb-NO" b="1" dirty="0">
                <a:solidFill>
                  <a:srgbClr val="0070C0"/>
                </a:solidFill>
                <a:latin typeface="+mj-lt"/>
              </a:rPr>
              <a:t>Informasjon som skal gis ved innsamling av personopplysninger fra den registrerte</a:t>
            </a:r>
          </a:p>
          <a:p>
            <a:endParaRPr lang="nb-NO" b="1" dirty="0">
              <a:latin typeface="+mj-lt"/>
            </a:endParaRPr>
          </a:p>
        </p:txBody>
      </p:sp>
      <p:sp>
        <p:nvSpPr>
          <p:cNvPr id="6" name="TekstSylinder 5">
            <a:extLst>
              <a:ext uri="{FF2B5EF4-FFF2-40B4-BE49-F238E27FC236}">
                <a16:creationId xmlns:a16="http://schemas.microsoft.com/office/drawing/2014/main" id="{C35B2FF4-A66A-4ACC-9B6C-53EFF20825CC}"/>
              </a:ext>
            </a:extLst>
          </p:cNvPr>
          <p:cNvSpPr txBox="1"/>
          <p:nvPr/>
        </p:nvSpPr>
        <p:spPr>
          <a:xfrm>
            <a:off x="293745" y="5522001"/>
            <a:ext cx="10497810" cy="646331"/>
          </a:xfrm>
          <a:prstGeom prst="rect">
            <a:avLst/>
          </a:prstGeom>
          <a:solidFill>
            <a:schemeClr val="accent4">
              <a:lumMod val="20000"/>
              <a:lumOff val="80000"/>
            </a:schemeClr>
          </a:solidFill>
        </p:spPr>
        <p:txBody>
          <a:bodyPr wrap="none" rtlCol="0">
            <a:spAutoFit/>
          </a:bodyPr>
          <a:lstStyle/>
          <a:p>
            <a:r>
              <a:rPr lang="nb-NO" dirty="0">
                <a:solidFill>
                  <a:srgbClr val="0070C0"/>
                </a:solidFill>
                <a:latin typeface="+mj-lt"/>
              </a:rPr>
              <a:t>d) dersom behandlingen er basert på artikkel 6 nr. 1 bokstav f), de berettigede interessene som forfølges av den</a:t>
            </a:r>
            <a:br>
              <a:rPr lang="nb-NO" dirty="0">
                <a:solidFill>
                  <a:srgbClr val="0070C0"/>
                </a:solidFill>
                <a:latin typeface="+mj-lt"/>
              </a:rPr>
            </a:br>
            <a:r>
              <a:rPr lang="nb-NO" dirty="0">
                <a:solidFill>
                  <a:srgbClr val="0070C0"/>
                </a:solidFill>
                <a:latin typeface="+mj-lt"/>
              </a:rPr>
              <a:t>behandlingsansvarlige eller en tredjepart,</a:t>
            </a:r>
          </a:p>
        </p:txBody>
      </p:sp>
      <p:sp>
        <p:nvSpPr>
          <p:cNvPr id="7" name="TekstSylinder 6">
            <a:extLst>
              <a:ext uri="{FF2B5EF4-FFF2-40B4-BE49-F238E27FC236}">
                <a16:creationId xmlns:a16="http://schemas.microsoft.com/office/drawing/2014/main" id="{A7998BBD-CA71-4186-8DA9-FC6CB38B2E85}"/>
              </a:ext>
            </a:extLst>
          </p:cNvPr>
          <p:cNvSpPr txBox="1"/>
          <p:nvPr/>
        </p:nvSpPr>
        <p:spPr>
          <a:xfrm>
            <a:off x="7878456" y="439458"/>
            <a:ext cx="4022127" cy="923330"/>
          </a:xfrm>
          <a:prstGeom prst="rect">
            <a:avLst/>
          </a:prstGeom>
          <a:noFill/>
        </p:spPr>
        <p:txBody>
          <a:bodyPr wrap="none" rtlCol="0">
            <a:spAutoFit/>
          </a:bodyPr>
          <a:lstStyle/>
          <a:p>
            <a:r>
              <a:rPr lang="nb-NO" dirty="0">
                <a:solidFill>
                  <a:srgbClr val="0070C0"/>
                </a:solidFill>
              </a:rPr>
              <a:t>Blått</a:t>
            </a:r>
            <a:r>
              <a:rPr lang="nb-NO" dirty="0"/>
              <a:t> = tekst fra art. 13</a:t>
            </a:r>
          </a:p>
          <a:p>
            <a:r>
              <a:rPr lang="nb-NO" dirty="0">
                <a:solidFill>
                  <a:srgbClr val="C00000"/>
                </a:solidFill>
              </a:rPr>
              <a:t>Rødt</a:t>
            </a:r>
            <a:r>
              <a:rPr lang="nb-NO" dirty="0"/>
              <a:t> = tekst i art. 14, som ikke er i art. 13</a:t>
            </a:r>
          </a:p>
          <a:p>
            <a:r>
              <a:rPr lang="nb-NO" dirty="0"/>
              <a:t>Svart = lik tekst i art. 13 og 14</a:t>
            </a:r>
          </a:p>
        </p:txBody>
      </p:sp>
    </p:spTree>
    <p:extLst>
      <p:ext uri="{BB962C8B-B14F-4D97-AF65-F5344CB8AC3E}">
        <p14:creationId xmlns:p14="http://schemas.microsoft.com/office/powerpoint/2010/main" val="2966838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323FA4B0-A1D8-4E11-9B94-52DD13C441DE}"/>
              </a:ext>
            </a:extLst>
          </p:cNvPr>
          <p:cNvSpPr txBox="1"/>
          <p:nvPr/>
        </p:nvSpPr>
        <p:spPr>
          <a:xfrm>
            <a:off x="203726" y="99494"/>
            <a:ext cx="6778138" cy="830997"/>
          </a:xfrm>
          <a:prstGeom prst="rect">
            <a:avLst/>
          </a:prstGeom>
          <a:solidFill>
            <a:schemeClr val="accent4">
              <a:lumMod val="20000"/>
              <a:lumOff val="80000"/>
            </a:schemeClr>
          </a:solidFill>
        </p:spPr>
        <p:txBody>
          <a:bodyPr wrap="none" rtlCol="0">
            <a:spAutoFit/>
          </a:bodyPr>
          <a:lstStyle/>
          <a:p>
            <a:r>
              <a:rPr lang="nb-NO" sz="1600" b="1" dirty="0">
                <a:solidFill>
                  <a:srgbClr val="0070C0"/>
                </a:solidFill>
                <a:latin typeface="+mj-lt"/>
              </a:rPr>
              <a:t>Artikkel 13</a:t>
            </a:r>
          </a:p>
          <a:p>
            <a:r>
              <a:rPr lang="nb-NO" sz="1600" b="1" dirty="0">
                <a:solidFill>
                  <a:srgbClr val="0070C0"/>
                </a:solidFill>
                <a:latin typeface="+mj-lt"/>
              </a:rPr>
              <a:t>Informasjon som skal gis ved innsamling av personopplysninger fra den registrerte</a:t>
            </a:r>
          </a:p>
          <a:p>
            <a:endParaRPr lang="nb-NO" sz="1600" b="1" dirty="0">
              <a:latin typeface="+mj-lt"/>
            </a:endParaRPr>
          </a:p>
        </p:txBody>
      </p:sp>
      <p:sp>
        <p:nvSpPr>
          <p:cNvPr id="3" name="Rektangel 2">
            <a:extLst>
              <a:ext uri="{FF2B5EF4-FFF2-40B4-BE49-F238E27FC236}">
                <a16:creationId xmlns:a16="http://schemas.microsoft.com/office/drawing/2014/main" id="{764A503D-D129-440F-95DA-8D2663F6064C}"/>
              </a:ext>
            </a:extLst>
          </p:cNvPr>
          <p:cNvSpPr/>
          <p:nvPr/>
        </p:nvSpPr>
        <p:spPr>
          <a:xfrm>
            <a:off x="137396" y="1022824"/>
            <a:ext cx="11702426" cy="4524315"/>
          </a:xfrm>
          <a:prstGeom prst="rect">
            <a:avLst/>
          </a:prstGeom>
        </p:spPr>
        <p:txBody>
          <a:bodyPr wrap="square">
            <a:spAutoFit/>
          </a:bodyPr>
          <a:lstStyle/>
          <a:p>
            <a:r>
              <a:rPr lang="nb-NO" sz="1600" b="1" dirty="0">
                <a:latin typeface="+mj-lt"/>
              </a:rPr>
              <a:t>Artikkel 14</a:t>
            </a:r>
          </a:p>
          <a:p>
            <a:r>
              <a:rPr lang="nb-NO" sz="1600" b="1" dirty="0">
                <a:latin typeface="+mj-lt"/>
              </a:rPr>
              <a:t>Informasjon som skal gis dersom det </a:t>
            </a:r>
            <a:r>
              <a:rPr lang="nb-NO" sz="1600" b="1" u="sng" dirty="0">
                <a:latin typeface="+mj-lt"/>
              </a:rPr>
              <a:t>ikke </a:t>
            </a:r>
            <a:r>
              <a:rPr lang="nb-NO" sz="1600" b="1" dirty="0">
                <a:latin typeface="+mj-lt"/>
              </a:rPr>
              <a:t>er samlet inn personopplysninger fra den registrerte</a:t>
            </a:r>
          </a:p>
          <a:p>
            <a:r>
              <a:rPr lang="nb-NO" sz="1600" dirty="0">
                <a:latin typeface="+mj-lt"/>
              </a:rPr>
              <a:t>[…]</a:t>
            </a:r>
          </a:p>
          <a:p>
            <a:r>
              <a:rPr lang="nb-NO" sz="1600" dirty="0">
                <a:latin typeface="+mj-lt"/>
              </a:rPr>
              <a:t>2. I tillegg til informasjonen nevnt i nr. 1 skal den behandlingsansvarlige gi den registrerte følgende informasjon som er nødvendig for å sikre den registrerte en rettferdig og gjennomsiktig behandling:</a:t>
            </a:r>
          </a:p>
          <a:p>
            <a:r>
              <a:rPr lang="nb-NO" sz="1600" dirty="0">
                <a:latin typeface="+mj-lt"/>
              </a:rPr>
              <a:t>a) det tidsrom personopplysningene vil bli lagret, eller dersom dette ikke er mulig, kriteriene som brukes for å fastsette dette tidsrommet,</a:t>
            </a:r>
          </a:p>
          <a:p>
            <a:r>
              <a:rPr lang="nb-NO" sz="1600" dirty="0">
                <a:solidFill>
                  <a:srgbClr val="C00000"/>
                </a:solidFill>
                <a:latin typeface="+mj-lt"/>
              </a:rPr>
              <a:t>b) dersom behandlingen er basert på artikkel 6 nr. 1 bokstav f), de berettigede interessene som forfølges av den behandlingsansvarlige eller en tredjepart,</a:t>
            </a:r>
          </a:p>
          <a:p>
            <a:r>
              <a:rPr lang="nb-NO" sz="1600" dirty="0">
                <a:latin typeface="+mj-lt"/>
              </a:rPr>
              <a:t>c) retten til å anmode den behandlingsansvarlige om innsyn i og korrigering eller sletting av personopplysninger eller begrensning av behandlingen som gjelder den registrerte, og til å protestere mot behandlingen samt retten til dataportabilitet,</a:t>
            </a:r>
          </a:p>
          <a:p>
            <a:r>
              <a:rPr lang="nb-NO" sz="1600" dirty="0">
                <a:latin typeface="+mj-lt"/>
              </a:rPr>
              <a:t>d) dersom behandlingen er basert på artikkel 6 nr. 1 bokstav a) eller artikkel 9 nr. 2 bokstav a), retten til når som helst å trekke tilbake et samtykke uten at det påvirker lovligheten av en behandling basert på et samtykke før samtykket trekkes tilbake,</a:t>
            </a:r>
          </a:p>
          <a:p>
            <a:r>
              <a:rPr lang="nb-NO" sz="1600" dirty="0">
                <a:latin typeface="+mj-lt"/>
              </a:rPr>
              <a:t>e) retten til å klage til en tilsynsmyndighet,</a:t>
            </a:r>
          </a:p>
          <a:p>
            <a:r>
              <a:rPr lang="nb-NO" sz="1600" dirty="0">
                <a:solidFill>
                  <a:srgbClr val="C00000"/>
                </a:solidFill>
                <a:latin typeface="+mj-lt"/>
              </a:rPr>
              <a:t>f) fra hvilken kilde personopplysningene stammer fra, og, dersom det er relevant, om de stammer fra offentlig tilgjengelige kilder,</a:t>
            </a:r>
          </a:p>
          <a:p>
            <a:r>
              <a:rPr lang="nb-NO" sz="1600" dirty="0">
                <a:latin typeface="+mj-lt"/>
              </a:rPr>
              <a:t>g) forekomsten av automatiserte avgjørelser, herunder profilering, som nevnt i artikkel 22 nr. 1 og 4, og, i det minste i nevnte tilfeller, relevant informasjon om den underliggende logikken samt om betydningen og de forventede konsekvensene av en slik behandling for den registrerte.</a:t>
            </a:r>
          </a:p>
          <a:p>
            <a:endParaRPr lang="nb-NO" sz="1600" dirty="0">
              <a:latin typeface="+mj-lt"/>
            </a:endParaRPr>
          </a:p>
          <a:p>
            <a:endParaRPr lang="nb-NO" sz="1600" dirty="0">
              <a:latin typeface="+mj-lt"/>
            </a:endParaRPr>
          </a:p>
        </p:txBody>
      </p:sp>
      <p:grpSp>
        <p:nvGrpSpPr>
          <p:cNvPr id="10" name="Gruppe 9">
            <a:extLst>
              <a:ext uri="{FF2B5EF4-FFF2-40B4-BE49-F238E27FC236}">
                <a16:creationId xmlns:a16="http://schemas.microsoft.com/office/drawing/2014/main" id="{74FC94F4-3AD9-445D-AC0C-D250A03899DA}"/>
              </a:ext>
            </a:extLst>
          </p:cNvPr>
          <p:cNvGrpSpPr/>
          <p:nvPr/>
        </p:nvGrpSpPr>
        <p:grpSpPr>
          <a:xfrm>
            <a:off x="5851213" y="1533047"/>
            <a:ext cx="4336508" cy="517296"/>
            <a:chOff x="6590313" y="1576822"/>
            <a:chExt cx="4336508" cy="517296"/>
          </a:xfrm>
        </p:grpSpPr>
        <p:sp>
          <p:nvSpPr>
            <p:cNvPr id="4" name="TekstSylinder 3">
              <a:extLst>
                <a:ext uri="{FF2B5EF4-FFF2-40B4-BE49-F238E27FC236}">
                  <a16:creationId xmlns:a16="http://schemas.microsoft.com/office/drawing/2014/main" id="{42731244-F6EF-41B0-B39D-546BE50FCCBC}"/>
                </a:ext>
              </a:extLst>
            </p:cNvPr>
            <p:cNvSpPr txBox="1"/>
            <p:nvPr/>
          </p:nvSpPr>
          <p:spPr>
            <a:xfrm>
              <a:off x="6590313" y="1576822"/>
              <a:ext cx="4336508" cy="338554"/>
            </a:xfrm>
            <a:prstGeom prst="rect">
              <a:avLst/>
            </a:prstGeom>
            <a:solidFill>
              <a:schemeClr val="accent4">
                <a:lumMod val="20000"/>
                <a:lumOff val="80000"/>
              </a:schemeClr>
            </a:solidFill>
          </p:spPr>
          <p:txBody>
            <a:bodyPr wrap="none" rtlCol="0">
              <a:spAutoFit/>
            </a:bodyPr>
            <a:lstStyle/>
            <a:p>
              <a:r>
                <a:rPr lang="nb-NO" sz="1600" dirty="0">
                  <a:solidFill>
                    <a:srgbClr val="0070C0"/>
                  </a:solidFill>
                  <a:latin typeface="+mj-lt"/>
                </a:rPr>
                <a:t>på tidspunkt for innsamling av personopplysninger</a:t>
              </a:r>
            </a:p>
          </p:txBody>
        </p:sp>
        <p:cxnSp>
          <p:nvCxnSpPr>
            <p:cNvPr id="6" name="Rett linje 5">
              <a:extLst>
                <a:ext uri="{FF2B5EF4-FFF2-40B4-BE49-F238E27FC236}">
                  <a16:creationId xmlns:a16="http://schemas.microsoft.com/office/drawing/2014/main" id="{82AEA967-4B3A-4A4B-BB0D-82B9BB7B4459}"/>
                </a:ext>
              </a:extLst>
            </p:cNvPr>
            <p:cNvCxnSpPr>
              <a:cxnSpLocks/>
            </p:cNvCxnSpPr>
            <p:nvPr/>
          </p:nvCxnSpPr>
          <p:spPr>
            <a:xfrm>
              <a:off x="6765612" y="1904605"/>
              <a:ext cx="0" cy="189513"/>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9" name="TekstSylinder 8">
            <a:extLst>
              <a:ext uri="{FF2B5EF4-FFF2-40B4-BE49-F238E27FC236}">
                <a16:creationId xmlns:a16="http://schemas.microsoft.com/office/drawing/2014/main" id="{DAB9A6D7-4E27-40B0-B34F-83ED68E29A77}"/>
              </a:ext>
            </a:extLst>
          </p:cNvPr>
          <p:cNvSpPr txBox="1"/>
          <p:nvPr/>
        </p:nvSpPr>
        <p:spPr>
          <a:xfrm>
            <a:off x="203726" y="5216204"/>
            <a:ext cx="9859622" cy="830997"/>
          </a:xfrm>
          <a:prstGeom prst="rect">
            <a:avLst/>
          </a:prstGeom>
          <a:solidFill>
            <a:schemeClr val="accent4">
              <a:lumMod val="20000"/>
              <a:lumOff val="80000"/>
            </a:schemeClr>
          </a:solidFill>
        </p:spPr>
        <p:txBody>
          <a:bodyPr wrap="none" rtlCol="0">
            <a:spAutoFit/>
          </a:bodyPr>
          <a:lstStyle/>
          <a:p>
            <a:r>
              <a:rPr lang="nb-NO" sz="1600" dirty="0">
                <a:solidFill>
                  <a:srgbClr val="0070C0"/>
                </a:solidFill>
                <a:latin typeface="+mj-lt"/>
              </a:rPr>
              <a:t>e) om det foreligger et lovfestet eller avtalefestet krav om å gi personopplysninger eller et krav som er nødvendig for å</a:t>
            </a:r>
            <a:br>
              <a:rPr lang="nb-NO" sz="1600" dirty="0">
                <a:solidFill>
                  <a:srgbClr val="0070C0"/>
                </a:solidFill>
                <a:latin typeface="+mj-lt"/>
              </a:rPr>
            </a:br>
            <a:r>
              <a:rPr lang="nb-NO" sz="1600" dirty="0">
                <a:solidFill>
                  <a:srgbClr val="0070C0"/>
                </a:solidFill>
                <a:latin typeface="+mj-lt"/>
              </a:rPr>
              <a:t>inngå en avtale, samt om den registrerte har plikt til å gi personopplysningene og om mulige konsekvenser dersom</a:t>
            </a:r>
            <a:br>
              <a:rPr lang="nb-NO" sz="1600" dirty="0">
                <a:solidFill>
                  <a:srgbClr val="0070C0"/>
                </a:solidFill>
                <a:latin typeface="+mj-lt"/>
              </a:rPr>
            </a:br>
            <a:r>
              <a:rPr lang="nb-NO" sz="1600" dirty="0">
                <a:solidFill>
                  <a:srgbClr val="0070C0"/>
                </a:solidFill>
                <a:latin typeface="+mj-lt"/>
              </a:rPr>
              <a:t>vedkommende ikke gjør det,</a:t>
            </a:r>
          </a:p>
        </p:txBody>
      </p:sp>
      <p:sp>
        <p:nvSpPr>
          <p:cNvPr id="11" name="TekstSylinder 10">
            <a:extLst>
              <a:ext uri="{FF2B5EF4-FFF2-40B4-BE49-F238E27FC236}">
                <a16:creationId xmlns:a16="http://schemas.microsoft.com/office/drawing/2014/main" id="{5F59BDE9-7511-48C7-AD24-95790A296E44}"/>
              </a:ext>
            </a:extLst>
          </p:cNvPr>
          <p:cNvSpPr txBox="1"/>
          <p:nvPr/>
        </p:nvSpPr>
        <p:spPr>
          <a:xfrm>
            <a:off x="7603662" y="202566"/>
            <a:ext cx="4022127" cy="923330"/>
          </a:xfrm>
          <a:prstGeom prst="rect">
            <a:avLst/>
          </a:prstGeom>
          <a:noFill/>
        </p:spPr>
        <p:txBody>
          <a:bodyPr wrap="none" rtlCol="0">
            <a:spAutoFit/>
          </a:bodyPr>
          <a:lstStyle/>
          <a:p>
            <a:r>
              <a:rPr lang="nb-NO" dirty="0">
                <a:solidFill>
                  <a:srgbClr val="0070C0"/>
                </a:solidFill>
              </a:rPr>
              <a:t>Blått</a:t>
            </a:r>
            <a:r>
              <a:rPr lang="nb-NO" dirty="0"/>
              <a:t> = tekst fra art. 13</a:t>
            </a:r>
          </a:p>
          <a:p>
            <a:r>
              <a:rPr lang="nb-NO" dirty="0">
                <a:solidFill>
                  <a:srgbClr val="C00000"/>
                </a:solidFill>
              </a:rPr>
              <a:t>Rødt</a:t>
            </a:r>
            <a:r>
              <a:rPr lang="nb-NO" dirty="0"/>
              <a:t> = tekst i art. 14, som ikke er i art. 13</a:t>
            </a:r>
          </a:p>
          <a:p>
            <a:r>
              <a:rPr lang="nb-NO" dirty="0"/>
              <a:t>Svart = lik tekst i art. 13 og 14</a:t>
            </a:r>
          </a:p>
        </p:txBody>
      </p:sp>
    </p:spTree>
    <p:extLst>
      <p:ext uri="{BB962C8B-B14F-4D97-AF65-F5344CB8AC3E}">
        <p14:creationId xmlns:p14="http://schemas.microsoft.com/office/powerpoint/2010/main" val="2126925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7F0276DC-B9B7-4C63-8683-1460E92E3D23}"/>
              </a:ext>
            </a:extLst>
          </p:cNvPr>
          <p:cNvSpPr/>
          <p:nvPr/>
        </p:nvSpPr>
        <p:spPr>
          <a:xfrm>
            <a:off x="582753" y="1997839"/>
            <a:ext cx="11432368" cy="1200329"/>
          </a:xfrm>
          <a:prstGeom prst="rect">
            <a:avLst/>
          </a:prstGeom>
        </p:spPr>
        <p:txBody>
          <a:bodyPr wrap="square">
            <a:spAutoFit/>
          </a:bodyPr>
          <a:lstStyle/>
          <a:p>
            <a:r>
              <a:rPr lang="nb-NO" dirty="0">
                <a:solidFill>
                  <a:srgbClr val="C00000"/>
                </a:solidFill>
                <a:effectLst/>
                <a:latin typeface="+mj-lt"/>
              </a:rPr>
              <a:t>4.</a:t>
            </a:r>
            <a:r>
              <a:rPr lang="nb-NO" dirty="0">
                <a:effectLst/>
                <a:latin typeface="+mj-lt"/>
              </a:rPr>
              <a:t>  </a:t>
            </a:r>
            <a:r>
              <a:rPr lang="nb-NO" dirty="0">
                <a:solidFill>
                  <a:srgbClr val="0070C0"/>
                </a:solidFill>
                <a:effectLst/>
                <a:latin typeface="+mj-lt"/>
              </a:rPr>
              <a:t>[3.]</a:t>
            </a:r>
          </a:p>
          <a:p>
            <a:r>
              <a:rPr lang="nb-NO" dirty="0">
                <a:effectLst/>
                <a:latin typeface="+mj-lt"/>
              </a:rPr>
              <a:t>Dersom den behandlingsansvarlige har til hensikt å viderebehandle personopplysningene for et annet formål enn det </a:t>
            </a:r>
          </a:p>
          <a:p>
            <a:r>
              <a:rPr lang="nb-NO" dirty="0">
                <a:effectLst/>
                <a:latin typeface="+mj-lt"/>
              </a:rPr>
              <a:t>opplysningene ble samlet inn for, skal den behandlingsansvarlige før nevnte viderebehandling gi den registrerte informasjon om nevnte andre formål og annen relevant informasjon som nevnt i nr. 2.</a:t>
            </a:r>
          </a:p>
        </p:txBody>
      </p:sp>
      <p:sp>
        <p:nvSpPr>
          <p:cNvPr id="3" name="Rektangel 2">
            <a:extLst>
              <a:ext uri="{FF2B5EF4-FFF2-40B4-BE49-F238E27FC236}">
                <a16:creationId xmlns:a16="http://schemas.microsoft.com/office/drawing/2014/main" id="{453FDF34-CD42-4B96-A598-FED65D942B45}"/>
              </a:ext>
            </a:extLst>
          </p:cNvPr>
          <p:cNvSpPr/>
          <p:nvPr/>
        </p:nvSpPr>
        <p:spPr>
          <a:xfrm>
            <a:off x="631710" y="3450205"/>
            <a:ext cx="7414694" cy="923330"/>
          </a:xfrm>
          <a:prstGeom prst="rect">
            <a:avLst/>
          </a:prstGeom>
        </p:spPr>
        <p:txBody>
          <a:bodyPr wrap="square">
            <a:spAutoFit/>
          </a:bodyPr>
          <a:lstStyle/>
          <a:p>
            <a:r>
              <a:rPr lang="nb-NO" dirty="0">
                <a:solidFill>
                  <a:srgbClr val="C00000"/>
                </a:solidFill>
                <a:effectLst/>
                <a:latin typeface="+mj-lt"/>
              </a:rPr>
              <a:t>5. Nr. 1–4 får ikke anvendelse dersom og i den grad</a:t>
            </a:r>
          </a:p>
          <a:p>
            <a:pPr marL="342900" indent="-342900">
              <a:buAutoNum type="alphaLcParenR"/>
            </a:pPr>
            <a:r>
              <a:rPr lang="nb-NO" dirty="0">
                <a:solidFill>
                  <a:srgbClr val="C00000"/>
                </a:solidFill>
                <a:effectLst/>
                <a:latin typeface="+mj-lt"/>
              </a:rPr>
              <a:t>den registrerte allerede har informasjonen</a:t>
            </a:r>
          </a:p>
          <a:p>
            <a:r>
              <a:rPr lang="nb-NO" dirty="0">
                <a:solidFill>
                  <a:srgbClr val="C00000"/>
                </a:solidFill>
                <a:latin typeface="+mj-lt"/>
              </a:rPr>
              <a:t>[…] (flere unntak)</a:t>
            </a:r>
            <a:endParaRPr lang="nb-NO" dirty="0">
              <a:solidFill>
                <a:srgbClr val="C00000"/>
              </a:solidFill>
              <a:effectLst/>
              <a:latin typeface="+mj-lt"/>
            </a:endParaRPr>
          </a:p>
        </p:txBody>
      </p:sp>
      <p:sp>
        <p:nvSpPr>
          <p:cNvPr id="4" name="Rektangel 3">
            <a:extLst>
              <a:ext uri="{FF2B5EF4-FFF2-40B4-BE49-F238E27FC236}">
                <a16:creationId xmlns:a16="http://schemas.microsoft.com/office/drawing/2014/main" id="{7FCA0703-9330-46B3-9F05-55361FAB60FF}"/>
              </a:ext>
            </a:extLst>
          </p:cNvPr>
          <p:cNvSpPr/>
          <p:nvPr/>
        </p:nvSpPr>
        <p:spPr>
          <a:xfrm>
            <a:off x="631710" y="4625573"/>
            <a:ext cx="10217906" cy="369332"/>
          </a:xfrm>
          <a:prstGeom prst="rect">
            <a:avLst/>
          </a:prstGeom>
        </p:spPr>
        <p:txBody>
          <a:bodyPr wrap="square">
            <a:spAutoFit/>
          </a:bodyPr>
          <a:lstStyle/>
          <a:p>
            <a:r>
              <a:rPr lang="nb-NO" dirty="0">
                <a:solidFill>
                  <a:srgbClr val="0070C0"/>
                </a:solidFill>
                <a:effectLst/>
                <a:latin typeface="+mj-lt"/>
              </a:rPr>
              <a:t>4. Nr. 1, 2 og 3 får ikke anvendelse dersom og i den grad den registrerte allerede har informasjonen.</a:t>
            </a:r>
          </a:p>
        </p:txBody>
      </p:sp>
      <p:sp>
        <p:nvSpPr>
          <p:cNvPr id="5" name="TekstSylinder 4">
            <a:extLst>
              <a:ext uri="{FF2B5EF4-FFF2-40B4-BE49-F238E27FC236}">
                <a16:creationId xmlns:a16="http://schemas.microsoft.com/office/drawing/2014/main" id="{0123B17F-4A15-4404-8E48-0AA8E84BEA04}"/>
              </a:ext>
            </a:extLst>
          </p:cNvPr>
          <p:cNvSpPr txBox="1"/>
          <p:nvPr/>
        </p:nvSpPr>
        <p:spPr>
          <a:xfrm>
            <a:off x="7722107" y="695300"/>
            <a:ext cx="4022127" cy="923330"/>
          </a:xfrm>
          <a:prstGeom prst="rect">
            <a:avLst/>
          </a:prstGeom>
          <a:noFill/>
        </p:spPr>
        <p:txBody>
          <a:bodyPr wrap="none" rtlCol="0">
            <a:spAutoFit/>
          </a:bodyPr>
          <a:lstStyle/>
          <a:p>
            <a:r>
              <a:rPr lang="nb-NO" dirty="0">
                <a:solidFill>
                  <a:srgbClr val="0070C0"/>
                </a:solidFill>
              </a:rPr>
              <a:t>Blått</a:t>
            </a:r>
            <a:r>
              <a:rPr lang="nb-NO" dirty="0"/>
              <a:t> = tekst fra art. 13</a:t>
            </a:r>
          </a:p>
          <a:p>
            <a:r>
              <a:rPr lang="nb-NO" dirty="0">
                <a:solidFill>
                  <a:srgbClr val="C00000"/>
                </a:solidFill>
              </a:rPr>
              <a:t>Rødt</a:t>
            </a:r>
            <a:r>
              <a:rPr lang="nb-NO" dirty="0"/>
              <a:t> = tekst i art. 14, som ikke er i art. 13</a:t>
            </a:r>
          </a:p>
          <a:p>
            <a:r>
              <a:rPr lang="nb-NO" dirty="0"/>
              <a:t>Svart = lik tekst i art. 13 og 14</a:t>
            </a:r>
          </a:p>
        </p:txBody>
      </p:sp>
    </p:spTree>
    <p:extLst>
      <p:ext uri="{BB962C8B-B14F-4D97-AF65-F5344CB8AC3E}">
        <p14:creationId xmlns:p14="http://schemas.microsoft.com/office/powerpoint/2010/main" val="889238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07C03D9E-7499-4387-BCE9-E9CE4C88A886}"/>
              </a:ext>
            </a:extLst>
          </p:cNvPr>
          <p:cNvSpPr txBox="1"/>
          <p:nvPr/>
        </p:nvSpPr>
        <p:spPr>
          <a:xfrm>
            <a:off x="450093" y="743838"/>
            <a:ext cx="11456058" cy="6001643"/>
          </a:xfrm>
          <a:prstGeom prst="rect">
            <a:avLst/>
          </a:prstGeom>
          <a:noFill/>
        </p:spPr>
        <p:txBody>
          <a:bodyPr wrap="square" rtlCol="0">
            <a:spAutoFit/>
          </a:bodyPr>
          <a:lstStyle/>
          <a:p>
            <a:pPr lvl="0"/>
            <a:r>
              <a:rPr lang="nb-NO" sz="1600" b="1" dirty="0">
                <a:solidFill>
                  <a:prstClr val="black"/>
                </a:solidFill>
                <a:latin typeface="Calibri Light" panose="020F0302020204030204"/>
              </a:rPr>
              <a:t>Artikkel 15</a:t>
            </a:r>
          </a:p>
          <a:p>
            <a:pPr lvl="0"/>
            <a:r>
              <a:rPr lang="nb-NO" sz="1600" b="1" dirty="0">
                <a:solidFill>
                  <a:prstClr val="black"/>
                </a:solidFill>
                <a:latin typeface="Calibri Light" panose="020F0302020204030204"/>
              </a:rPr>
              <a:t>Den registrertes rett til innsyn</a:t>
            </a:r>
          </a:p>
          <a:p>
            <a:pPr lvl="0"/>
            <a:r>
              <a:rPr lang="nb-NO" sz="1600" b="1" dirty="0">
                <a:solidFill>
                  <a:prstClr val="black"/>
                </a:solidFill>
                <a:latin typeface="Calibri Light" panose="020F0302020204030204"/>
              </a:rPr>
              <a:t>1.</a:t>
            </a:r>
            <a:r>
              <a:rPr lang="nb-NO" sz="1600" dirty="0">
                <a:solidFill>
                  <a:prstClr val="black"/>
                </a:solidFill>
                <a:latin typeface="Calibri Light" panose="020F0302020204030204"/>
              </a:rPr>
              <a:t> Den registrerte skal ha rett til å få den behandlingsansvarliges bekreftelse på om personopplysninger om vedkommende behandles, og, dersom dette er tilfellet, innsyn i personopplysningene og følgende informasjon:</a:t>
            </a:r>
          </a:p>
          <a:p>
            <a:pPr lvl="0"/>
            <a:r>
              <a:rPr lang="nb-NO" sz="1600" dirty="0">
                <a:solidFill>
                  <a:prstClr val="black"/>
                </a:solidFill>
                <a:latin typeface="Calibri Light" panose="020F0302020204030204"/>
              </a:rPr>
              <a:t>a) formålene med behandlingen,</a:t>
            </a:r>
          </a:p>
          <a:p>
            <a:pPr lvl="0"/>
            <a:r>
              <a:rPr lang="nb-NO" sz="1600" dirty="0">
                <a:solidFill>
                  <a:prstClr val="black"/>
                </a:solidFill>
                <a:latin typeface="Calibri Light" panose="020F0302020204030204"/>
              </a:rPr>
              <a:t>b) de berørte kategoriene av personopplysninger,</a:t>
            </a:r>
          </a:p>
          <a:p>
            <a:pPr lvl="0"/>
            <a:r>
              <a:rPr lang="nb-NO" sz="1600" dirty="0">
                <a:solidFill>
                  <a:prstClr val="black"/>
                </a:solidFill>
                <a:latin typeface="Calibri Light" panose="020F0302020204030204"/>
              </a:rPr>
              <a:t>c) mottakerne eller kategoriene av mottakere som personopplysningene er blitt eller vil bli utlevert til, særlig mottakere i tredjestater eller internasjonale organisasjoner,</a:t>
            </a:r>
          </a:p>
          <a:p>
            <a:pPr lvl="0"/>
            <a:r>
              <a:rPr lang="nb-NO" sz="1600" dirty="0">
                <a:solidFill>
                  <a:prstClr val="black"/>
                </a:solidFill>
                <a:latin typeface="Calibri Light" panose="020F0302020204030204"/>
              </a:rPr>
              <a:t>d) dersom det er mulig, hvor lenge det forventes at personopplysningene vil bli lagret, eller, dersom dette ikke er mulig, kriteriene som brukes for å fastsette denne perioden,</a:t>
            </a:r>
          </a:p>
          <a:p>
            <a:pPr lvl="0"/>
            <a:r>
              <a:rPr lang="nb-NO" sz="1600" dirty="0">
                <a:solidFill>
                  <a:prstClr val="black"/>
                </a:solidFill>
                <a:latin typeface="Calibri Light" panose="020F0302020204030204"/>
              </a:rPr>
              <a:t>e) retten til å anmode den behandlingsansvarlige om korrigering eller sletting av personopplysninger eller begrensning av behandlingen av personopplysninger som gjelder den registrerte, eller til å protestere mot nevnte behandling,</a:t>
            </a:r>
          </a:p>
          <a:p>
            <a:pPr lvl="0"/>
            <a:r>
              <a:rPr lang="nb-NO" sz="1600" dirty="0">
                <a:solidFill>
                  <a:prstClr val="black"/>
                </a:solidFill>
                <a:latin typeface="Calibri Light" panose="020F0302020204030204"/>
              </a:rPr>
              <a:t>f) retten til å klage til en tilsynsmyndighet,</a:t>
            </a:r>
          </a:p>
          <a:p>
            <a:pPr lvl="0"/>
            <a:r>
              <a:rPr lang="nb-NO" sz="1600" dirty="0">
                <a:solidFill>
                  <a:prstClr val="black"/>
                </a:solidFill>
                <a:latin typeface="Calibri Light" panose="020F0302020204030204"/>
              </a:rPr>
              <a:t>g) dersom personopplysningene ikke er samlet inn fra den registrerte, all tilgjengelig informasjon om hvor personopplysningene </a:t>
            </a:r>
          </a:p>
          <a:p>
            <a:pPr lvl="0"/>
            <a:r>
              <a:rPr lang="nb-NO" sz="1600" dirty="0">
                <a:solidFill>
                  <a:prstClr val="black"/>
                </a:solidFill>
                <a:latin typeface="Calibri Light" panose="020F0302020204030204"/>
              </a:rPr>
              <a:t>stammer fra,</a:t>
            </a:r>
          </a:p>
          <a:p>
            <a:pPr lvl="0"/>
            <a:r>
              <a:rPr lang="nb-NO" sz="1600" dirty="0">
                <a:solidFill>
                  <a:prstClr val="black"/>
                </a:solidFill>
                <a:latin typeface="Calibri Light" panose="020F0302020204030204"/>
              </a:rPr>
              <a:t>h) forekomsten av automatiserte avgjørelser, herunder profilering, som nevnt i artikkel 22 nr. 1 og 4, og, i det minste i nevnte tilfeller, relevant informasjon om den underliggende logikken samt om betydningen og de forventede konsekvensene av en slik behandling for den registrerte.</a:t>
            </a:r>
          </a:p>
          <a:p>
            <a:pPr lvl="0"/>
            <a:r>
              <a:rPr lang="nb-NO" sz="1600" b="1" dirty="0">
                <a:solidFill>
                  <a:prstClr val="black"/>
                </a:solidFill>
                <a:latin typeface="Calibri Light" panose="020F0302020204030204"/>
              </a:rPr>
              <a:t>2.</a:t>
            </a:r>
            <a:r>
              <a:rPr lang="nb-NO" sz="1600" dirty="0">
                <a:solidFill>
                  <a:prstClr val="black"/>
                </a:solidFill>
                <a:latin typeface="Calibri Light" panose="020F0302020204030204"/>
              </a:rPr>
              <a:t> Dersom personopplysningene overføres til en tredjestat eller til en internasjonal organisasjon, skal den registrerte ha rett til å bli underrettet om de nødvendige garantiene i henhold til artikkel 46 i forbindelse med overføringen.</a:t>
            </a:r>
          </a:p>
          <a:p>
            <a:pPr lvl="0"/>
            <a:r>
              <a:rPr lang="nb-NO" sz="1600" b="1" dirty="0">
                <a:solidFill>
                  <a:prstClr val="black"/>
                </a:solidFill>
                <a:latin typeface="Calibri Light" panose="020F0302020204030204"/>
              </a:rPr>
              <a:t>3.</a:t>
            </a:r>
            <a:r>
              <a:rPr lang="nb-NO" sz="1600" dirty="0">
                <a:solidFill>
                  <a:prstClr val="black"/>
                </a:solidFill>
                <a:latin typeface="Calibri Light" panose="020F0302020204030204"/>
              </a:rPr>
              <a:t> Den behandlingsansvarlige skal gjøre tilgjengelig en kopi av personopplysningene som behandles. Dersom den registrerte anmoder om flere kopier, kan den behandlingsansvarlige kreve et rimelig gebyr basert på administrasjonskostnadene. Dersom den registrerte inngir anmodningen elektronisk, og med mindre den registrerte anmoder om noe annet, skal informasjonen gis i en vanlig elektronisk form.</a:t>
            </a:r>
          </a:p>
          <a:p>
            <a:pPr lvl="0"/>
            <a:r>
              <a:rPr lang="nb-NO" sz="1600" b="1" dirty="0">
                <a:solidFill>
                  <a:prstClr val="black"/>
                </a:solidFill>
                <a:latin typeface="Calibri Light" panose="020F0302020204030204"/>
              </a:rPr>
              <a:t>4.</a:t>
            </a:r>
            <a:r>
              <a:rPr lang="nb-NO" sz="1600" dirty="0">
                <a:solidFill>
                  <a:prstClr val="black"/>
                </a:solidFill>
                <a:latin typeface="Calibri Light" panose="020F0302020204030204"/>
              </a:rPr>
              <a:t> Retten til å motta en kopi nevnt i nr. 3 skal ikke krenke andres rettigheter og friheter.</a:t>
            </a:r>
          </a:p>
        </p:txBody>
      </p:sp>
      <p:sp>
        <p:nvSpPr>
          <p:cNvPr id="49" name="TekstSylinder 48">
            <a:extLst>
              <a:ext uri="{FF2B5EF4-FFF2-40B4-BE49-F238E27FC236}">
                <a16:creationId xmlns:a16="http://schemas.microsoft.com/office/drawing/2014/main" id="{EB8D8DC9-6582-4B8A-95A8-AF315CD21CC5}"/>
              </a:ext>
            </a:extLst>
          </p:cNvPr>
          <p:cNvSpPr txBox="1"/>
          <p:nvPr/>
        </p:nvSpPr>
        <p:spPr>
          <a:xfrm>
            <a:off x="5178442" y="54831"/>
            <a:ext cx="6438237" cy="1169551"/>
          </a:xfrm>
          <a:prstGeom prst="rect">
            <a:avLst/>
          </a:prstGeom>
          <a:solidFill>
            <a:schemeClr val="accent4">
              <a:lumMod val="20000"/>
              <a:lumOff val="80000"/>
            </a:schemeClr>
          </a:solidFill>
        </p:spPr>
        <p:txBody>
          <a:bodyPr wrap="none" rtlCol="0">
            <a:spAutoFit/>
          </a:bodyPr>
          <a:lstStyle/>
          <a:p>
            <a:r>
              <a:rPr lang="nb-NO" sz="1400" dirty="0"/>
              <a:t>«profilering» enhver form for automatisert behandling av personopplysninger som</a:t>
            </a:r>
          </a:p>
          <a:p>
            <a:r>
              <a:rPr lang="nb-NO" sz="1400" dirty="0"/>
              <a:t>innebærer å bruke personopplysninger for å vurdere visse personlige aspekter knyttet</a:t>
            </a:r>
          </a:p>
          <a:p>
            <a:r>
              <a:rPr lang="nb-NO" sz="1400" dirty="0"/>
              <a:t>til en fysisk person, særlig for å analysere eller forutsi aspekter som gjelder nevnte</a:t>
            </a:r>
          </a:p>
          <a:p>
            <a:r>
              <a:rPr lang="nb-NO" sz="1400" dirty="0"/>
              <a:t>fysiske persons arbeidsprestasjoner, økonomiske situasjon, helse, personlige</a:t>
            </a:r>
          </a:p>
          <a:p>
            <a:r>
              <a:rPr lang="nb-NO" sz="1400" dirty="0"/>
              <a:t>preferanser, interesser, pålitelighet, atferd, plassering eller bevegelser</a:t>
            </a:r>
          </a:p>
        </p:txBody>
      </p:sp>
    </p:spTree>
    <p:extLst>
      <p:ext uri="{BB962C8B-B14F-4D97-AF65-F5344CB8AC3E}">
        <p14:creationId xmlns:p14="http://schemas.microsoft.com/office/powerpoint/2010/main" val="320974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6">
                                            <p:txEl>
                                              <p:pRg st="2" end="2"/>
                                            </p:txEl>
                                          </p:spTgt>
                                        </p:tgtEl>
                                        <p:attrNameLst>
                                          <p:attrName>style.color</p:attrName>
                                        </p:attrNameLst>
                                      </p:cBhvr>
                                      <p:to>
                                        <a:srgbClr val="7030A0"/>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nodeType="clickEffect">
                                  <p:stCondLst>
                                    <p:cond delay="0"/>
                                  </p:stCondLst>
                                  <p:childTnLst>
                                    <p:animClr clrSpc="rgb" dir="cw">
                                      <p:cBhvr override="childStyle">
                                        <p:cTn id="10" dur="2000" fill="hold"/>
                                        <p:tgtEl>
                                          <p:spTgt spid="6">
                                            <p:txEl>
                                              <p:pRg st="3" end="3"/>
                                            </p:txEl>
                                          </p:spTgt>
                                        </p:tgtEl>
                                        <p:attrNameLst>
                                          <p:attrName>style.color</p:attrName>
                                        </p:attrNameLst>
                                      </p:cBhvr>
                                      <p:to>
                                        <a:srgbClr val="C00000"/>
                                      </p:to>
                                    </p:animClr>
                                  </p:childTnLst>
                                </p:cTn>
                              </p:par>
                              <p:par>
                                <p:cTn id="11" presetID="3" presetClass="emph" presetSubtype="2" fill="hold" nodeType="withEffect">
                                  <p:stCondLst>
                                    <p:cond delay="0"/>
                                  </p:stCondLst>
                                  <p:childTnLst>
                                    <p:animClr clrSpc="rgb" dir="cw">
                                      <p:cBhvr override="childStyle">
                                        <p:cTn id="12" dur="2000" fill="hold"/>
                                        <p:tgtEl>
                                          <p:spTgt spid="6">
                                            <p:txEl>
                                              <p:pRg st="4" end="4"/>
                                            </p:txEl>
                                          </p:spTgt>
                                        </p:tgtEl>
                                        <p:attrNameLst>
                                          <p:attrName>style.color</p:attrName>
                                        </p:attrNameLst>
                                      </p:cBhvr>
                                      <p:to>
                                        <a:srgbClr val="C00000"/>
                                      </p:to>
                                    </p:animClr>
                                  </p:childTnLst>
                                </p:cTn>
                              </p:par>
                              <p:par>
                                <p:cTn id="13" presetID="3" presetClass="emph" presetSubtype="2" fill="hold" nodeType="withEffect">
                                  <p:stCondLst>
                                    <p:cond delay="0"/>
                                  </p:stCondLst>
                                  <p:childTnLst>
                                    <p:animClr clrSpc="rgb" dir="cw">
                                      <p:cBhvr override="childStyle">
                                        <p:cTn id="14" dur="2000" fill="hold"/>
                                        <p:tgtEl>
                                          <p:spTgt spid="6">
                                            <p:txEl>
                                              <p:pRg st="5" end="5"/>
                                            </p:txEl>
                                          </p:spTgt>
                                        </p:tgtEl>
                                        <p:attrNameLst>
                                          <p:attrName>style.color</p:attrName>
                                        </p:attrNameLst>
                                      </p:cBhvr>
                                      <p:to>
                                        <a:srgbClr val="C00000"/>
                                      </p:to>
                                    </p:animClr>
                                  </p:childTnLst>
                                </p:cTn>
                              </p:par>
                              <p:par>
                                <p:cTn id="15" presetID="3" presetClass="emph" presetSubtype="2" fill="hold" nodeType="withEffect">
                                  <p:stCondLst>
                                    <p:cond delay="0"/>
                                  </p:stCondLst>
                                  <p:childTnLst>
                                    <p:animClr clrSpc="rgb" dir="cw">
                                      <p:cBhvr override="childStyle">
                                        <p:cTn id="16" dur="2000" fill="hold"/>
                                        <p:tgtEl>
                                          <p:spTgt spid="6">
                                            <p:txEl>
                                              <p:pRg st="6" end="6"/>
                                            </p:txEl>
                                          </p:spTgt>
                                        </p:tgtEl>
                                        <p:attrNameLst>
                                          <p:attrName>style.color</p:attrName>
                                        </p:attrNameLst>
                                      </p:cBhvr>
                                      <p:to>
                                        <a:srgbClr val="C00000"/>
                                      </p:to>
                                    </p:animClr>
                                  </p:childTnLst>
                                </p:cTn>
                              </p:par>
                              <p:par>
                                <p:cTn id="17" presetID="3" presetClass="emph" presetSubtype="2" fill="hold" nodeType="withEffect">
                                  <p:stCondLst>
                                    <p:cond delay="0"/>
                                  </p:stCondLst>
                                  <p:childTnLst>
                                    <p:animClr clrSpc="rgb" dir="cw">
                                      <p:cBhvr override="childStyle">
                                        <p:cTn id="18" dur="2000" fill="hold"/>
                                        <p:tgtEl>
                                          <p:spTgt spid="6">
                                            <p:txEl>
                                              <p:pRg st="7" end="7"/>
                                            </p:txEl>
                                          </p:spTgt>
                                        </p:tgtEl>
                                        <p:attrNameLst>
                                          <p:attrName>style.color</p:attrName>
                                        </p:attrNameLst>
                                      </p:cBhvr>
                                      <p:to>
                                        <a:srgbClr val="C00000"/>
                                      </p:to>
                                    </p:animClr>
                                  </p:childTnLst>
                                </p:cTn>
                              </p:par>
                              <p:par>
                                <p:cTn id="19" presetID="3" presetClass="emph" presetSubtype="2" fill="hold" nodeType="withEffect">
                                  <p:stCondLst>
                                    <p:cond delay="0"/>
                                  </p:stCondLst>
                                  <p:childTnLst>
                                    <p:animClr clrSpc="rgb" dir="cw">
                                      <p:cBhvr override="childStyle">
                                        <p:cTn id="20" dur="2000" fill="hold"/>
                                        <p:tgtEl>
                                          <p:spTgt spid="6">
                                            <p:txEl>
                                              <p:pRg st="8" end="8"/>
                                            </p:txEl>
                                          </p:spTgt>
                                        </p:tgtEl>
                                        <p:attrNameLst>
                                          <p:attrName>style.color</p:attrName>
                                        </p:attrNameLst>
                                      </p:cBhvr>
                                      <p:to>
                                        <a:srgbClr val="C00000"/>
                                      </p:to>
                                    </p:animClr>
                                  </p:childTnLst>
                                </p:cTn>
                              </p:par>
                              <p:par>
                                <p:cTn id="21" presetID="3" presetClass="emph" presetSubtype="2" fill="hold" nodeType="withEffect">
                                  <p:stCondLst>
                                    <p:cond delay="0"/>
                                  </p:stCondLst>
                                  <p:childTnLst>
                                    <p:animClr clrSpc="rgb" dir="cw">
                                      <p:cBhvr override="childStyle">
                                        <p:cTn id="22" dur="2000" fill="hold"/>
                                        <p:tgtEl>
                                          <p:spTgt spid="6">
                                            <p:txEl>
                                              <p:pRg st="9" end="9"/>
                                            </p:txEl>
                                          </p:spTgt>
                                        </p:tgtEl>
                                        <p:attrNameLst>
                                          <p:attrName>style.color</p:attrName>
                                        </p:attrNameLst>
                                      </p:cBhvr>
                                      <p:to>
                                        <a:srgbClr val="C00000"/>
                                      </p:to>
                                    </p:animClr>
                                  </p:childTnLst>
                                </p:cTn>
                              </p:par>
                              <p:par>
                                <p:cTn id="23" presetID="3" presetClass="emph" presetSubtype="2" fill="hold" nodeType="withEffect">
                                  <p:stCondLst>
                                    <p:cond delay="0"/>
                                  </p:stCondLst>
                                  <p:childTnLst>
                                    <p:animClr clrSpc="rgb" dir="cw">
                                      <p:cBhvr override="childStyle">
                                        <p:cTn id="24" dur="2000" fill="hold"/>
                                        <p:tgtEl>
                                          <p:spTgt spid="6">
                                            <p:txEl>
                                              <p:pRg st="10" end="10"/>
                                            </p:txEl>
                                          </p:spTgt>
                                        </p:tgtEl>
                                        <p:attrNameLst>
                                          <p:attrName>style.color</p:attrName>
                                        </p:attrNameLst>
                                      </p:cBhvr>
                                      <p:to>
                                        <a:srgbClr val="C00000"/>
                                      </p:to>
                                    </p:animClr>
                                  </p:childTnLst>
                                </p:cTn>
                              </p:par>
                              <p:par>
                                <p:cTn id="25" presetID="3" presetClass="emph" presetSubtype="2" fill="hold" nodeType="withEffect">
                                  <p:stCondLst>
                                    <p:cond delay="0"/>
                                  </p:stCondLst>
                                  <p:childTnLst>
                                    <p:animClr clrSpc="rgb" dir="cw">
                                      <p:cBhvr override="childStyle">
                                        <p:cTn id="26" dur="2000" fill="hold"/>
                                        <p:tgtEl>
                                          <p:spTgt spid="6">
                                            <p:txEl>
                                              <p:pRg st="11" end="11"/>
                                            </p:txEl>
                                          </p:spTgt>
                                        </p:tgtEl>
                                        <p:attrNameLst>
                                          <p:attrName>style.color</p:attrName>
                                        </p:attrNameLst>
                                      </p:cBhvr>
                                      <p:to>
                                        <a:srgbClr val="C00000"/>
                                      </p:to>
                                    </p:animClr>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3" presetClass="emph" presetSubtype="2" fill="hold" nodeType="clickEffect">
                                  <p:stCondLst>
                                    <p:cond delay="0"/>
                                  </p:stCondLst>
                                  <p:childTnLst>
                                    <p:animClr clrSpc="rgb" dir="cw">
                                      <p:cBhvr override="childStyle">
                                        <p:cTn id="34" dur="2000" fill="hold"/>
                                        <p:tgtEl>
                                          <p:spTgt spid="6">
                                            <p:txEl>
                                              <p:pRg st="12" end="12"/>
                                            </p:txEl>
                                          </p:spTgt>
                                        </p:tgtEl>
                                        <p:attrNameLst>
                                          <p:attrName>style.color</p:attrName>
                                        </p:attrNameLst>
                                      </p:cBhvr>
                                      <p:to>
                                        <a:srgbClr val="538135"/>
                                      </p:to>
                                    </p:animClr>
                                  </p:childTnLst>
                                </p:cTn>
                              </p:par>
                            </p:childTnLst>
                          </p:cTn>
                        </p:par>
                      </p:childTnLst>
                    </p:cTn>
                  </p:par>
                  <p:par>
                    <p:cTn id="35" fill="hold">
                      <p:stCondLst>
                        <p:cond delay="indefinite"/>
                      </p:stCondLst>
                      <p:childTnLst>
                        <p:par>
                          <p:cTn id="36" fill="hold">
                            <p:stCondLst>
                              <p:cond delay="0"/>
                            </p:stCondLst>
                            <p:childTnLst>
                              <p:par>
                                <p:cTn id="37" presetID="3" presetClass="emph" presetSubtype="2" fill="hold" nodeType="clickEffect">
                                  <p:stCondLst>
                                    <p:cond delay="0"/>
                                  </p:stCondLst>
                                  <p:childTnLst>
                                    <p:animClr clrSpc="rgb" dir="cw">
                                      <p:cBhvr override="childStyle">
                                        <p:cTn id="38" dur="2000" fill="hold"/>
                                        <p:tgtEl>
                                          <p:spTgt spid="6">
                                            <p:txEl>
                                              <p:pRg st="13" end="13"/>
                                            </p:txEl>
                                          </p:spTgt>
                                        </p:tgtEl>
                                        <p:attrNameLst>
                                          <p:attrName>style.color</p:attrName>
                                        </p:attrNameLst>
                                      </p:cBhvr>
                                      <p:to>
                                        <a:srgbClr val="0070C0"/>
                                      </p:to>
                                    </p:animClr>
                                  </p:childTnLst>
                                </p:cTn>
                              </p:par>
                            </p:childTnLst>
                          </p:cTn>
                        </p:par>
                      </p:childTnLst>
                    </p:cTn>
                  </p:par>
                  <p:par>
                    <p:cTn id="39" fill="hold">
                      <p:stCondLst>
                        <p:cond delay="indefinite"/>
                      </p:stCondLst>
                      <p:childTnLst>
                        <p:par>
                          <p:cTn id="40" fill="hold">
                            <p:stCondLst>
                              <p:cond delay="0"/>
                            </p:stCondLst>
                            <p:childTnLst>
                              <p:par>
                                <p:cTn id="41" presetID="3" presetClass="emph" presetSubtype="2" fill="hold" nodeType="clickEffect">
                                  <p:stCondLst>
                                    <p:cond delay="0"/>
                                  </p:stCondLst>
                                  <p:childTnLst>
                                    <p:animClr clrSpc="rgb" dir="cw">
                                      <p:cBhvr override="childStyle">
                                        <p:cTn id="42" dur="2000" fill="hold"/>
                                        <p:tgtEl>
                                          <p:spTgt spid="6">
                                            <p:txEl>
                                              <p:pRg st="14" end="14"/>
                                            </p:txEl>
                                          </p:spTgt>
                                        </p:tgtEl>
                                        <p:attrNameLst>
                                          <p:attrName>style.color</p:attrName>
                                        </p:attrNameLst>
                                      </p:cBhvr>
                                      <p:to>
                                        <a:srgbClr val="C55A1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7CB7ABA-3CE6-4E5D-AB88-0E3222CAB11C}"/>
              </a:ext>
            </a:extLst>
          </p:cNvPr>
          <p:cNvSpPr/>
          <p:nvPr/>
        </p:nvSpPr>
        <p:spPr>
          <a:xfrm>
            <a:off x="270054" y="514213"/>
            <a:ext cx="11380253" cy="4801314"/>
          </a:xfrm>
          <a:prstGeom prst="rect">
            <a:avLst/>
          </a:prstGeom>
        </p:spPr>
        <p:txBody>
          <a:bodyPr wrap="square">
            <a:spAutoFit/>
          </a:bodyPr>
          <a:lstStyle/>
          <a:p>
            <a:r>
              <a:rPr lang="nb-NO" b="1" dirty="0">
                <a:effectLst/>
                <a:latin typeface="+mj-lt"/>
              </a:rPr>
              <a:t>Artikkel 22</a:t>
            </a:r>
          </a:p>
          <a:p>
            <a:r>
              <a:rPr lang="nb-NO" b="1" dirty="0">
                <a:effectLst/>
                <a:latin typeface="+mj-lt"/>
              </a:rPr>
              <a:t>Automatiserte individuelle avgjørelser, herunder profilering</a:t>
            </a:r>
          </a:p>
          <a:p>
            <a:endParaRPr lang="nb-NO" b="1" dirty="0">
              <a:effectLst/>
              <a:latin typeface="+mj-lt"/>
            </a:endParaRPr>
          </a:p>
          <a:p>
            <a:r>
              <a:rPr lang="nb-NO" dirty="0">
                <a:effectLst/>
                <a:latin typeface="+mj-lt"/>
              </a:rPr>
              <a:t>1. Den registrerte skal ha rett til ikke å være gjenstand for en avgjørelse som utelukkende er basert på automatisert behandling, herunder profilering, som har rettsvirkning for eller på tilsvarende måte i betydelig grad påvirker vedkommende.</a:t>
            </a:r>
          </a:p>
          <a:p>
            <a:r>
              <a:rPr lang="nb-NO" dirty="0">
                <a:effectLst/>
                <a:latin typeface="+mj-lt"/>
              </a:rPr>
              <a:t>2. Nr. 1 får ikke anvendelse dersom avgjørelsen</a:t>
            </a:r>
          </a:p>
          <a:p>
            <a:r>
              <a:rPr lang="nb-NO" dirty="0">
                <a:effectLst/>
                <a:latin typeface="+mj-lt"/>
              </a:rPr>
              <a:t>a) er nødvendig for å inngå eller oppfylle en avtale mellom den registrerte og en behandlingsansvarlig,</a:t>
            </a:r>
          </a:p>
          <a:p>
            <a:r>
              <a:rPr lang="nb-NO" dirty="0">
                <a:effectLst/>
                <a:latin typeface="+mj-lt"/>
              </a:rPr>
              <a:t>b) er tillatt i henhold til unionsretten eller medlemsstatenes nasjonale rett som den behandlingsansvarlige er underlagt, og der det også er fastsatt egnede tiltak for å verne den registrertes rettigheter, friheter og berettigede interesser, eller</a:t>
            </a:r>
          </a:p>
          <a:p>
            <a:r>
              <a:rPr lang="nb-NO" dirty="0">
                <a:effectLst/>
                <a:latin typeface="+mj-lt"/>
              </a:rPr>
              <a:t>c) er basert på den registrertes uttrykkelige samtykke.</a:t>
            </a:r>
          </a:p>
          <a:p>
            <a:r>
              <a:rPr lang="nb-NO" dirty="0">
                <a:effectLst/>
                <a:latin typeface="+mj-lt"/>
              </a:rPr>
              <a:t>3. I tilfellene nevnt i nr. 2 bokstav a) og c) skal den behandlingsansvarlige gjennomføre egnede tiltak for å verne den registrertes rettigheter og friheter og berettigede interesser, i det minste retten til menneskelig inngripen fra den behandlingsansvarlige, til å uttrykke sine synspunkter og til å bestride avgjørelsen.</a:t>
            </a:r>
          </a:p>
          <a:p>
            <a:r>
              <a:rPr lang="nb-NO" dirty="0">
                <a:effectLst/>
                <a:latin typeface="+mj-lt"/>
              </a:rPr>
              <a:t>4. Avgjørelsene nevnt i nr. 2 skal ikke bygge på særlige kategorier av personopplysninger nevnt i artikkel 9 nr. 1, med mindre artikkel 9 nr. 2 bokstav a) eller g) får anvendelse og det er innført egnede tiltak for å verne den registrertes rettigheter, friheter og berettigede interesser</a:t>
            </a:r>
          </a:p>
        </p:txBody>
      </p:sp>
      <p:sp>
        <p:nvSpPr>
          <p:cNvPr id="3" name="TekstSylinder 2">
            <a:extLst>
              <a:ext uri="{FF2B5EF4-FFF2-40B4-BE49-F238E27FC236}">
                <a16:creationId xmlns:a16="http://schemas.microsoft.com/office/drawing/2014/main" id="{5DD62853-5F62-41F7-AE4A-A89C7ED0F728}"/>
              </a:ext>
            </a:extLst>
          </p:cNvPr>
          <p:cNvSpPr txBox="1"/>
          <p:nvPr/>
        </p:nvSpPr>
        <p:spPr>
          <a:xfrm>
            <a:off x="5713816" y="193507"/>
            <a:ext cx="6438237" cy="1169551"/>
          </a:xfrm>
          <a:prstGeom prst="rect">
            <a:avLst/>
          </a:prstGeom>
          <a:solidFill>
            <a:schemeClr val="accent4">
              <a:lumMod val="20000"/>
              <a:lumOff val="80000"/>
            </a:schemeClr>
          </a:solidFill>
        </p:spPr>
        <p:txBody>
          <a:bodyPr wrap="none" rtlCol="0">
            <a:spAutoFit/>
          </a:bodyPr>
          <a:lstStyle/>
          <a:p>
            <a:r>
              <a:rPr lang="nb-NO" sz="1400" dirty="0"/>
              <a:t>«profilering» enhver form for automatisert behandling av personopplysninger som</a:t>
            </a:r>
          </a:p>
          <a:p>
            <a:r>
              <a:rPr lang="nb-NO" sz="1400" dirty="0"/>
              <a:t>innebærer å bruke personopplysninger for å vurdere visse personlige aspekter knyttet</a:t>
            </a:r>
          </a:p>
          <a:p>
            <a:r>
              <a:rPr lang="nb-NO" sz="1400" dirty="0"/>
              <a:t>til en fysisk person, særlig for å analysere eller forutsi aspekter som gjelder nevnte</a:t>
            </a:r>
          </a:p>
          <a:p>
            <a:r>
              <a:rPr lang="nb-NO" sz="1400" dirty="0"/>
              <a:t>fysiske persons arbeidsprestasjoner, økonomiske situasjon, helse, personlige</a:t>
            </a:r>
          </a:p>
          <a:p>
            <a:r>
              <a:rPr lang="nb-NO" sz="1400" dirty="0"/>
              <a:t>preferanser, interesser, pålitelighet, atferd, plassering eller bevegelser</a:t>
            </a:r>
          </a:p>
        </p:txBody>
      </p:sp>
      <p:sp>
        <p:nvSpPr>
          <p:cNvPr id="4" name="TekstSylinder 3">
            <a:extLst>
              <a:ext uri="{FF2B5EF4-FFF2-40B4-BE49-F238E27FC236}">
                <a16:creationId xmlns:a16="http://schemas.microsoft.com/office/drawing/2014/main" id="{094881F2-7375-4C63-ADD2-0E60EBDEEC3F}"/>
              </a:ext>
            </a:extLst>
          </p:cNvPr>
          <p:cNvSpPr txBox="1"/>
          <p:nvPr/>
        </p:nvSpPr>
        <p:spPr>
          <a:xfrm>
            <a:off x="8888158" y="4121907"/>
            <a:ext cx="2174826" cy="307777"/>
          </a:xfrm>
          <a:prstGeom prst="rect">
            <a:avLst/>
          </a:prstGeom>
          <a:solidFill>
            <a:schemeClr val="accent4">
              <a:lumMod val="20000"/>
              <a:lumOff val="80000"/>
            </a:schemeClr>
          </a:solidFill>
        </p:spPr>
        <p:txBody>
          <a:bodyPr wrap="none" rtlCol="0">
            <a:spAutoFit/>
          </a:bodyPr>
          <a:lstStyle/>
          <a:p>
            <a:r>
              <a:rPr lang="nb-NO" sz="1400" dirty="0"/>
              <a:t>Jf. «sensitive opplysninger»</a:t>
            </a:r>
          </a:p>
        </p:txBody>
      </p:sp>
      <p:sp>
        <p:nvSpPr>
          <p:cNvPr id="5" name="TekstSylinder 4">
            <a:extLst>
              <a:ext uri="{FF2B5EF4-FFF2-40B4-BE49-F238E27FC236}">
                <a16:creationId xmlns:a16="http://schemas.microsoft.com/office/drawing/2014/main" id="{9CB7FBF0-F4E8-45EE-AAFB-5A2B467D4CFC}"/>
              </a:ext>
            </a:extLst>
          </p:cNvPr>
          <p:cNvSpPr txBox="1"/>
          <p:nvPr/>
        </p:nvSpPr>
        <p:spPr>
          <a:xfrm>
            <a:off x="332438" y="5328456"/>
            <a:ext cx="2555380" cy="738664"/>
          </a:xfrm>
          <a:prstGeom prst="rect">
            <a:avLst/>
          </a:prstGeom>
          <a:solidFill>
            <a:schemeClr val="accent4">
              <a:lumMod val="20000"/>
              <a:lumOff val="80000"/>
            </a:schemeClr>
          </a:solidFill>
        </p:spPr>
        <p:txBody>
          <a:bodyPr wrap="none" rtlCol="0">
            <a:spAutoFit/>
          </a:bodyPr>
          <a:lstStyle/>
          <a:p>
            <a:r>
              <a:rPr lang="nb-NO" sz="1400" dirty="0"/>
              <a:t>Jf. unntak ved</a:t>
            </a:r>
          </a:p>
          <a:p>
            <a:pPr marL="179388" indent="-179388">
              <a:buFont typeface="Arial" panose="020B0604020202020204" pitchFamily="34" charset="0"/>
              <a:buChar char="•"/>
            </a:pPr>
            <a:r>
              <a:rPr lang="nb-NO" sz="1400" dirty="0"/>
              <a:t>samtykke (a) og</a:t>
            </a:r>
          </a:p>
          <a:p>
            <a:pPr marL="179388" indent="-179388">
              <a:buFont typeface="Arial" panose="020B0604020202020204" pitchFamily="34" charset="0"/>
              <a:buChar char="•"/>
            </a:pPr>
            <a:r>
              <a:rPr lang="nb-NO" sz="1400" dirty="0"/>
              <a:t>viktige samfunnsinteresser (g)</a:t>
            </a:r>
          </a:p>
        </p:txBody>
      </p:sp>
      <p:grpSp>
        <p:nvGrpSpPr>
          <p:cNvPr id="9" name="Gruppe 8">
            <a:extLst>
              <a:ext uri="{FF2B5EF4-FFF2-40B4-BE49-F238E27FC236}">
                <a16:creationId xmlns:a16="http://schemas.microsoft.com/office/drawing/2014/main" id="{612CFED7-C656-42FD-A21A-163B5ADCDC8F}"/>
              </a:ext>
            </a:extLst>
          </p:cNvPr>
          <p:cNvGrpSpPr/>
          <p:nvPr/>
        </p:nvGrpSpPr>
        <p:grpSpPr>
          <a:xfrm>
            <a:off x="5159490" y="4423219"/>
            <a:ext cx="2657394" cy="1076974"/>
            <a:chOff x="5159490" y="4423219"/>
            <a:chExt cx="2657394" cy="1076974"/>
          </a:xfrm>
        </p:grpSpPr>
        <p:sp>
          <p:nvSpPr>
            <p:cNvPr id="6" name="TekstSylinder 5">
              <a:extLst>
                <a:ext uri="{FF2B5EF4-FFF2-40B4-BE49-F238E27FC236}">
                  <a16:creationId xmlns:a16="http://schemas.microsoft.com/office/drawing/2014/main" id="{9FA38458-F08C-480D-B36B-C395BFB84914}"/>
                </a:ext>
              </a:extLst>
            </p:cNvPr>
            <p:cNvSpPr txBox="1"/>
            <p:nvPr/>
          </p:nvSpPr>
          <p:spPr>
            <a:xfrm>
              <a:off x="5159490" y="5130861"/>
              <a:ext cx="2657394" cy="369332"/>
            </a:xfrm>
            <a:prstGeom prst="rect">
              <a:avLst/>
            </a:prstGeom>
            <a:solidFill>
              <a:schemeClr val="accent4">
                <a:lumMod val="20000"/>
                <a:lumOff val="80000"/>
              </a:schemeClr>
            </a:solidFill>
          </p:spPr>
          <p:txBody>
            <a:bodyPr wrap="none" rtlCol="0">
              <a:spAutoFit/>
            </a:bodyPr>
            <a:lstStyle/>
            <a:p>
              <a:r>
                <a:rPr lang="nb-NO" dirty="0"/>
                <a:t>Jf. art. 21 «Innsigelsesrett»</a:t>
              </a:r>
            </a:p>
          </p:txBody>
        </p:sp>
        <p:cxnSp>
          <p:nvCxnSpPr>
            <p:cNvPr id="8" name="Rett linje 7">
              <a:extLst>
                <a:ext uri="{FF2B5EF4-FFF2-40B4-BE49-F238E27FC236}">
                  <a16:creationId xmlns:a16="http://schemas.microsoft.com/office/drawing/2014/main" id="{DBA05239-7FF8-4743-B140-65D26B86E959}"/>
                </a:ext>
              </a:extLst>
            </p:cNvPr>
            <p:cNvCxnSpPr/>
            <p:nvPr/>
          </p:nvCxnSpPr>
          <p:spPr>
            <a:xfrm flipV="1">
              <a:off x="6301306" y="4423219"/>
              <a:ext cx="0" cy="707642"/>
            </a:xfrm>
            <a:prstGeom prst="line">
              <a:avLst/>
            </a:prstGeom>
            <a:ln w="1905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42248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nodeType="clickEffect">
                                  <p:stCondLst>
                                    <p:cond delay="0"/>
                                  </p:stCondLst>
                                  <p:childTnLst>
                                    <p:animClr clrSpc="rgb" dir="cw">
                                      <p:cBhvr override="childStyle">
                                        <p:cTn id="10" dur="2000" fill="hold"/>
                                        <p:tgtEl>
                                          <p:spTgt spid="2">
                                            <p:txEl>
                                              <p:pRg st="3" end="3"/>
                                            </p:txEl>
                                          </p:spTgt>
                                        </p:tgtEl>
                                        <p:attrNameLst>
                                          <p:attrName>style.color</p:attrName>
                                        </p:attrNameLst>
                                      </p:cBhvr>
                                      <p:to>
                                        <a:srgbClr val="7030A0"/>
                                      </p:to>
                                    </p:animClr>
                                  </p:childTnLst>
                                </p:cTn>
                              </p:par>
                            </p:childTnLst>
                          </p:cTn>
                        </p:par>
                      </p:childTnLst>
                    </p:cTn>
                  </p:par>
                  <p:par>
                    <p:cTn id="11" fill="hold">
                      <p:stCondLst>
                        <p:cond delay="indefinite"/>
                      </p:stCondLst>
                      <p:childTnLst>
                        <p:par>
                          <p:cTn id="12" fill="hold">
                            <p:stCondLst>
                              <p:cond delay="0"/>
                            </p:stCondLst>
                            <p:childTnLst>
                              <p:par>
                                <p:cTn id="13" presetID="3" presetClass="emph" presetSubtype="2" fill="hold" nodeType="clickEffect">
                                  <p:stCondLst>
                                    <p:cond delay="0"/>
                                  </p:stCondLst>
                                  <p:childTnLst>
                                    <p:animClr clrSpc="rgb" dir="cw">
                                      <p:cBhvr override="childStyle">
                                        <p:cTn id="14" dur="2000" fill="hold"/>
                                        <p:tgtEl>
                                          <p:spTgt spid="2">
                                            <p:txEl>
                                              <p:pRg st="4" end="4"/>
                                            </p:txEl>
                                          </p:spTgt>
                                        </p:tgtEl>
                                        <p:attrNameLst>
                                          <p:attrName>style.color</p:attrName>
                                        </p:attrNameLst>
                                      </p:cBhvr>
                                      <p:to>
                                        <a:srgbClr val="C00000"/>
                                      </p:to>
                                    </p:animClr>
                                  </p:childTnLst>
                                </p:cTn>
                              </p:par>
                              <p:par>
                                <p:cTn id="15" presetID="3" presetClass="emph" presetSubtype="2" fill="hold" nodeType="withEffect">
                                  <p:stCondLst>
                                    <p:cond delay="0"/>
                                  </p:stCondLst>
                                  <p:childTnLst>
                                    <p:animClr clrSpc="rgb" dir="cw">
                                      <p:cBhvr override="childStyle">
                                        <p:cTn id="16" dur="2000" fill="hold"/>
                                        <p:tgtEl>
                                          <p:spTgt spid="2">
                                            <p:txEl>
                                              <p:pRg st="5" end="5"/>
                                            </p:txEl>
                                          </p:spTgt>
                                        </p:tgtEl>
                                        <p:attrNameLst>
                                          <p:attrName>style.color</p:attrName>
                                        </p:attrNameLst>
                                      </p:cBhvr>
                                      <p:to>
                                        <a:srgbClr val="C00000"/>
                                      </p:to>
                                    </p:animClr>
                                  </p:childTnLst>
                                </p:cTn>
                              </p:par>
                              <p:par>
                                <p:cTn id="17" presetID="3" presetClass="emph" presetSubtype="2" fill="hold" nodeType="withEffect">
                                  <p:stCondLst>
                                    <p:cond delay="0"/>
                                  </p:stCondLst>
                                  <p:childTnLst>
                                    <p:animClr clrSpc="rgb" dir="cw">
                                      <p:cBhvr override="childStyle">
                                        <p:cTn id="18" dur="2000" fill="hold"/>
                                        <p:tgtEl>
                                          <p:spTgt spid="2">
                                            <p:txEl>
                                              <p:pRg st="6" end="6"/>
                                            </p:txEl>
                                          </p:spTgt>
                                        </p:tgtEl>
                                        <p:attrNameLst>
                                          <p:attrName>style.color</p:attrName>
                                        </p:attrNameLst>
                                      </p:cBhvr>
                                      <p:to>
                                        <a:srgbClr val="C00000"/>
                                      </p:to>
                                    </p:animClr>
                                  </p:childTnLst>
                                </p:cTn>
                              </p:par>
                              <p:par>
                                <p:cTn id="19" presetID="3" presetClass="emph" presetSubtype="2" fill="hold" nodeType="withEffect">
                                  <p:stCondLst>
                                    <p:cond delay="0"/>
                                  </p:stCondLst>
                                  <p:childTnLst>
                                    <p:animClr clrSpc="rgb" dir="cw">
                                      <p:cBhvr override="childStyle">
                                        <p:cTn id="20" dur="2000" fill="hold"/>
                                        <p:tgtEl>
                                          <p:spTgt spid="2">
                                            <p:txEl>
                                              <p:pRg st="7" end="7"/>
                                            </p:txEl>
                                          </p:spTgt>
                                        </p:tgtEl>
                                        <p:attrNameLst>
                                          <p:attrName>style.color</p:attrName>
                                        </p:attrNameLst>
                                      </p:cBhvr>
                                      <p:to>
                                        <a:srgbClr val="C00000"/>
                                      </p:to>
                                    </p:animClr>
                                  </p:childTnLst>
                                </p:cTn>
                              </p:par>
                            </p:childTnLst>
                          </p:cTn>
                        </p:par>
                      </p:childTnLst>
                    </p:cTn>
                  </p:par>
                  <p:par>
                    <p:cTn id="21" fill="hold">
                      <p:stCondLst>
                        <p:cond delay="indefinite"/>
                      </p:stCondLst>
                      <p:childTnLst>
                        <p:par>
                          <p:cTn id="22" fill="hold">
                            <p:stCondLst>
                              <p:cond delay="0"/>
                            </p:stCondLst>
                            <p:childTnLst>
                              <p:par>
                                <p:cTn id="23" presetID="3" presetClass="emph" presetSubtype="2" fill="hold" nodeType="clickEffect">
                                  <p:stCondLst>
                                    <p:cond delay="0"/>
                                  </p:stCondLst>
                                  <p:childTnLst>
                                    <p:animClr clrSpc="rgb" dir="cw">
                                      <p:cBhvr override="childStyle">
                                        <p:cTn id="24" dur="2000" fill="hold"/>
                                        <p:tgtEl>
                                          <p:spTgt spid="2">
                                            <p:txEl>
                                              <p:pRg st="8" end="8"/>
                                            </p:txEl>
                                          </p:spTgt>
                                        </p:tgtEl>
                                        <p:attrNameLst>
                                          <p:attrName>style.color</p:attrName>
                                        </p:attrNameLst>
                                      </p:cBhvr>
                                      <p:to>
                                        <a:srgbClr val="375623"/>
                                      </p:to>
                                    </p:animClr>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3" presetClass="emph" presetSubtype="2" fill="hold" nodeType="clickEffect">
                                  <p:stCondLst>
                                    <p:cond delay="0"/>
                                  </p:stCondLst>
                                  <p:childTnLst>
                                    <p:animClr clrSpc="rgb" dir="cw">
                                      <p:cBhvr override="childStyle">
                                        <p:cTn id="32" dur="2000" fill="hold"/>
                                        <p:tgtEl>
                                          <p:spTgt spid="2">
                                            <p:txEl>
                                              <p:pRg st="9" end="9"/>
                                            </p:txEl>
                                          </p:spTgt>
                                        </p:tgtEl>
                                        <p:attrNameLst>
                                          <p:attrName>style.color</p:attrName>
                                        </p:attrNameLst>
                                      </p:cBhvr>
                                      <p:to>
                                        <a:srgbClr val="C55A11"/>
                                      </p:to>
                                    </p:animClr>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8497D0-DB60-43FE-A557-7CD7EFEA0E81}"/>
              </a:ext>
            </a:extLst>
          </p:cNvPr>
          <p:cNvSpPr/>
          <p:nvPr/>
        </p:nvSpPr>
        <p:spPr>
          <a:xfrm>
            <a:off x="345861" y="1048157"/>
            <a:ext cx="11332875" cy="4524315"/>
          </a:xfrm>
          <a:prstGeom prst="rect">
            <a:avLst/>
          </a:prstGeom>
        </p:spPr>
        <p:txBody>
          <a:bodyPr wrap="square">
            <a:spAutoFit/>
          </a:bodyPr>
          <a:lstStyle/>
          <a:p>
            <a:r>
              <a:rPr lang="nb-NO" b="1" dirty="0">
                <a:effectLst/>
                <a:latin typeface="+mj-lt"/>
              </a:rPr>
              <a:t>Artikkel 20</a:t>
            </a:r>
          </a:p>
          <a:p>
            <a:r>
              <a:rPr lang="nb-NO" b="1" dirty="0">
                <a:effectLst/>
                <a:latin typeface="+mj-lt"/>
              </a:rPr>
              <a:t>Rett til dataportabilitet</a:t>
            </a:r>
          </a:p>
          <a:p>
            <a:endParaRPr lang="nb-NO" dirty="0">
              <a:effectLst/>
              <a:latin typeface="+mj-lt"/>
            </a:endParaRPr>
          </a:p>
          <a:p>
            <a:r>
              <a:rPr lang="nb-NO" dirty="0">
                <a:effectLst/>
                <a:latin typeface="+mj-lt"/>
              </a:rPr>
              <a:t>1. Den registrerte skal ha rett til å motta personopplysninger om seg selv som vedkommende har gitt til en behandlingsansvarlig, i et strukturert, alminnelig anvendt og maskinleselig format og skal ha rett til å overføre nevnte opplysninger til en annen behandlingsansvarlig uten at den behandlingsansvarlige som personopplysningene er gitt til, hindrer dette, dersom</a:t>
            </a:r>
          </a:p>
          <a:p>
            <a:r>
              <a:rPr lang="nb-NO" dirty="0">
                <a:effectLst/>
                <a:latin typeface="+mj-lt"/>
              </a:rPr>
              <a:t>a) behandlingen er basert på samtykke i henhold til artikkel 6 nr. 1 bokstav a) eller artikkel 9 nr. 2 bokstav a) eller en avtal</a:t>
            </a:r>
          </a:p>
          <a:p>
            <a:r>
              <a:rPr lang="nb-NO" dirty="0">
                <a:effectLst/>
                <a:latin typeface="+mj-lt"/>
              </a:rPr>
              <a:t>e i henhold til artikkel 6 nr. 1 bokstav b), og</a:t>
            </a:r>
          </a:p>
          <a:p>
            <a:r>
              <a:rPr lang="nb-NO" dirty="0">
                <a:effectLst/>
                <a:latin typeface="+mj-lt"/>
              </a:rPr>
              <a:t>b) behandlingen utføres automatisk.</a:t>
            </a:r>
          </a:p>
          <a:p>
            <a:r>
              <a:rPr lang="nb-NO" dirty="0">
                <a:effectLst/>
                <a:latin typeface="+mj-lt"/>
              </a:rPr>
              <a:t>2. Når den registrerte utøver sin rett til dataportabilitet i henhold til nr. 1, skal vedkommende, når det er teknisk mulig, ha </a:t>
            </a:r>
          </a:p>
          <a:p>
            <a:r>
              <a:rPr lang="nb-NO" dirty="0">
                <a:effectLst/>
                <a:latin typeface="+mj-lt"/>
              </a:rPr>
              <a:t>rett til å få overført personopplysningene direkte fra en behandlingsansvarlig til en annen.</a:t>
            </a:r>
          </a:p>
          <a:p>
            <a:r>
              <a:rPr lang="nb-NO" dirty="0">
                <a:effectLst/>
                <a:latin typeface="+mj-lt"/>
              </a:rPr>
              <a:t>3. Utøvelse av rettigheten nevnt i nr. 1 i denne artikkel berører ikke artikkel 17. Nevnte rettighet får ikke anvendelse på behandling som er nødvendig for å utføre en oppgave i allmennhetens interesse eller utøve offentlig myndighet som</a:t>
            </a:r>
          </a:p>
          <a:p>
            <a:r>
              <a:rPr lang="nb-NO" dirty="0">
                <a:effectLst/>
                <a:latin typeface="+mj-lt"/>
              </a:rPr>
              <a:t>den behandlingsansvarlige er pålagt.</a:t>
            </a:r>
          </a:p>
          <a:p>
            <a:r>
              <a:rPr lang="nb-NO" dirty="0">
                <a:effectLst/>
                <a:latin typeface="+mj-lt"/>
              </a:rPr>
              <a:t>4. Rettigheten nevnt i nr. 1 skal ikke krenke andres rettigheter og friheter.</a:t>
            </a:r>
          </a:p>
        </p:txBody>
      </p:sp>
      <p:grpSp>
        <p:nvGrpSpPr>
          <p:cNvPr id="8" name="Gruppe 7">
            <a:extLst>
              <a:ext uri="{FF2B5EF4-FFF2-40B4-BE49-F238E27FC236}">
                <a16:creationId xmlns:a16="http://schemas.microsoft.com/office/drawing/2014/main" id="{637773A3-4572-4EF0-A549-EEE60FB0FACE}"/>
              </a:ext>
            </a:extLst>
          </p:cNvPr>
          <p:cNvGrpSpPr/>
          <p:nvPr/>
        </p:nvGrpSpPr>
        <p:grpSpPr>
          <a:xfrm>
            <a:off x="7083048" y="4643067"/>
            <a:ext cx="2184290" cy="672590"/>
            <a:chOff x="7083048" y="4643067"/>
            <a:chExt cx="2184290" cy="672590"/>
          </a:xfrm>
        </p:grpSpPr>
        <p:sp>
          <p:nvSpPr>
            <p:cNvPr id="3" name="TekstSylinder 2">
              <a:extLst>
                <a:ext uri="{FF2B5EF4-FFF2-40B4-BE49-F238E27FC236}">
                  <a16:creationId xmlns:a16="http://schemas.microsoft.com/office/drawing/2014/main" id="{21574913-A82C-4C38-9ECB-D0153E6AD11D}"/>
                </a:ext>
              </a:extLst>
            </p:cNvPr>
            <p:cNvSpPr txBox="1"/>
            <p:nvPr/>
          </p:nvSpPr>
          <p:spPr>
            <a:xfrm>
              <a:off x="7083048" y="5007880"/>
              <a:ext cx="2184290" cy="307777"/>
            </a:xfrm>
            <a:prstGeom prst="rect">
              <a:avLst/>
            </a:prstGeom>
            <a:solidFill>
              <a:schemeClr val="accent4">
                <a:lumMod val="20000"/>
                <a:lumOff val="80000"/>
              </a:schemeClr>
            </a:solidFill>
          </p:spPr>
          <p:txBody>
            <a:bodyPr wrap="square" rtlCol="0">
              <a:spAutoFit/>
            </a:bodyPr>
            <a:lstStyle/>
            <a:p>
              <a:r>
                <a:rPr lang="nb-NO" sz="1400" dirty="0"/>
                <a:t>Retten til sletting</a:t>
              </a:r>
            </a:p>
          </p:txBody>
        </p:sp>
        <p:cxnSp>
          <p:nvCxnSpPr>
            <p:cNvPr id="5" name="Rett linje 4">
              <a:extLst>
                <a:ext uri="{FF2B5EF4-FFF2-40B4-BE49-F238E27FC236}">
                  <a16:creationId xmlns:a16="http://schemas.microsoft.com/office/drawing/2014/main" id="{8F151B31-DF2D-4D50-8A89-2D3E8FADB9B5}"/>
                </a:ext>
              </a:extLst>
            </p:cNvPr>
            <p:cNvCxnSpPr>
              <a:cxnSpLocks/>
            </p:cNvCxnSpPr>
            <p:nvPr/>
          </p:nvCxnSpPr>
          <p:spPr>
            <a:xfrm flipV="1">
              <a:off x="7357840" y="4643067"/>
              <a:ext cx="0" cy="364813"/>
            </a:xfrm>
            <a:prstGeom prst="line">
              <a:avLst/>
            </a:prstGeom>
            <a:ln w="222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31339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2">
                                            <p:txEl>
                                              <p:pRg st="3" end="3"/>
                                            </p:txEl>
                                          </p:spTgt>
                                        </p:tgtEl>
                                        <p:attrNameLst>
                                          <p:attrName>style.color</p:attrName>
                                        </p:attrNameLst>
                                      </p:cBhvr>
                                      <p:to>
                                        <a:srgbClr val="7030A0"/>
                                      </p:to>
                                    </p:animClr>
                                  </p:childTnLst>
                                </p:cTn>
                              </p:par>
                              <p:par>
                                <p:cTn id="7" presetID="3" presetClass="emph" presetSubtype="2" fill="hold" nodeType="withEffect">
                                  <p:stCondLst>
                                    <p:cond delay="0"/>
                                  </p:stCondLst>
                                  <p:childTnLst>
                                    <p:animClr clrSpc="rgb" dir="cw">
                                      <p:cBhvr override="childStyle">
                                        <p:cTn id="8" dur="2000" fill="hold"/>
                                        <p:tgtEl>
                                          <p:spTgt spid="2">
                                            <p:txEl>
                                              <p:pRg st="4" end="4"/>
                                            </p:txEl>
                                          </p:spTgt>
                                        </p:tgtEl>
                                        <p:attrNameLst>
                                          <p:attrName>style.color</p:attrName>
                                        </p:attrNameLst>
                                      </p:cBhvr>
                                      <p:to>
                                        <a:srgbClr val="7030A0"/>
                                      </p:to>
                                    </p:animClr>
                                  </p:childTnLst>
                                </p:cTn>
                              </p:par>
                              <p:par>
                                <p:cTn id="9" presetID="3" presetClass="emph" presetSubtype="2" fill="hold" nodeType="withEffect">
                                  <p:stCondLst>
                                    <p:cond delay="0"/>
                                  </p:stCondLst>
                                  <p:childTnLst>
                                    <p:animClr clrSpc="rgb" dir="cw">
                                      <p:cBhvr override="childStyle">
                                        <p:cTn id="10" dur="2000" fill="hold"/>
                                        <p:tgtEl>
                                          <p:spTgt spid="2">
                                            <p:txEl>
                                              <p:pRg st="5" end="5"/>
                                            </p:txEl>
                                          </p:spTgt>
                                        </p:tgtEl>
                                        <p:attrNameLst>
                                          <p:attrName>style.color</p:attrName>
                                        </p:attrNameLst>
                                      </p:cBhvr>
                                      <p:to>
                                        <a:srgbClr val="7030A0"/>
                                      </p:to>
                                    </p:animClr>
                                  </p:childTnLst>
                                </p:cTn>
                              </p:par>
                              <p:par>
                                <p:cTn id="11" presetID="3" presetClass="emph" presetSubtype="2" fill="hold" nodeType="withEffect">
                                  <p:stCondLst>
                                    <p:cond delay="0"/>
                                  </p:stCondLst>
                                  <p:childTnLst>
                                    <p:animClr clrSpc="rgb" dir="cw">
                                      <p:cBhvr override="childStyle">
                                        <p:cTn id="12" dur="2000" fill="hold"/>
                                        <p:tgtEl>
                                          <p:spTgt spid="2">
                                            <p:txEl>
                                              <p:pRg st="6" end="6"/>
                                            </p:txEl>
                                          </p:spTgt>
                                        </p:tgtEl>
                                        <p:attrNameLst>
                                          <p:attrName>style.color</p:attrName>
                                        </p:attrNameLst>
                                      </p:cBhvr>
                                      <p:to>
                                        <a:srgbClr val="7030A0"/>
                                      </p:to>
                                    </p:animClr>
                                  </p:childTnLst>
                                </p:cTn>
                              </p:par>
                            </p:childTnLst>
                          </p:cTn>
                        </p:par>
                      </p:childTnLst>
                    </p:cTn>
                  </p:par>
                  <p:par>
                    <p:cTn id="13" fill="hold">
                      <p:stCondLst>
                        <p:cond delay="indefinite"/>
                      </p:stCondLst>
                      <p:childTnLst>
                        <p:par>
                          <p:cTn id="14" fill="hold">
                            <p:stCondLst>
                              <p:cond delay="0"/>
                            </p:stCondLst>
                            <p:childTnLst>
                              <p:par>
                                <p:cTn id="15" presetID="3" presetClass="emph" presetSubtype="2" fill="hold" nodeType="clickEffect">
                                  <p:stCondLst>
                                    <p:cond delay="0"/>
                                  </p:stCondLst>
                                  <p:childTnLst>
                                    <p:animClr clrSpc="rgb" dir="cw">
                                      <p:cBhvr override="childStyle">
                                        <p:cTn id="16" dur="2000" fill="hold"/>
                                        <p:tgtEl>
                                          <p:spTgt spid="2">
                                            <p:txEl>
                                              <p:pRg st="7" end="7"/>
                                            </p:txEl>
                                          </p:spTgt>
                                        </p:tgtEl>
                                        <p:attrNameLst>
                                          <p:attrName>style.color</p:attrName>
                                        </p:attrNameLst>
                                      </p:cBhvr>
                                      <p:to>
                                        <a:srgbClr val="2E75B5"/>
                                      </p:to>
                                    </p:animClr>
                                  </p:childTnLst>
                                </p:cTn>
                              </p:par>
                              <p:par>
                                <p:cTn id="17" presetID="3" presetClass="emph" presetSubtype="2" fill="hold" nodeType="withEffect">
                                  <p:stCondLst>
                                    <p:cond delay="0"/>
                                  </p:stCondLst>
                                  <p:childTnLst>
                                    <p:animClr clrSpc="rgb" dir="cw">
                                      <p:cBhvr override="childStyle">
                                        <p:cTn id="18" dur="2000" fill="hold"/>
                                        <p:tgtEl>
                                          <p:spTgt spid="2">
                                            <p:txEl>
                                              <p:pRg st="8" end="8"/>
                                            </p:txEl>
                                          </p:spTgt>
                                        </p:tgtEl>
                                        <p:attrNameLst>
                                          <p:attrName>style.color</p:attrName>
                                        </p:attrNameLst>
                                      </p:cBhvr>
                                      <p:to>
                                        <a:srgbClr val="2E75B5"/>
                                      </p:to>
                                    </p:animClr>
                                  </p:childTnLst>
                                </p:cTn>
                              </p:par>
                            </p:childTnLst>
                          </p:cTn>
                        </p:par>
                      </p:childTnLst>
                    </p:cTn>
                  </p:par>
                  <p:par>
                    <p:cTn id="19" fill="hold">
                      <p:stCondLst>
                        <p:cond delay="indefinite"/>
                      </p:stCondLst>
                      <p:childTnLst>
                        <p:par>
                          <p:cTn id="20" fill="hold">
                            <p:stCondLst>
                              <p:cond delay="0"/>
                            </p:stCondLst>
                            <p:childTnLst>
                              <p:par>
                                <p:cTn id="21" presetID="3" presetClass="emph" presetSubtype="2" fill="hold" nodeType="clickEffect">
                                  <p:stCondLst>
                                    <p:cond delay="0"/>
                                  </p:stCondLst>
                                  <p:childTnLst>
                                    <p:animClr clrSpc="rgb" dir="cw">
                                      <p:cBhvr override="childStyle">
                                        <p:cTn id="22" dur="2000" fill="hold"/>
                                        <p:tgtEl>
                                          <p:spTgt spid="2">
                                            <p:txEl>
                                              <p:pRg st="9" end="9"/>
                                            </p:txEl>
                                          </p:spTgt>
                                        </p:tgtEl>
                                        <p:attrNameLst>
                                          <p:attrName>style.color</p:attrName>
                                        </p:attrNameLst>
                                      </p:cBhvr>
                                      <p:to>
                                        <a:srgbClr val="C00000"/>
                                      </p:to>
                                    </p:animClr>
                                  </p:childTnLst>
                                </p:cTn>
                              </p:par>
                              <p:par>
                                <p:cTn id="23" presetID="3" presetClass="emph" presetSubtype="2" fill="hold" nodeType="withEffect">
                                  <p:stCondLst>
                                    <p:cond delay="0"/>
                                  </p:stCondLst>
                                  <p:childTnLst>
                                    <p:animClr clrSpc="rgb" dir="cw">
                                      <p:cBhvr override="childStyle">
                                        <p:cTn id="24" dur="2000" fill="hold"/>
                                        <p:tgtEl>
                                          <p:spTgt spid="2">
                                            <p:txEl>
                                              <p:pRg st="10" end="10"/>
                                            </p:txEl>
                                          </p:spTgt>
                                        </p:tgtEl>
                                        <p:attrNameLst>
                                          <p:attrName>style.color</p:attrName>
                                        </p:attrNameLst>
                                      </p:cBhvr>
                                      <p:to>
                                        <a:srgbClr val="C00000"/>
                                      </p:to>
                                    </p:animClr>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1767</Words>
  <Application>Microsoft Office PowerPoint</Application>
  <PresentationFormat>Widescreen</PresentationFormat>
  <Paragraphs>125</Paragraphs>
  <Slides>9</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9</vt:i4>
      </vt:variant>
    </vt:vector>
  </HeadingPairs>
  <TitlesOfParts>
    <vt:vector size="14" baseType="lpstr">
      <vt:lpstr>Arial</vt:lpstr>
      <vt:lpstr>Calibri</vt:lpstr>
      <vt:lpstr>Calibri Light</vt:lpstr>
      <vt:lpstr>Wingdings</vt:lpstr>
      <vt:lpstr>Office-tema</vt:lpstr>
      <vt:lpstr>Regler om innsyn og åpenhet i digital forvaltning</vt:lpstr>
      <vt:lpstr>Oversikt over sentrale regler som gir offentlighet og åpenhet i forvaltningen</vt:lpstr>
      <vt:lpstr>Sentrale innsyns-/åpenhetsbestemmelser i PVF</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Regler om innsyn og åpenhet i digital forvaltning</dc:title>
  <dc:creator>dag wiese schartum</dc:creator>
  <cp:lastModifiedBy>dag wiese schartum</cp:lastModifiedBy>
  <cp:revision>19</cp:revision>
  <cp:lastPrinted>2017-09-04T23:16:07Z</cp:lastPrinted>
  <dcterms:created xsi:type="dcterms:W3CDTF">2017-09-04T19:19:28Z</dcterms:created>
  <dcterms:modified xsi:type="dcterms:W3CDTF">2017-09-04T23:24:59Z</dcterms:modified>
</cp:coreProperties>
</file>