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60" y="2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680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1987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76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6619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512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255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9495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3920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6853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264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3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0D11F-AE10-4726-816D-73AFF8ABAD53}" type="datetimeFigureOut">
              <a:rPr lang="nb-NO" smtClean="0"/>
              <a:t>23.10.2017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7989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jus.uio.no/studier/regelverk/hjelpemidler-eksame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FINF4012</a:t>
            </a:r>
            <a:br>
              <a:rPr lang="nb-NO" sz="3600" dirty="0"/>
            </a:br>
            <a:r>
              <a:rPr lang="nb-NO" sz="3600" dirty="0"/>
              <a:t>Digital forvaltning:</a:t>
            </a:r>
            <a:br>
              <a:rPr lang="nb-NO" sz="3600" dirty="0"/>
            </a:br>
            <a:r>
              <a:rPr lang="nb-NO" sz="3600" dirty="0"/>
              <a:t>Regulering, utvikling og bruk av IKT </a:t>
            </a:r>
            <a:br>
              <a:rPr lang="nb-NO" dirty="0"/>
            </a:br>
            <a:r>
              <a:rPr lang="nb-NO" sz="2700" dirty="0"/>
              <a:t>Oppsummering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672600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967" y="547830"/>
            <a:ext cx="9038066" cy="5762339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D9ED1976-E283-40E9-9959-60E7D9B6BC37}"/>
              </a:ext>
            </a:extLst>
          </p:cNvPr>
          <p:cNvSpPr/>
          <p:nvPr/>
        </p:nvSpPr>
        <p:spPr>
          <a:xfrm>
            <a:off x="7628586" y="4559121"/>
            <a:ext cx="669701" cy="201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4E5C7C1-BA5F-4767-9CB9-0715D1D59AE7}"/>
              </a:ext>
            </a:extLst>
          </p:cNvPr>
          <p:cNvSpPr txBox="1"/>
          <p:nvPr/>
        </p:nvSpPr>
        <p:spPr>
          <a:xfrm>
            <a:off x="4552950" y="4519613"/>
            <a:ext cx="86914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700" dirty="0" err="1">
                <a:solidFill>
                  <a:srgbClr val="CC0066"/>
                </a:solidFill>
              </a:rPr>
              <a:t>Ldl</a:t>
            </a:r>
            <a:r>
              <a:rPr lang="nb-NO" sz="1700" dirty="0">
                <a:solidFill>
                  <a:srgbClr val="CC0066"/>
                </a:solidFill>
              </a:rPr>
              <a:t> § 18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E6D276A-CBD1-44EA-A844-04A8F13C9C4C}"/>
              </a:ext>
            </a:extLst>
          </p:cNvPr>
          <p:cNvSpPr txBox="1"/>
          <p:nvPr/>
        </p:nvSpPr>
        <p:spPr>
          <a:xfrm>
            <a:off x="4552950" y="4870777"/>
            <a:ext cx="321415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700" dirty="0">
                <a:solidFill>
                  <a:srgbClr val="CC0066"/>
                </a:solidFill>
              </a:rPr>
              <a:t>Forskrift om universell</a:t>
            </a:r>
            <a:br>
              <a:rPr lang="nb-NO" sz="1700" dirty="0">
                <a:solidFill>
                  <a:srgbClr val="CC0066"/>
                </a:solidFill>
              </a:rPr>
            </a:br>
            <a:r>
              <a:rPr lang="nb-NO" sz="1700" dirty="0">
                <a:solidFill>
                  <a:srgbClr val="CC0066"/>
                </a:solidFill>
              </a:rPr>
              <a:t>utforming av informasjons-</a:t>
            </a:r>
            <a:br>
              <a:rPr lang="nb-NO" sz="1700" dirty="0">
                <a:solidFill>
                  <a:srgbClr val="CC0066"/>
                </a:solidFill>
              </a:rPr>
            </a:br>
            <a:r>
              <a:rPr lang="nb-NO" sz="1700" dirty="0">
                <a:solidFill>
                  <a:srgbClr val="CC0066"/>
                </a:solidFill>
              </a:rPr>
              <a:t>og kommunikasjonsteknologiske</a:t>
            </a:r>
          </a:p>
          <a:p>
            <a:r>
              <a:rPr lang="nb-NO" sz="1700" dirty="0">
                <a:solidFill>
                  <a:srgbClr val="CC0066"/>
                </a:solidFill>
              </a:rPr>
              <a:t>(IKT)-løsninger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ECA934A-0CAA-4A91-BAB6-84CE4FA164BE}"/>
              </a:ext>
            </a:extLst>
          </p:cNvPr>
          <p:cNvSpPr/>
          <p:nvPr/>
        </p:nvSpPr>
        <p:spPr>
          <a:xfrm>
            <a:off x="7628586" y="4662488"/>
            <a:ext cx="2853677" cy="1347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C5CA3556-F0DB-4195-99E3-DF7D21A9443B}"/>
              </a:ext>
            </a:extLst>
          </p:cNvPr>
          <p:cNvCxnSpPr/>
          <p:nvPr/>
        </p:nvCxnSpPr>
        <p:spPr>
          <a:xfrm>
            <a:off x="7577138" y="6009550"/>
            <a:ext cx="2952750" cy="0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115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>
                <a:solidFill>
                  <a:srgbClr val="0070C0"/>
                </a:solidFill>
              </a:rPr>
              <a:t>«… hvordan offentlig </a:t>
            </a:r>
            <a:r>
              <a:rPr lang="nb-NO" sz="2800" i="1" dirty="0">
                <a:solidFill>
                  <a:srgbClr val="0070C0"/>
                </a:solidFill>
              </a:rPr>
              <a:t>forvaltning bruker IKT </a:t>
            </a:r>
            <a:r>
              <a:rPr lang="nb-NO" sz="2800" dirty="0">
                <a:solidFill>
                  <a:srgbClr val="0070C0"/>
                </a:solidFill>
              </a:rPr>
              <a:t>i forbindelse med enkeltsaksbehandling og kommunikasjon med innbyggerne, herunder suksesskriterier og utfordringer i denne forbindelse»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9028"/>
          </a:xfrm>
        </p:spPr>
        <p:txBody>
          <a:bodyPr/>
          <a:lstStyle/>
          <a:p>
            <a:r>
              <a:rPr lang="nb-NO" dirty="0"/>
              <a:t>Lite om dette i pensum og undervisning</a:t>
            </a:r>
          </a:p>
          <a:p>
            <a:r>
              <a:rPr lang="nb-NO" dirty="0"/>
              <a:t>Kan ikke vektlegges spesielt ved eksamen</a:t>
            </a:r>
          </a:p>
          <a:p>
            <a:r>
              <a:rPr lang="nb-NO" dirty="0"/>
              <a:t>Det forutsettes likevel kunnskap om grunnleggende teknologibruk</a:t>
            </a:r>
          </a:p>
          <a:p>
            <a:pPr lvl="1"/>
            <a:r>
              <a:rPr lang="nb-NO" dirty="0"/>
              <a:t>Rettslige beslutningssystemer (typisk «masseforvaltning»)</a:t>
            </a:r>
          </a:p>
          <a:p>
            <a:pPr lvl="1"/>
            <a:r>
              <a:rPr lang="nb-NO" dirty="0"/>
              <a:t>Rettslige beslutnings</a:t>
            </a:r>
            <a:r>
              <a:rPr lang="nb-NO" i="1" dirty="0"/>
              <a:t>støtte</a:t>
            </a:r>
            <a:r>
              <a:rPr lang="nb-NO" dirty="0"/>
              <a:t>systemer</a:t>
            </a:r>
          </a:p>
          <a:p>
            <a:pPr lvl="1"/>
            <a:r>
              <a:rPr lang="nb-NO" dirty="0"/>
              <a:t>Rettskildesystemer (Lovdata mv.)</a:t>
            </a:r>
          </a:p>
          <a:p>
            <a:pPr lvl="1"/>
            <a:r>
              <a:rPr lang="nb-NO" dirty="0"/>
              <a:t>Arkiv- og journalsystemer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6391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>
                <a:solidFill>
                  <a:srgbClr val="0070C0"/>
                </a:solidFill>
              </a:rPr>
              <a:t>«… lovgivning som har særlig betydning for </a:t>
            </a:r>
            <a:r>
              <a:rPr lang="nb-NO" sz="2800" i="1" dirty="0">
                <a:solidFill>
                  <a:srgbClr val="0070C0"/>
                </a:solidFill>
              </a:rPr>
              <a:t>utvikling</a:t>
            </a:r>
            <a:r>
              <a:rPr lang="nb-NO" sz="2800" dirty="0">
                <a:solidFill>
                  <a:srgbClr val="0070C0"/>
                </a:solidFill>
              </a:rPr>
              <a:t> av rettslige beslutningssystemer som skal brukes til å treffe enkeltvedtak»</a:t>
            </a:r>
            <a:br>
              <a:rPr lang="nb-NO" sz="2800" dirty="0">
                <a:solidFill>
                  <a:srgbClr val="0070C0"/>
                </a:solidFill>
              </a:rPr>
            </a:br>
            <a:endParaRPr lang="nb-NO" sz="28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«Systembestemmelser» - Bestemmelser som stiller direkte krav til hvordan forvaltningsorganer skal </a:t>
            </a:r>
            <a:r>
              <a:rPr lang="nb-NO" i="1" dirty="0"/>
              <a:t>utforme sine informasjonssystemer</a:t>
            </a:r>
          </a:p>
          <a:p>
            <a:pPr lvl="1"/>
            <a:r>
              <a:rPr lang="nb-NO" dirty="0"/>
              <a:t>Organisering</a:t>
            </a:r>
          </a:p>
          <a:p>
            <a:pPr lvl="1"/>
            <a:r>
              <a:rPr lang="nb-NO" dirty="0"/>
              <a:t>Standarder</a:t>
            </a:r>
          </a:p>
          <a:p>
            <a:pPr lvl="1"/>
            <a:r>
              <a:rPr lang="nb-NO" dirty="0"/>
              <a:t>Grunnkrav til behandling av personopplysninger</a:t>
            </a:r>
          </a:p>
          <a:p>
            <a:pPr lvl="1"/>
            <a:r>
              <a:rPr lang="nb-NO" dirty="0"/>
              <a:t>Arkivering og journalføring</a:t>
            </a:r>
          </a:p>
          <a:p>
            <a:pPr lvl="1"/>
            <a:r>
              <a:rPr lang="nb-NO" dirty="0"/>
              <a:t>Utforming av skjemaer</a:t>
            </a:r>
          </a:p>
          <a:p>
            <a:pPr lvl="1"/>
            <a:r>
              <a:rPr lang="nb-NO" dirty="0"/>
              <a:t>Elektronisk kommunikasjon</a:t>
            </a:r>
          </a:p>
          <a:p>
            <a:pPr lvl="1"/>
            <a:r>
              <a:rPr lang="nb-NO" dirty="0"/>
              <a:t>Informasjonssikkerhet (jf. også «objektsikkerhet»)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51850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>
                <a:solidFill>
                  <a:srgbClr val="0070C0"/>
                </a:solidFill>
              </a:rPr>
              <a:t>«lovgivning som har særlig betydning for </a:t>
            </a:r>
            <a:r>
              <a:rPr lang="nb-NO" sz="2800" i="1" dirty="0">
                <a:solidFill>
                  <a:srgbClr val="0070C0"/>
                </a:solidFill>
              </a:rPr>
              <a:t>bruk</a:t>
            </a:r>
            <a:r>
              <a:rPr lang="nb-NO" sz="2800" dirty="0">
                <a:solidFill>
                  <a:srgbClr val="0070C0"/>
                </a:solidFill>
              </a:rPr>
              <a:t> av rettslige beslutningssystemer som skal brukes til å treffe enkeltvedtak»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«Saksbehandlingsbestemmelser» – Bestemmelser som regulerer hvordan </a:t>
            </a:r>
            <a:r>
              <a:rPr lang="nb-NO" i="1" dirty="0"/>
              <a:t>den enkelte </a:t>
            </a:r>
            <a:r>
              <a:rPr lang="nb-NO" dirty="0"/>
              <a:t>sak skal behandles</a:t>
            </a:r>
          </a:p>
          <a:p>
            <a:r>
              <a:rPr lang="nb-NO" dirty="0"/>
              <a:t>Igangsetting av saker</a:t>
            </a:r>
          </a:p>
          <a:p>
            <a:r>
              <a:rPr lang="nb-NO" dirty="0"/>
              <a:t>Saksutredning</a:t>
            </a:r>
          </a:p>
          <a:p>
            <a:pPr lvl="1"/>
            <a:r>
              <a:rPr lang="nb-NO" dirty="0"/>
              <a:t>Taushetsplikt</a:t>
            </a:r>
          </a:p>
          <a:p>
            <a:pPr lvl="1"/>
            <a:r>
              <a:rPr lang="nb-NO" dirty="0"/>
              <a:t>Opplysningskvalitet</a:t>
            </a:r>
          </a:p>
          <a:p>
            <a:pPr lvl="1"/>
            <a:r>
              <a:rPr lang="nb-NO" dirty="0"/>
              <a:t>Foreleggelsesplikt</a:t>
            </a:r>
          </a:p>
          <a:p>
            <a:pPr lvl="1"/>
            <a:r>
              <a:rPr lang="nb-NO" dirty="0"/>
              <a:t>Retting, sletting, supplering mv.</a:t>
            </a:r>
          </a:p>
          <a:p>
            <a:pPr lvl="1"/>
            <a:r>
              <a:rPr lang="nb-NO" dirty="0"/>
              <a:t>Skjønn og individuell behandling</a:t>
            </a:r>
          </a:p>
        </p:txBody>
      </p:sp>
    </p:spTree>
    <p:extLst>
      <p:ext uri="{BB962C8B-B14F-4D97-AF65-F5344CB8AC3E}">
        <p14:creationId xmlns:p14="http://schemas.microsoft.com/office/powerpoint/2010/main" val="3840386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16472"/>
            <a:ext cx="10663990" cy="854075"/>
          </a:xfrm>
        </p:spPr>
        <p:txBody>
          <a:bodyPr>
            <a:normAutofit fontScale="90000"/>
          </a:bodyPr>
          <a:lstStyle/>
          <a:p>
            <a:r>
              <a:rPr lang="nb-NO" sz="2800" dirty="0">
                <a:solidFill>
                  <a:srgbClr val="0070C0"/>
                </a:solidFill>
              </a:rPr>
              <a:t>«…samspillet mellom rettslig regulering i forvaltningen og annen virkemiddelbruk»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0547"/>
            <a:ext cx="10515600" cy="5534527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Forvaltningspolitiske dokumenter</a:t>
            </a:r>
          </a:p>
          <a:p>
            <a:pPr lvl="1"/>
            <a:r>
              <a:rPr lang="nb-NO" dirty="0"/>
              <a:t>Prioriteringer, mål og virkemidler mv.</a:t>
            </a:r>
          </a:p>
          <a:p>
            <a:pPr lvl="1"/>
            <a:r>
              <a:rPr lang="nb-NO" dirty="0"/>
              <a:t>Arkitekturprinsipper</a:t>
            </a:r>
          </a:p>
          <a:p>
            <a:pPr lvl="1"/>
            <a:r>
              <a:rPr lang="nb-NO" dirty="0"/>
              <a:t>Veiledninger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Lov- og forskrift (generelt bindende, overordnet styring, motstrid)</a:t>
            </a:r>
          </a:p>
          <a:p>
            <a:r>
              <a:rPr lang="nb-NO" dirty="0"/>
              <a:t>Instruks (internt bindende)</a:t>
            </a:r>
          </a:p>
          <a:p>
            <a:r>
              <a:rPr lang="nb-NO" dirty="0"/>
              <a:t>Retningslinjer (internt veiledende)</a:t>
            </a:r>
          </a:p>
          <a:p>
            <a:endParaRPr lang="nb-NO" dirty="0"/>
          </a:p>
          <a:p>
            <a:r>
              <a:rPr lang="nb-NO" dirty="0"/>
              <a:t>Organisering</a:t>
            </a:r>
          </a:p>
          <a:p>
            <a:pPr lvl="1"/>
            <a:r>
              <a:rPr lang="nb-NO" dirty="0"/>
              <a:t>KMD</a:t>
            </a:r>
          </a:p>
          <a:p>
            <a:pPr lvl="1"/>
            <a:r>
              <a:rPr lang="nb-NO" dirty="0" err="1"/>
              <a:t>Difi</a:t>
            </a:r>
            <a:endParaRPr lang="nb-NO" dirty="0"/>
          </a:p>
          <a:p>
            <a:pPr lvl="1"/>
            <a:r>
              <a:rPr lang="nb-NO" dirty="0"/>
              <a:t>SKATE</a:t>
            </a:r>
          </a:p>
          <a:p>
            <a:pPr lvl="1"/>
            <a:r>
              <a:rPr lang="nb-NO" dirty="0"/>
              <a:t>Digitaliseringsrådet</a:t>
            </a:r>
          </a:p>
          <a:p>
            <a:pPr lvl="1"/>
            <a:r>
              <a:rPr lang="nb-NO" dirty="0"/>
              <a:t>Standardiseringsrådet</a:t>
            </a:r>
          </a:p>
          <a:p>
            <a:pPr lvl="1"/>
            <a:endParaRPr lang="nb-NO" dirty="0"/>
          </a:p>
          <a:p>
            <a:r>
              <a:rPr lang="nb-NO" dirty="0"/>
              <a:t>Budsjettpolitikk</a:t>
            </a:r>
          </a:p>
          <a:p>
            <a:r>
              <a:rPr lang="nb-NO" dirty="0"/>
              <a:t>Tildelingsbrev; krav og føringer</a:t>
            </a:r>
          </a:p>
          <a:p>
            <a:r>
              <a:rPr lang="nb-NO" dirty="0"/>
              <a:t>Annen prosjektstøtte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43874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8558"/>
            <a:ext cx="10515600" cy="1062622"/>
          </a:xfrm>
        </p:spPr>
        <p:txBody>
          <a:bodyPr>
            <a:normAutofit/>
          </a:bodyPr>
          <a:lstStyle/>
          <a:p>
            <a:r>
              <a:rPr lang="nb-NO" sz="2800" dirty="0">
                <a:solidFill>
                  <a:srgbClr val="0070C0"/>
                </a:solidFill>
              </a:rPr>
              <a:t>«…mulige konflikter mellom hensynet til rettssikkerhet og personvern på den ene side, og hensynet til effektivitet på den annen side»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2443"/>
            <a:ext cx="10515600" cy="4965783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>
                <a:solidFill>
                  <a:srgbClr val="C00000"/>
                </a:solidFill>
              </a:rPr>
              <a:t>Vekt på RS og PV							«effektivt»</a:t>
            </a:r>
            <a:br>
              <a:rPr lang="nb-NO" sz="2400" dirty="0">
                <a:solidFill>
                  <a:srgbClr val="C00000"/>
                </a:solidFill>
              </a:rPr>
            </a:br>
            <a:r>
              <a:rPr lang="nb-NO" sz="2400" dirty="0">
                <a:solidFill>
                  <a:srgbClr val="C00000"/>
                </a:solidFill>
              </a:rPr>
              <a:t>(lite effektivt)</a:t>
            </a:r>
          </a:p>
          <a:p>
            <a:r>
              <a:rPr lang="nb-NO" dirty="0"/>
              <a:t>Jf.: hinder </a:t>
            </a:r>
            <a:r>
              <a:rPr lang="nb-NO" dirty="0">
                <a:sym typeface="Wingdings" panose="05000000000000000000" pitchFamily="2" charset="2"/>
              </a:rPr>
              <a:t> mer eller mindre gjennomførbare krav  tilrettelegging</a:t>
            </a:r>
          </a:p>
          <a:p>
            <a:pPr marL="0" indent="0">
              <a:buNone/>
            </a:pPr>
            <a:r>
              <a:rPr lang="nb-NO" sz="2400" i="1" dirty="0">
                <a:sym typeface="Wingdings" panose="05000000000000000000" pitchFamily="2" charset="2"/>
              </a:rPr>
              <a:t>Om konkrete krav:</a:t>
            </a:r>
          </a:p>
          <a:p>
            <a:pPr marL="0" indent="0">
              <a:buNone/>
            </a:pPr>
            <a:r>
              <a:rPr lang="nb-NO" sz="2000" dirty="0">
                <a:sym typeface="Wingdings" panose="05000000000000000000" pitchFamily="2" charset="2"/>
              </a:rPr>
              <a:t>   (taushetsplikt)                 (krav til rettslig grunnlag og formål)                       (lovhjemlet tilgang)</a:t>
            </a:r>
          </a:p>
          <a:p>
            <a:pPr marL="0" indent="0">
              <a:buNone/>
            </a:pPr>
            <a:r>
              <a:rPr lang="nb-NO" sz="2000" dirty="0">
                <a:sym typeface="Wingdings" panose="05000000000000000000" pitchFamily="2" charset="2"/>
              </a:rPr>
              <a:t>		        (samtykke til el. kom.  reservasjonsadgang)</a:t>
            </a:r>
          </a:p>
          <a:p>
            <a:pPr marL="0" indent="0">
              <a:buNone/>
            </a:pPr>
            <a:r>
              <a:rPr lang="nb-NO" sz="2400" i="1" dirty="0">
                <a:sym typeface="Wingdings" panose="05000000000000000000" pitchFamily="2" charset="2"/>
              </a:rPr>
              <a:t>Om rettslig regulering:</a:t>
            </a:r>
          </a:p>
          <a:p>
            <a:pPr marL="0" indent="0">
              <a:buNone/>
            </a:pPr>
            <a:r>
              <a:rPr lang="nb-NO" sz="2000" dirty="0">
                <a:sym typeface="Wingdings" panose="05000000000000000000" pitchFamily="2" charset="2"/>
              </a:rPr>
              <a:t>   (skjønns-/vurderingspreget + kompleks	 	faste, automatiseringsvennlige regler + enkelt</a:t>
            </a:r>
          </a:p>
          <a:p>
            <a:pPr marL="0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423536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Formuler inntil 5 prioriterte forslag til forbedringer</a:t>
            </a:r>
          </a:p>
          <a:p>
            <a:r>
              <a:rPr lang="nb-NO" dirty="0"/>
              <a:t>Sett samlet karakter for følgende elementer:</a:t>
            </a:r>
          </a:p>
          <a:p>
            <a:pPr lvl="1"/>
            <a:r>
              <a:rPr lang="nb-NO" dirty="0"/>
              <a:t>Emne som helhet</a:t>
            </a:r>
          </a:p>
          <a:p>
            <a:pPr lvl="1"/>
            <a:r>
              <a:rPr lang="nb-NO" dirty="0"/>
              <a:t>Pensum</a:t>
            </a:r>
          </a:p>
          <a:p>
            <a:pPr lvl="1"/>
            <a:r>
              <a:rPr lang="nb-NO" dirty="0"/>
              <a:t>Undervisning</a:t>
            </a:r>
          </a:p>
          <a:p>
            <a:pPr lvl="1"/>
            <a:r>
              <a:rPr lang="nb-NO" dirty="0"/>
              <a:t>Obligatoriske oppgaver</a:t>
            </a:r>
          </a:p>
          <a:p>
            <a:pPr marL="0" indent="0">
              <a:buNone/>
            </a:pPr>
            <a:r>
              <a:rPr lang="nb-NO" sz="2400" i="1" dirty="0"/>
              <a:t>(skala: 1 – 5, der 5 er best)</a:t>
            </a:r>
          </a:p>
          <a:p>
            <a:pPr lvl="1"/>
            <a:endParaRPr lang="nb-NO" dirty="0"/>
          </a:p>
          <a:p>
            <a:r>
              <a:rPr lang="nb-NO" sz="2400" dirty="0"/>
              <a:t>Send inn til Torgeir </a:t>
            </a:r>
            <a:r>
              <a:rPr lang="nb-NO" sz="2400" dirty="0" err="1"/>
              <a:t>Boldvik</a:t>
            </a:r>
            <a:r>
              <a:rPr lang="nb-NO" sz="2400" dirty="0"/>
              <a:t> &lt;torgeir.boldvik@jus.uio.no&gt;, innen fredag 27.10</a:t>
            </a:r>
          </a:p>
        </p:txBody>
      </p:sp>
    </p:spTree>
    <p:extLst>
      <p:ext uri="{BB962C8B-B14F-4D97-AF65-F5344CB8AC3E}">
        <p14:creationId xmlns:p14="http://schemas.microsoft.com/office/powerpoint/2010/main" val="1428176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eksamen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4 timers digital skoleeksamen den 1. desember kl. 09.00</a:t>
            </a:r>
          </a:p>
          <a:p>
            <a:r>
              <a:rPr lang="nb-NO" dirty="0"/>
              <a:t>To- eller flerdelt oppgave</a:t>
            </a:r>
          </a:p>
          <a:p>
            <a:r>
              <a:rPr lang="nb-NO" dirty="0"/>
              <a:t>Vekt på drøftelser og anvendelser av pensum</a:t>
            </a:r>
          </a:p>
          <a:p>
            <a:r>
              <a:rPr lang="nb-NO" dirty="0"/>
              <a:t>Hjelpemidler</a:t>
            </a:r>
          </a:p>
          <a:p>
            <a:pPr lvl="1"/>
            <a:r>
              <a:rPr lang="nb-NO" dirty="0"/>
              <a:t>Alle lover og forskrifter som står i pensumoversikten</a:t>
            </a:r>
          </a:p>
          <a:p>
            <a:pPr lvl="2"/>
            <a:r>
              <a:rPr lang="nb-NO" dirty="0"/>
              <a:t>Helst som særtrykk, men også utskrift fra Lovdata godtas</a:t>
            </a:r>
          </a:p>
          <a:p>
            <a:pPr lvl="2"/>
            <a:r>
              <a:rPr lang="nb-NO" dirty="0"/>
              <a:t>Lover og forskrifter kan innarbeides på måter som fremgår av «Hjelpemidler til eksamen i Masterstudiet i rettsvitenskap», kapittel 2.</a:t>
            </a:r>
            <a:br>
              <a:rPr lang="nb-NO" dirty="0"/>
            </a:br>
            <a:r>
              <a:rPr lang="nb-NO" dirty="0"/>
              <a:t>Se </a:t>
            </a:r>
            <a:r>
              <a:rPr lang="nb-NO" dirty="0">
                <a:hlinkClick r:id="rId2"/>
              </a:rPr>
              <a:t>http://www.jus.uio.no/studier/regelverk/hjelpemidler-eksamen.html</a:t>
            </a:r>
            <a:r>
              <a:rPr lang="nb-NO" dirty="0"/>
              <a:t>  </a:t>
            </a:r>
          </a:p>
          <a:p>
            <a:pPr lvl="2"/>
            <a:r>
              <a:rPr lang="nb-NO" dirty="0"/>
              <a:t>Det er særlig punktene 5 –10 som er aktuelle for dere.</a:t>
            </a:r>
          </a:p>
          <a:p>
            <a:pPr lvl="2"/>
            <a:r>
              <a:rPr lang="nb-NO" dirty="0"/>
              <a:t>Dag kontrollerer hjelpemidler før eksamen starter</a:t>
            </a:r>
          </a:p>
          <a:p>
            <a:pPr lvl="1"/>
            <a:r>
              <a:rPr lang="nb-NO" dirty="0"/>
              <a:t>Ordbøker</a:t>
            </a:r>
          </a:p>
          <a:p>
            <a:r>
              <a:rPr lang="nb-NO" dirty="0"/>
              <a:t>Trøsterunde ca. 15 minutter etter at oppgaven er gitt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9790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382</Words>
  <Application>Microsoft Office PowerPoint</Application>
  <PresentationFormat>Widescreen</PresentationFormat>
  <Paragraphs>81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FINF4012 Digital forvaltning: Regulering, utvikling og bruk av IKT  Oppsummering</vt:lpstr>
      <vt:lpstr>PowerPoint-presentasjon</vt:lpstr>
      <vt:lpstr>«… hvordan offentlig forvaltning bruker IKT i forbindelse med enkeltsaksbehandling og kommunikasjon med innbyggerne, herunder suksesskriterier og utfordringer i denne forbindelse»</vt:lpstr>
      <vt:lpstr>«… lovgivning som har særlig betydning for utvikling av rettslige beslutningssystemer som skal brukes til å treffe enkeltvedtak» </vt:lpstr>
      <vt:lpstr>«lovgivning som har særlig betydning for bruk av rettslige beslutningssystemer som skal brukes til å treffe enkeltvedtak»</vt:lpstr>
      <vt:lpstr>«…samspillet mellom rettslig regulering i forvaltningen og annen virkemiddelbruk»</vt:lpstr>
      <vt:lpstr>«…mulige konflikter mellom hensynet til rettssikkerhet og personvern på den ene side, og hensynet til effektivitet på den annen side»</vt:lpstr>
      <vt:lpstr>Evaluering</vt:lpstr>
      <vt:lpstr>Om eksamen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FINF4012 Oppsummering</dc:title>
  <dc:creator>Dag Wiese Schartum</dc:creator>
  <cp:lastModifiedBy>dag wiese schartum</cp:lastModifiedBy>
  <cp:revision>17</cp:revision>
  <dcterms:created xsi:type="dcterms:W3CDTF">2017-10-23T09:17:50Z</dcterms:created>
  <dcterms:modified xsi:type="dcterms:W3CDTF">2017-10-23T19:00:07Z</dcterms:modified>
</cp:coreProperties>
</file>