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1"/>
  </p:notesMasterIdLst>
  <p:handoutMasterIdLst>
    <p:handoutMasterId r:id="rId12"/>
  </p:handoutMasterIdLst>
  <p:sldIdLst>
    <p:sldId id="850" r:id="rId2"/>
    <p:sldId id="852" r:id="rId3"/>
    <p:sldId id="808" r:id="rId4"/>
    <p:sldId id="851" r:id="rId5"/>
    <p:sldId id="853" r:id="rId6"/>
    <p:sldId id="854" r:id="rId7"/>
    <p:sldId id="855" r:id="rId8"/>
    <p:sldId id="856" r:id="rId9"/>
    <p:sldId id="857" r:id="rId10"/>
  </p:sldIdLst>
  <p:sldSz cx="9180513" cy="685800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9999FF"/>
    <a:srgbClr val="A3A3E0"/>
    <a:srgbClr val="FF66CC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7939" autoAdjust="0"/>
  </p:normalViewPr>
  <p:slideViewPr>
    <p:cSldViewPr>
      <p:cViewPr>
        <p:scale>
          <a:sx n="66" d="100"/>
          <a:sy n="66" d="100"/>
        </p:scale>
        <p:origin x="-2346" y="-1152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12"/>
    </p:cViewPr>
  </p:sorterViewPr>
  <p:notesViewPr>
    <p:cSldViewPr>
      <p:cViewPr varScale="1">
        <p:scale>
          <a:sx n="81" d="100"/>
          <a:sy n="81" d="100"/>
        </p:scale>
        <p:origin x="-3972" y="-102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6272213" cy="63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ctr" defTabSz="841375">
              <a:defRPr sz="1100">
                <a:latin typeface="Comic Sans MS" pitchFamily="66" charset="0"/>
              </a:defRPr>
            </a:lvl1pPr>
          </a:lstStyle>
          <a:p>
            <a:pPr>
              <a:defRPr/>
            </a:pPr>
            <a:r>
              <a:rPr lang="nb-NO" sz="3050" dirty="0">
                <a:latin typeface="Calibri" panose="020F0502020204030204" pitchFamily="34" charset="0"/>
              </a:rPr>
              <a:t>FINF    </a:t>
            </a:r>
            <a:r>
              <a:rPr lang="nb-NO" sz="3050" dirty="0" smtClean="0">
                <a:latin typeface="Calibri" panose="020F0502020204030204" pitchFamily="34" charset="0"/>
              </a:rPr>
              <a:t>Oppsummering </a:t>
            </a:r>
            <a:r>
              <a:rPr lang="nb-NO" sz="3050" dirty="0">
                <a:latin typeface="Calibri" panose="020F0502020204030204" pitchFamily="34" charset="0"/>
              </a:rPr>
              <a:t>		</a:t>
            </a:r>
            <a:r>
              <a:rPr lang="nb-NO" dirty="0">
                <a:latin typeface="Tahoma" pitchFamily="34" charset="0"/>
              </a:rPr>
              <a:t>		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6" y="0"/>
            <a:ext cx="1527175" cy="49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r" defTabSz="841693">
              <a:defRPr sz="1100"/>
            </a:lvl1pPr>
          </a:lstStyle>
          <a:p>
            <a:pPr>
              <a:defRPr/>
            </a:pPr>
            <a:fld id="{BE0241FB-A145-40A5-A825-7D5FFAEC8782}" type="datetime1">
              <a:rPr lang="nb-NO"/>
              <a:pPr>
                <a:defRPr/>
              </a:pPr>
              <a:t>01.12.2016</a:t>
            </a:fld>
            <a:endParaRPr lang="nb-NO"/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6422"/>
            <a:ext cx="2943225" cy="49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defTabSz="841693">
              <a:defRPr sz="11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6" y="9436422"/>
            <a:ext cx="2943225" cy="49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algn="r" defTabSz="841693">
              <a:defRPr sz="1100"/>
            </a:lvl1pPr>
          </a:lstStyle>
          <a:p>
            <a:pPr>
              <a:defRPr/>
            </a:pPr>
            <a:fld id="{932C6900-BB1E-4E3A-8673-304B2A45C64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586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3225" cy="49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defTabSz="841693">
              <a:defRPr sz="1100"/>
            </a:lvl1pPr>
          </a:lstStyle>
          <a:p>
            <a:pPr>
              <a:defRPr/>
            </a:pPr>
            <a:r>
              <a:rPr lang="nb-NO"/>
              <a:t>FINF H 12    IKT-styring i offentlig forvaltning    Arild Jansen, AFIN </a:t>
            </a:r>
          </a:p>
        </p:txBody>
      </p:sp>
      <p:sp>
        <p:nvSpPr>
          <p:cNvPr id="2375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3225" cy="49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>
            <a:lvl1pPr algn="r" defTabSz="841693">
              <a:defRPr sz="1100"/>
            </a:lvl1pPr>
          </a:lstStyle>
          <a:p>
            <a:pPr>
              <a:defRPr/>
            </a:pPr>
            <a:fld id="{327B3E4C-C339-40C2-B33C-AAB249DCEC88}" type="datetime1">
              <a:rPr lang="nb-NO"/>
              <a:pPr>
                <a:defRPr/>
              </a:pPr>
              <a:t>01.12.2016</a:t>
            </a:fld>
            <a:endParaRPr lang="nb-NO"/>
          </a:p>
        </p:txBody>
      </p:sp>
      <p:sp>
        <p:nvSpPr>
          <p:cNvPr id="819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6463" y="746125"/>
            <a:ext cx="49847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75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17415"/>
            <a:ext cx="4978400" cy="446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375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6422"/>
            <a:ext cx="2943225" cy="49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defTabSz="841693">
              <a:defRPr sz="11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375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36422"/>
            <a:ext cx="2943225" cy="49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73" tIns="42086" rIns="84173" bIns="42086" numCol="1" anchor="b" anchorCtr="0" compatLnSpc="1">
            <a:prstTxWarp prst="textNoShape">
              <a:avLst/>
            </a:prstTxWarp>
          </a:bodyPr>
          <a:lstStyle>
            <a:lvl1pPr algn="r" defTabSz="841693">
              <a:defRPr sz="1100"/>
            </a:lvl1pPr>
          </a:lstStyle>
          <a:p>
            <a:pPr>
              <a:defRPr/>
            </a:pPr>
            <a:fld id="{ACD0BA3F-3AF6-43F7-8920-775980C72DA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95340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mtClean="0">
                <a:latin typeface="Tahoma" pitchFamily="34" charset="0"/>
                <a:ea typeface="MS PGothic" pitchFamily="34" charset="-128"/>
              </a:rPr>
              <a:t>DND-seminar 27.9.2012 </a:t>
            </a: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7713"/>
            <a:ext cx="4984750" cy="3724275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7415"/>
            <a:ext cx="4978400" cy="4465947"/>
          </a:xfrm>
          <a:noFill/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GB" altLang="nb-NO" smtClean="0">
                <a:latin typeface="Tahoma" pitchFamily="34" charset="0"/>
              </a:rPr>
              <a:t>27.08.06</a:t>
            </a:r>
          </a:p>
        </p:txBody>
      </p:sp>
      <p:sp>
        <p:nvSpPr>
          <p:cNvPr id="67587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GB" altLang="nb-NO" smtClean="0">
                <a:latin typeface="Tahoma" pitchFamily="34" charset="0"/>
              </a:rPr>
              <a:t>FINF 4001 Høst 2012  Arild Jansen </a:t>
            </a:r>
          </a:p>
        </p:txBody>
      </p:sp>
      <p:sp>
        <p:nvSpPr>
          <p:cNvPr id="6758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fld id="{B208576C-9F0C-4DD7-BB9C-CAB221254BF3}" type="slidenum">
              <a:rPr lang="en-GB" altLang="nb-NO">
                <a:latin typeface="Tahoma" pitchFamily="34" charset="0"/>
              </a:rPr>
              <a:pPr eaLnBrk="1" hangingPunct="1">
                <a:spcBef>
                  <a:spcPct val="0"/>
                </a:spcBef>
                <a:buFont typeface="Tahoma" pitchFamily="34" charset="0"/>
                <a:buNone/>
              </a:pPr>
              <a:t>5</a:t>
            </a:fld>
            <a:endParaRPr lang="en-GB" altLang="nb-NO">
              <a:latin typeface="Tahoma" pitchFamily="34" charset="0"/>
            </a:endParaRPr>
          </a:p>
        </p:txBody>
      </p:sp>
      <p:sp>
        <p:nvSpPr>
          <p:cNvPr id="675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4538"/>
            <a:ext cx="4986338" cy="3725862"/>
          </a:xfrm>
          <a:ln/>
        </p:spPr>
      </p:sp>
      <p:sp>
        <p:nvSpPr>
          <p:cNvPr id="675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4" y="4719007"/>
            <a:ext cx="4981575" cy="446913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GB" altLang="nb-NO" smtClean="0">
                <a:latin typeface="Tahoma" pitchFamily="34" charset="0"/>
              </a:rPr>
              <a:t>27.08.06</a:t>
            </a:r>
          </a:p>
        </p:txBody>
      </p:sp>
      <p:sp>
        <p:nvSpPr>
          <p:cNvPr id="71683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GB" altLang="nb-NO" smtClean="0">
                <a:latin typeface="Tahoma" pitchFamily="34" charset="0"/>
              </a:rPr>
              <a:t>FINF 4001 Høst 2012  Arild Jansen </a:t>
            </a:r>
          </a:p>
        </p:txBody>
      </p:sp>
      <p:sp>
        <p:nvSpPr>
          <p:cNvPr id="7168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2313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fld id="{9340D528-90F9-4696-9B5E-3A2D2558ADA3}" type="slidenum">
              <a:rPr lang="en-GB" altLang="nb-NO">
                <a:latin typeface="Tahoma" pitchFamily="34" charset="0"/>
              </a:rPr>
              <a:pPr eaLnBrk="1" hangingPunct="1">
                <a:spcBef>
                  <a:spcPct val="0"/>
                </a:spcBef>
                <a:buFont typeface="Tahoma" pitchFamily="34" charset="0"/>
                <a:buNone/>
              </a:pPr>
              <a:t>6</a:t>
            </a:fld>
            <a:endParaRPr lang="en-GB" altLang="nb-NO">
              <a:latin typeface="Tahoma" pitchFamily="34" charset="0"/>
            </a:endParaRPr>
          </a:p>
        </p:txBody>
      </p:sp>
      <p:sp>
        <p:nvSpPr>
          <p:cNvPr id="716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4538"/>
            <a:ext cx="4986338" cy="3725862"/>
          </a:xfrm>
          <a:ln/>
        </p:spPr>
      </p:sp>
      <p:sp>
        <p:nvSpPr>
          <p:cNvPr id="716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4" y="4719007"/>
            <a:ext cx="4981575" cy="446913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84" tIns="45742" rIns="91484" bIns="45742" anchor="ctr"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6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1047153" y="0"/>
            <a:ext cx="7803436" cy="11430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noProof="0" smtClean="0"/>
              <a:t>Klikk for å redigere tittelstil i malen</a:t>
            </a:r>
          </a:p>
        </p:txBody>
      </p:sp>
      <p:sp>
        <p:nvSpPr>
          <p:cNvPr id="236557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0" y="1412876"/>
            <a:ext cx="8874496" cy="4454525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3775" y="6248400"/>
            <a:ext cx="842963" cy="3048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2413" y="6021388"/>
            <a:ext cx="7085012" cy="5334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nb-NO"/>
              <a:t>FINF- 4001 ,  16082013    Arild Jansen. AFIN/UiO 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56388" y="6096000"/>
            <a:ext cx="2217737" cy="457200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A3ECB6E-E9B6-4BC5-BDCC-8A30696FF7C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68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7575" y="6524625"/>
            <a:ext cx="7939088" cy="33337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nb-NO"/>
              <a:t>FINF- 4001 ,  15082013   Arild Jansen. AFIN/UiO </a:t>
            </a:r>
          </a:p>
          <a:p>
            <a:pPr>
              <a:defRPr/>
            </a:pPr>
            <a:endParaRPr lang="nb-NO"/>
          </a:p>
          <a:p>
            <a:pPr>
              <a:defRPr/>
            </a:pPr>
            <a:endParaRPr lang="nb-NO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28974-5D76-4CAA-AF44-A109850A17F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30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198" y="4406902"/>
            <a:ext cx="780343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198" y="2906714"/>
            <a:ext cx="780343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FEBC3-92F4-4615-846F-9A5E08FA9A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81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828" y="1341439"/>
            <a:ext cx="4387839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675" y="1341439"/>
            <a:ext cx="4387838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8C52A-4AE2-4266-BDAA-040D3C9268B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31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026" y="274638"/>
            <a:ext cx="82624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028" y="1535113"/>
            <a:ext cx="405632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28" y="2174876"/>
            <a:ext cx="405632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574" y="1535113"/>
            <a:ext cx="4057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574" y="2174876"/>
            <a:ext cx="4057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9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7696E-3358-474A-AC3F-F8027C3BAEE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380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5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70DED-E39A-4BD2-BF3D-0388C1A2B1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89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4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10B3-675C-456C-8114-E4BC9F7F8C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65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026" y="273050"/>
            <a:ext cx="302032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26" y="273051"/>
            <a:ext cx="51321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9026" y="1435102"/>
            <a:ext cx="302032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13DAA-37B5-4B9E-AEC5-5C49DE3A7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39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445" y="4800600"/>
            <a:ext cx="5508308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9445" y="612775"/>
            <a:ext cx="550830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9445" y="5367338"/>
            <a:ext cx="550830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A2CD1-B8E9-49C1-A19A-65AA2D5EF23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11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F88F3-B509-4DC8-9F5C-D6792B7348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45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9139" y="1"/>
            <a:ext cx="2231375" cy="6161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827" y="1"/>
            <a:ext cx="6544303" cy="6161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FINF- 4001 ,  16082013   Arild Jansen. AFIN/UiO </a:t>
            </a:r>
          </a:p>
          <a:p>
            <a:pPr>
              <a:defRPr/>
            </a:pPr>
            <a:endParaRPr lang="nb-NO" sz="1400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BE93C-67D7-4DFC-BBCA-5A76D83E43E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71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33"/>
          <p:cNvSpPr>
            <a:spLocks noGrp="1" noChangeArrowheads="1"/>
          </p:cNvSpPr>
          <p:nvPr>
            <p:ph type="title"/>
          </p:nvPr>
        </p:nvSpPr>
        <p:spPr bwMode="auto">
          <a:xfrm>
            <a:off x="903288" y="0"/>
            <a:ext cx="7824787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235530" name="Rectangle 103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2413" y="1341438"/>
            <a:ext cx="89281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 Klikk for å redigere tekststiler i malen</a:t>
            </a:r>
          </a:p>
          <a:p>
            <a:pPr lvl="1"/>
            <a:r>
              <a:rPr lang="nb-NO" altLang="nb-NO" smtClean="0"/>
              <a:t> Andre nivå</a:t>
            </a:r>
          </a:p>
          <a:p>
            <a:pPr lvl="2"/>
            <a:r>
              <a:rPr lang="nb-NO" altLang="nb-NO" smtClean="0"/>
              <a:t> 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235531" name="Rectangle 10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2588" y="6400800"/>
            <a:ext cx="1912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35532" name="Rectangle 10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03288" y="6308725"/>
            <a:ext cx="7953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 sz="1200"/>
              <a:t>FINF- 4001 ,  16082013   Arild Jansen. AFIN/UiO </a:t>
            </a:r>
          </a:p>
          <a:p>
            <a:pPr>
              <a:defRPr/>
            </a:pPr>
            <a:endParaRPr lang="nb-NO"/>
          </a:p>
        </p:txBody>
      </p:sp>
      <p:sp>
        <p:nvSpPr>
          <p:cNvPr id="235533" name="Rectangle 10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62938" y="6172200"/>
            <a:ext cx="91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9E1D64-97F6-4352-ADD9-A073163EDC5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0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hyperlink" Target="http://upload.wikimedia.org/wikipedia/commons/b/ba/Gulf_Offshore_Platform.jpg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36"/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000" smtClean="0">
                <a:latin typeface="Tahoma" pitchFamily="34" charset="0"/>
                <a:ea typeface="MS PGothic" pitchFamily="34" charset="-128"/>
              </a:rPr>
              <a:t>SOFTWARE 2013   - Arild Jansen  AFIN , UiO </a:t>
            </a:r>
          </a:p>
        </p:txBody>
      </p:sp>
      <p:sp>
        <p:nvSpPr>
          <p:cNvPr id="5123" name="Rectangle 1037"/>
          <p:cNvSpPr txBox="1">
            <a:spLocks noGrp="1" noChangeArrowheads="1"/>
          </p:cNvSpPr>
          <p:nvPr/>
        </p:nvSpPr>
        <p:spPr bwMode="auto">
          <a:xfrm>
            <a:off x="8059738" y="6165850"/>
            <a:ext cx="917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687031A-0B08-4B36-941E-94DC45488E23}" type="slidenum">
              <a:rPr lang="nb-NO" altLang="nb-NO" sz="1200">
                <a:latin typeface="Tahoma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nb-NO" altLang="nb-NO" sz="12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2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977313" cy="620713"/>
          </a:xfrm>
        </p:spPr>
        <p:txBody>
          <a:bodyPr/>
          <a:lstStyle/>
          <a:p>
            <a:r>
              <a:rPr lang="en-US" altLang="nb-NO" dirty="0" smtClean="0">
                <a:solidFill>
                  <a:srgbClr val="002060"/>
                </a:solidFill>
                <a:latin typeface="Arial Unicode MS" pitchFamily="34" charset="-128"/>
              </a:rPr>
              <a:t>Rammer for </a:t>
            </a:r>
            <a:r>
              <a:rPr lang="en-US" altLang="nb-NO" dirty="0" err="1" smtClean="0">
                <a:solidFill>
                  <a:srgbClr val="002060"/>
                </a:solidFill>
                <a:latin typeface="Arial Unicode MS" pitchFamily="34" charset="-128"/>
              </a:rPr>
              <a:t>og</a:t>
            </a:r>
            <a:r>
              <a:rPr lang="en-US" altLang="nb-NO" dirty="0" smtClean="0">
                <a:solidFill>
                  <a:srgbClr val="002060"/>
                </a:solidFill>
                <a:latin typeface="Arial Unicode MS" pitchFamily="34" charset="-128"/>
              </a:rPr>
              <a:t> </a:t>
            </a:r>
            <a:r>
              <a:rPr lang="en-US" altLang="nb-NO" dirty="0" err="1" smtClean="0">
                <a:solidFill>
                  <a:srgbClr val="002060"/>
                </a:solidFill>
                <a:latin typeface="Arial Unicode MS" pitchFamily="34" charset="-128"/>
              </a:rPr>
              <a:t>organisering</a:t>
            </a:r>
            <a:r>
              <a:rPr lang="en-US" altLang="nb-NO" dirty="0" smtClean="0">
                <a:solidFill>
                  <a:srgbClr val="002060"/>
                </a:solidFill>
                <a:latin typeface="Arial Unicode MS" pitchFamily="34" charset="-128"/>
              </a:rPr>
              <a:t> </a:t>
            </a:r>
            <a:r>
              <a:rPr lang="en-US" altLang="nb-NO" dirty="0" err="1" smtClean="0">
                <a:solidFill>
                  <a:srgbClr val="002060"/>
                </a:solidFill>
                <a:latin typeface="Arial Unicode MS" pitchFamily="34" charset="-128"/>
              </a:rPr>
              <a:t>av</a:t>
            </a:r>
            <a:r>
              <a:rPr lang="en-US" altLang="nb-NO" dirty="0" smtClean="0">
                <a:solidFill>
                  <a:srgbClr val="002060"/>
                </a:solidFill>
                <a:latin typeface="Arial Unicode MS" pitchFamily="34" charset="-128"/>
              </a:rPr>
              <a:t> </a:t>
            </a:r>
            <a:r>
              <a:rPr lang="en-US" altLang="nb-NO" b="1" i="1" dirty="0" err="1" smtClean="0">
                <a:solidFill>
                  <a:srgbClr val="002060"/>
                </a:solidFill>
                <a:latin typeface="Arial Unicode MS" pitchFamily="34" charset="-128"/>
              </a:rPr>
              <a:t>eForvaltningen</a:t>
            </a:r>
            <a:r>
              <a:rPr lang="en-US" altLang="nb-NO" b="1" i="1" dirty="0" smtClean="0">
                <a:solidFill>
                  <a:srgbClr val="002060"/>
                </a:solidFill>
                <a:latin typeface="Arial Unicode MS" pitchFamily="34" charset="-128"/>
              </a:rPr>
              <a:t> </a:t>
            </a: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469900" y="1050925"/>
            <a:ext cx="222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469900" y="1155700"/>
            <a:ext cx="317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800">
                <a:solidFill>
                  <a:srgbClr val="000000"/>
                </a:solidFill>
                <a:latin typeface="Tahoma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8678863" y="5948363"/>
            <a:ext cx="285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800" b="1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469900" y="6064250"/>
            <a:ext cx="222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4310063" y="2147888"/>
            <a:ext cx="285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4340225" y="2147888"/>
            <a:ext cx="285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1" name="Rectangle 10"/>
          <p:cNvSpPr>
            <a:spLocks noChangeArrowheads="1"/>
          </p:cNvSpPr>
          <p:nvPr/>
        </p:nvSpPr>
        <p:spPr bwMode="auto">
          <a:xfrm>
            <a:off x="3643313" y="3325813"/>
            <a:ext cx="285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2" name="Rectangle 11"/>
          <p:cNvSpPr>
            <a:spLocks noChangeArrowheads="1"/>
          </p:cNvSpPr>
          <p:nvPr/>
        </p:nvSpPr>
        <p:spPr bwMode="auto">
          <a:xfrm>
            <a:off x="3673475" y="3325813"/>
            <a:ext cx="285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3" name="Rectangle 12"/>
          <p:cNvSpPr>
            <a:spLocks noChangeArrowheads="1"/>
          </p:cNvSpPr>
          <p:nvPr/>
        </p:nvSpPr>
        <p:spPr bwMode="auto">
          <a:xfrm>
            <a:off x="2976563" y="4613275"/>
            <a:ext cx="3016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4" name="Rectangle 13"/>
          <p:cNvSpPr>
            <a:spLocks noChangeArrowheads="1"/>
          </p:cNvSpPr>
          <p:nvPr/>
        </p:nvSpPr>
        <p:spPr bwMode="auto">
          <a:xfrm>
            <a:off x="3008313" y="4613275"/>
            <a:ext cx="2857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9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5" name="Rectangle 14"/>
          <p:cNvSpPr>
            <a:spLocks noChangeArrowheads="1"/>
          </p:cNvSpPr>
          <p:nvPr/>
        </p:nvSpPr>
        <p:spPr bwMode="auto">
          <a:xfrm>
            <a:off x="3121025" y="3200400"/>
            <a:ext cx="523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FF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6" name="Rectangle 15"/>
          <p:cNvSpPr>
            <a:spLocks noChangeArrowheads="1"/>
          </p:cNvSpPr>
          <p:nvPr/>
        </p:nvSpPr>
        <p:spPr bwMode="auto">
          <a:xfrm>
            <a:off x="563563" y="3497263"/>
            <a:ext cx="17462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500">
                <a:solidFill>
                  <a:srgbClr val="000000"/>
                </a:solidFill>
                <a:latin typeface="Arial Unicode MS" pitchFamily="34" charset="-128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7" name="Rectangle 16"/>
          <p:cNvSpPr>
            <a:spLocks noChangeArrowheads="1"/>
          </p:cNvSpPr>
          <p:nvPr/>
        </p:nvSpPr>
        <p:spPr bwMode="auto">
          <a:xfrm>
            <a:off x="8042275" y="3825875"/>
            <a:ext cx="523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8" name="Rectangle 17"/>
          <p:cNvSpPr>
            <a:spLocks noChangeArrowheads="1"/>
          </p:cNvSpPr>
          <p:nvPr/>
        </p:nvSpPr>
        <p:spPr bwMode="auto">
          <a:xfrm>
            <a:off x="5740400" y="4878388"/>
            <a:ext cx="46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39" name="Rectangle 18"/>
          <p:cNvSpPr>
            <a:spLocks noChangeArrowheads="1"/>
          </p:cNvSpPr>
          <p:nvPr/>
        </p:nvSpPr>
        <p:spPr bwMode="auto">
          <a:xfrm>
            <a:off x="2735263" y="5172075"/>
            <a:ext cx="222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.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0" name="Rectangle 19"/>
          <p:cNvSpPr>
            <a:spLocks noChangeArrowheads="1"/>
          </p:cNvSpPr>
          <p:nvPr/>
        </p:nvSpPr>
        <p:spPr bwMode="auto">
          <a:xfrm>
            <a:off x="2760663" y="5172075"/>
            <a:ext cx="222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1" name="Rectangle 20"/>
          <p:cNvSpPr>
            <a:spLocks noChangeArrowheads="1"/>
          </p:cNvSpPr>
          <p:nvPr/>
        </p:nvSpPr>
        <p:spPr bwMode="auto">
          <a:xfrm>
            <a:off x="5118100" y="2528888"/>
            <a:ext cx="53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 b="1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-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2" name="Rectangle 21"/>
          <p:cNvSpPr>
            <a:spLocks noChangeArrowheads="1"/>
          </p:cNvSpPr>
          <p:nvPr/>
        </p:nvSpPr>
        <p:spPr bwMode="auto">
          <a:xfrm>
            <a:off x="4938713" y="2751138"/>
            <a:ext cx="41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 b="1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3" name="Rectangle 22"/>
          <p:cNvSpPr>
            <a:spLocks noChangeArrowheads="1"/>
          </p:cNvSpPr>
          <p:nvPr/>
        </p:nvSpPr>
        <p:spPr bwMode="auto">
          <a:xfrm>
            <a:off x="3668713" y="2995613"/>
            <a:ext cx="222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4" name="Rectangle 23"/>
          <p:cNvSpPr>
            <a:spLocks noChangeArrowheads="1"/>
          </p:cNvSpPr>
          <p:nvPr/>
        </p:nvSpPr>
        <p:spPr bwMode="auto">
          <a:xfrm>
            <a:off x="2603500" y="3721100"/>
            <a:ext cx="523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5" name="Rectangle 24"/>
          <p:cNvSpPr>
            <a:spLocks noChangeArrowheads="1"/>
          </p:cNvSpPr>
          <p:nvPr/>
        </p:nvSpPr>
        <p:spPr bwMode="auto">
          <a:xfrm>
            <a:off x="2659063" y="3721100"/>
            <a:ext cx="523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6" name="Rectangle 25"/>
          <p:cNvSpPr>
            <a:spLocks noChangeArrowheads="1"/>
          </p:cNvSpPr>
          <p:nvPr/>
        </p:nvSpPr>
        <p:spPr bwMode="auto">
          <a:xfrm>
            <a:off x="2601913" y="2738438"/>
            <a:ext cx="523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7" name="Rectangle 26"/>
          <p:cNvSpPr>
            <a:spLocks noChangeArrowheads="1"/>
          </p:cNvSpPr>
          <p:nvPr/>
        </p:nvSpPr>
        <p:spPr bwMode="auto">
          <a:xfrm>
            <a:off x="2657475" y="2738438"/>
            <a:ext cx="523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8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8" name="Rectangle 27"/>
          <p:cNvSpPr>
            <a:spLocks noChangeArrowheads="1"/>
          </p:cNvSpPr>
          <p:nvPr/>
        </p:nvSpPr>
        <p:spPr bwMode="auto">
          <a:xfrm>
            <a:off x="8435975" y="1936750"/>
            <a:ext cx="57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600" b="1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49" name="Rectangle 28"/>
          <p:cNvSpPr>
            <a:spLocks noChangeArrowheads="1"/>
          </p:cNvSpPr>
          <p:nvPr/>
        </p:nvSpPr>
        <p:spPr bwMode="auto">
          <a:xfrm>
            <a:off x="1798638" y="2024063"/>
            <a:ext cx="682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600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-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50" name="Rectangle 29"/>
          <p:cNvSpPr>
            <a:spLocks noChangeArrowheads="1"/>
          </p:cNvSpPr>
          <p:nvPr/>
        </p:nvSpPr>
        <p:spPr bwMode="auto">
          <a:xfrm>
            <a:off x="4408488" y="2024063"/>
            <a:ext cx="57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600">
                <a:solidFill>
                  <a:srgbClr val="00709D"/>
                </a:solidFill>
                <a:latin typeface="Arial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51" name="Rectangle 30"/>
          <p:cNvSpPr>
            <a:spLocks noChangeArrowheads="1"/>
          </p:cNvSpPr>
          <p:nvPr/>
        </p:nvSpPr>
        <p:spPr bwMode="auto">
          <a:xfrm>
            <a:off x="531813" y="2271713"/>
            <a:ext cx="33337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700">
                <a:solidFill>
                  <a:srgbClr val="0000FF"/>
                </a:solidFill>
                <a:latin typeface="Verdana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52" name="Rectangle 31"/>
          <p:cNvSpPr>
            <a:spLocks noChangeArrowheads="1"/>
          </p:cNvSpPr>
          <p:nvPr/>
        </p:nvSpPr>
        <p:spPr bwMode="auto">
          <a:xfrm>
            <a:off x="6864350" y="1300163"/>
            <a:ext cx="809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100">
                <a:solidFill>
                  <a:srgbClr val="0000FF"/>
                </a:solidFill>
                <a:latin typeface="Calibri" pitchFamily="34" charset="0"/>
                <a:ea typeface="MS PGothic" pitchFamily="34" charset="-128"/>
              </a:rPr>
              <a:t>-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53" name="Rectangle 32"/>
          <p:cNvSpPr>
            <a:spLocks noChangeArrowheads="1"/>
          </p:cNvSpPr>
          <p:nvPr/>
        </p:nvSpPr>
        <p:spPr bwMode="auto">
          <a:xfrm>
            <a:off x="2293938" y="1624013"/>
            <a:ext cx="603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10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5154" name="Rectangle 33"/>
          <p:cNvSpPr>
            <a:spLocks noChangeArrowheads="1"/>
          </p:cNvSpPr>
          <p:nvPr/>
        </p:nvSpPr>
        <p:spPr bwMode="auto">
          <a:xfrm>
            <a:off x="2609850" y="1624013"/>
            <a:ext cx="603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10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endParaRPr lang="en-US" altLang="nb-NO">
              <a:latin typeface="Tahoma" pitchFamily="34" charset="0"/>
              <a:ea typeface="MS PGothic" pitchFamily="34" charset="-128"/>
            </a:endParaRPr>
          </a:p>
        </p:txBody>
      </p:sp>
      <p:grpSp>
        <p:nvGrpSpPr>
          <p:cNvPr id="5155" name="Group 34"/>
          <p:cNvGrpSpPr>
            <a:grpSpLocks/>
          </p:cNvGrpSpPr>
          <p:nvPr/>
        </p:nvGrpSpPr>
        <p:grpSpPr bwMode="auto">
          <a:xfrm>
            <a:off x="687388" y="981075"/>
            <a:ext cx="7156450" cy="4895850"/>
            <a:chOff x="431" y="618"/>
            <a:chExt cx="4762" cy="3130"/>
          </a:xfrm>
        </p:grpSpPr>
        <p:grpSp>
          <p:nvGrpSpPr>
            <p:cNvPr id="5194" name="Group 35"/>
            <p:cNvGrpSpPr>
              <a:grpSpLocks/>
            </p:cNvGrpSpPr>
            <p:nvPr/>
          </p:nvGrpSpPr>
          <p:grpSpPr bwMode="auto">
            <a:xfrm>
              <a:off x="431" y="618"/>
              <a:ext cx="4762" cy="3130"/>
              <a:chOff x="2368" y="1067"/>
              <a:chExt cx="1004" cy="847"/>
            </a:xfrm>
          </p:grpSpPr>
          <p:sp>
            <p:nvSpPr>
              <p:cNvPr id="5197" name="Freeform 36"/>
              <p:cNvSpPr>
                <a:spLocks/>
              </p:cNvSpPr>
              <p:nvPr/>
            </p:nvSpPr>
            <p:spPr bwMode="auto">
              <a:xfrm>
                <a:off x="2368" y="1067"/>
                <a:ext cx="1004" cy="847"/>
              </a:xfrm>
              <a:custGeom>
                <a:avLst/>
                <a:gdLst>
                  <a:gd name="T0" fmla="*/ 0 w 1004"/>
                  <a:gd name="T1" fmla="*/ 847 h 847"/>
                  <a:gd name="T2" fmla="*/ 502 w 1004"/>
                  <a:gd name="T3" fmla="*/ 0 h 847"/>
                  <a:gd name="T4" fmla="*/ 502 w 1004"/>
                  <a:gd name="T5" fmla="*/ 0 h 847"/>
                  <a:gd name="T6" fmla="*/ 1004 w 1004"/>
                  <a:gd name="T7" fmla="*/ 847 h 847"/>
                  <a:gd name="T8" fmla="*/ 0 w 1004"/>
                  <a:gd name="T9" fmla="*/ 847 h 8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4" h="847">
                    <a:moveTo>
                      <a:pt x="0" y="847"/>
                    </a:moveTo>
                    <a:lnTo>
                      <a:pt x="502" y="0"/>
                    </a:lnTo>
                    <a:lnTo>
                      <a:pt x="1004" y="847"/>
                    </a:lnTo>
                    <a:lnTo>
                      <a:pt x="0" y="847"/>
                    </a:lnTo>
                    <a:close/>
                  </a:path>
                </a:pathLst>
              </a:custGeom>
              <a:solidFill>
                <a:srgbClr val="BBE0E3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198" name="Freeform 37"/>
              <p:cNvSpPr>
                <a:spLocks/>
              </p:cNvSpPr>
              <p:nvPr/>
            </p:nvSpPr>
            <p:spPr bwMode="auto">
              <a:xfrm>
                <a:off x="2368" y="1067"/>
                <a:ext cx="1004" cy="847"/>
              </a:xfrm>
              <a:custGeom>
                <a:avLst/>
                <a:gdLst>
                  <a:gd name="T0" fmla="*/ 0 w 1004"/>
                  <a:gd name="T1" fmla="*/ 847 h 847"/>
                  <a:gd name="T2" fmla="*/ 502 w 1004"/>
                  <a:gd name="T3" fmla="*/ 0 h 847"/>
                  <a:gd name="T4" fmla="*/ 502 w 1004"/>
                  <a:gd name="T5" fmla="*/ 0 h 847"/>
                  <a:gd name="T6" fmla="*/ 1004 w 1004"/>
                  <a:gd name="T7" fmla="*/ 847 h 847"/>
                  <a:gd name="T8" fmla="*/ 0 w 1004"/>
                  <a:gd name="T9" fmla="*/ 847 h 8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4" h="847">
                    <a:moveTo>
                      <a:pt x="0" y="847"/>
                    </a:moveTo>
                    <a:lnTo>
                      <a:pt x="502" y="0"/>
                    </a:lnTo>
                    <a:lnTo>
                      <a:pt x="1004" y="847"/>
                    </a:lnTo>
                    <a:lnTo>
                      <a:pt x="0" y="847"/>
                    </a:lnTo>
                    <a:close/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5195" name="Line 38"/>
            <p:cNvSpPr>
              <a:spLocks noChangeShapeType="1"/>
            </p:cNvSpPr>
            <p:nvPr/>
          </p:nvSpPr>
          <p:spPr bwMode="auto">
            <a:xfrm flipH="1">
              <a:off x="1927" y="1752"/>
              <a:ext cx="1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96" name="Line 39"/>
            <p:cNvSpPr>
              <a:spLocks noChangeShapeType="1"/>
            </p:cNvSpPr>
            <p:nvPr/>
          </p:nvSpPr>
          <p:spPr bwMode="auto">
            <a:xfrm flipH="1">
              <a:off x="1292" y="2614"/>
              <a:ext cx="30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</p:grpSp>
      <p:grpSp>
        <p:nvGrpSpPr>
          <p:cNvPr id="5156" name="Group 40"/>
          <p:cNvGrpSpPr>
            <a:grpSpLocks/>
          </p:cNvGrpSpPr>
          <p:nvPr/>
        </p:nvGrpSpPr>
        <p:grpSpPr bwMode="auto">
          <a:xfrm>
            <a:off x="6864350" y="455613"/>
            <a:ext cx="2112963" cy="1787525"/>
            <a:chOff x="4468" y="527"/>
            <a:chExt cx="1207" cy="1126"/>
          </a:xfrm>
        </p:grpSpPr>
        <p:sp>
          <p:nvSpPr>
            <p:cNvPr id="5192" name="AutoShape 41"/>
            <p:cNvSpPr>
              <a:spLocks/>
            </p:cNvSpPr>
            <p:nvPr/>
          </p:nvSpPr>
          <p:spPr bwMode="auto">
            <a:xfrm>
              <a:off x="4468" y="527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solidFill>
                  <a:schemeClr val="hlink"/>
                </a:solidFill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93" name="Text Box 42"/>
            <p:cNvSpPr txBox="1">
              <a:spLocks noChangeArrowheads="1"/>
            </p:cNvSpPr>
            <p:nvPr/>
          </p:nvSpPr>
          <p:spPr bwMode="auto">
            <a:xfrm>
              <a:off x="4694" y="663"/>
              <a:ext cx="981" cy="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41275">
                  <a:solidFill>
                    <a:schemeClr val="folHlink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nb-NO" altLang="nb-NO" b="1">
                  <a:solidFill>
                    <a:srgbClr val="FF0000"/>
                  </a:solidFill>
                  <a:latin typeface="Calibri" pitchFamily="34" charset="0"/>
                  <a:ea typeface="MS PGothic" pitchFamily="34" charset="-128"/>
                </a:rPr>
                <a:t>Politikk – styring og prioritering</a:t>
              </a:r>
              <a:endParaRPr lang="en-US" altLang="nb-NO" b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5157" name="Group 43"/>
          <p:cNvGrpSpPr>
            <a:grpSpLocks/>
          </p:cNvGrpSpPr>
          <p:nvPr/>
        </p:nvGrpSpPr>
        <p:grpSpPr bwMode="auto">
          <a:xfrm>
            <a:off x="6864350" y="2393950"/>
            <a:ext cx="1841500" cy="1727200"/>
            <a:chOff x="4468" y="1570"/>
            <a:chExt cx="1156" cy="1088"/>
          </a:xfrm>
        </p:grpSpPr>
        <p:sp>
          <p:nvSpPr>
            <p:cNvPr id="5190" name="AutoShape 44"/>
            <p:cNvSpPr>
              <a:spLocks/>
            </p:cNvSpPr>
            <p:nvPr/>
          </p:nvSpPr>
          <p:spPr bwMode="auto">
            <a:xfrm>
              <a:off x="4468" y="1570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91" name="Text Box 45"/>
            <p:cNvSpPr txBox="1">
              <a:spLocks noChangeArrowheads="1"/>
            </p:cNvSpPr>
            <p:nvPr/>
          </p:nvSpPr>
          <p:spPr bwMode="auto">
            <a:xfrm>
              <a:off x="4468" y="1842"/>
              <a:ext cx="1156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41275">
                  <a:solidFill>
                    <a:schemeClr val="folHlink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nb-NO" altLang="nb-NO" sz="1600" b="1">
                  <a:solidFill>
                    <a:srgbClr val="9999FF"/>
                  </a:solidFill>
                  <a:latin typeface="Calibri" pitchFamily="34" charset="0"/>
                  <a:ea typeface="MS PGothic" pitchFamily="34" charset="-128"/>
                </a:rPr>
                <a:t>Ledelse, juss og organisering </a:t>
              </a:r>
              <a:endParaRPr lang="en-US" altLang="nb-NO" sz="1600" b="1">
                <a:solidFill>
                  <a:srgbClr val="9999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5158" name="Group 46"/>
          <p:cNvGrpSpPr>
            <a:grpSpLocks/>
          </p:cNvGrpSpPr>
          <p:nvPr/>
        </p:nvGrpSpPr>
        <p:grpSpPr bwMode="auto">
          <a:xfrm>
            <a:off x="6945313" y="4149725"/>
            <a:ext cx="1806575" cy="1727200"/>
            <a:chOff x="4468" y="2568"/>
            <a:chExt cx="1134" cy="1088"/>
          </a:xfrm>
        </p:grpSpPr>
        <p:sp>
          <p:nvSpPr>
            <p:cNvPr id="5188" name="AutoShape 47"/>
            <p:cNvSpPr>
              <a:spLocks/>
            </p:cNvSpPr>
            <p:nvPr/>
          </p:nvSpPr>
          <p:spPr bwMode="auto">
            <a:xfrm>
              <a:off x="4468" y="2568"/>
              <a:ext cx="227" cy="1088"/>
            </a:xfrm>
            <a:prstGeom prst="rightBrace">
              <a:avLst>
                <a:gd name="adj1" fmla="val 39941"/>
                <a:gd name="adj2" fmla="val 50000"/>
              </a:avLst>
            </a:prstGeom>
            <a:noFill/>
            <a:ln w="38100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89" name="Text Box 48"/>
            <p:cNvSpPr txBox="1">
              <a:spLocks noChangeArrowheads="1"/>
            </p:cNvSpPr>
            <p:nvPr/>
          </p:nvSpPr>
          <p:spPr bwMode="auto">
            <a:xfrm>
              <a:off x="4649" y="2795"/>
              <a:ext cx="953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>
                      <a:alpha val="7843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41275">
                  <a:solidFill>
                    <a:schemeClr val="folHlink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nb-NO" altLang="nb-NO" sz="1600" b="1">
                  <a:solidFill>
                    <a:srgbClr val="00CC99"/>
                  </a:solidFill>
                  <a:latin typeface="Calibri" pitchFamily="34" charset="0"/>
                  <a:ea typeface="MS PGothic" pitchFamily="34" charset="-128"/>
                </a:rPr>
                <a:t>Operativt : IKT ogFag </a:t>
              </a:r>
              <a:endParaRPr lang="en-US" altLang="nb-NO" sz="1600" b="1">
                <a:solidFill>
                  <a:srgbClr val="00CC99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5159" name="Line 55"/>
          <p:cNvSpPr>
            <a:spLocks noChangeShapeType="1"/>
          </p:cNvSpPr>
          <p:nvPr/>
        </p:nvSpPr>
        <p:spPr bwMode="auto">
          <a:xfrm flipH="1">
            <a:off x="1625600" y="981075"/>
            <a:ext cx="2603500" cy="48958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5160" name="Line 56"/>
          <p:cNvSpPr>
            <a:spLocks noChangeShapeType="1"/>
          </p:cNvSpPr>
          <p:nvPr/>
        </p:nvSpPr>
        <p:spPr bwMode="auto">
          <a:xfrm flipH="1">
            <a:off x="1625600" y="981075"/>
            <a:ext cx="2603500" cy="48958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4171" name="Rectangle 59"/>
          <p:cNvSpPr>
            <a:spLocks noChangeArrowheads="1"/>
          </p:cNvSpPr>
          <p:nvPr/>
        </p:nvSpPr>
        <p:spPr bwMode="auto">
          <a:xfrm>
            <a:off x="-96838" y="2824163"/>
            <a:ext cx="701833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Departementets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styring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gevinst-realisering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, </a:t>
            </a: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semantisk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og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organisatorisk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altLang="nb-NO" sz="2800" b="1" i="1" dirty="0" err="1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interoperabilitet</a:t>
            </a:r>
            <a:r>
              <a:rPr lang="en-US" altLang="nb-NO" sz="2800" b="1" i="1" dirty="0">
                <a:solidFill>
                  <a:srgbClr val="002060"/>
                </a:solidFill>
                <a:latin typeface="Calibri" pitchFamily="34" charset="0"/>
                <a:ea typeface="MS PGothic" pitchFamily="34" charset="-128"/>
              </a:rPr>
              <a:t> </a:t>
            </a:r>
          </a:p>
        </p:txBody>
      </p:sp>
      <p:sp>
        <p:nvSpPr>
          <p:cNvPr id="4176" name="Rectangle 63"/>
          <p:cNvSpPr>
            <a:spLocks noChangeArrowheads="1"/>
          </p:cNvSpPr>
          <p:nvPr/>
        </p:nvSpPr>
        <p:spPr bwMode="auto">
          <a:xfrm>
            <a:off x="269875" y="755650"/>
            <a:ext cx="73453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28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Digitaliseringsprogram-   Digitalt førstevalg mm.</a:t>
            </a:r>
            <a:endParaRPr lang="en-US" altLang="nb-NO" sz="2800" b="1" dirty="0">
              <a:solidFill>
                <a:srgbClr val="FF0000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4174" name="Rectangle 65"/>
          <p:cNvSpPr>
            <a:spLocks noChangeArrowheads="1"/>
          </p:cNvSpPr>
          <p:nvPr/>
        </p:nvSpPr>
        <p:spPr bwMode="auto">
          <a:xfrm>
            <a:off x="606425" y="1217613"/>
            <a:ext cx="62579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8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Felles</a:t>
            </a:r>
            <a:r>
              <a:rPr lang="en-US" altLang="nb-NO" sz="28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IKT-</a:t>
            </a:r>
            <a:r>
              <a:rPr lang="en-US" altLang="nb-NO" sz="28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arkitektur</a:t>
            </a:r>
            <a:endParaRPr lang="en-US" altLang="nb-NO" sz="2800" b="1" dirty="0">
              <a:solidFill>
                <a:srgbClr val="FF0000"/>
              </a:solidFill>
              <a:latin typeface="Arial" charset="0"/>
              <a:ea typeface="MS PGothic" pitchFamily="34" charset="-128"/>
            </a:endParaRPr>
          </a:p>
        </p:txBody>
      </p:sp>
      <p:grpSp>
        <p:nvGrpSpPr>
          <p:cNvPr id="5164" name="Group 68"/>
          <p:cNvGrpSpPr>
            <a:grpSpLocks/>
          </p:cNvGrpSpPr>
          <p:nvPr/>
        </p:nvGrpSpPr>
        <p:grpSpPr bwMode="auto">
          <a:xfrm>
            <a:off x="1374775" y="4697413"/>
            <a:ext cx="1662113" cy="949325"/>
            <a:chOff x="521" y="2568"/>
            <a:chExt cx="4898" cy="998"/>
          </a:xfrm>
        </p:grpSpPr>
        <p:sp>
          <p:nvSpPr>
            <p:cNvPr id="5186" name="Oval 69"/>
            <p:cNvSpPr>
              <a:spLocks noChangeArrowheads="1"/>
            </p:cNvSpPr>
            <p:nvPr/>
          </p:nvSpPr>
          <p:spPr bwMode="auto">
            <a:xfrm>
              <a:off x="521" y="2568"/>
              <a:ext cx="4898" cy="998"/>
            </a:xfrm>
            <a:prstGeom prst="ellipse">
              <a:avLst/>
            </a:prstGeom>
            <a:solidFill>
              <a:srgbClr val="008000">
                <a:alpha val="7843"/>
              </a:srgbClr>
            </a:solidFill>
            <a:ln w="41275">
              <a:solidFill>
                <a:srgbClr val="008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87" name="Rectangle 70"/>
            <p:cNvSpPr>
              <a:spLocks noChangeArrowheads="1"/>
            </p:cNvSpPr>
            <p:nvPr/>
          </p:nvSpPr>
          <p:spPr bwMode="auto">
            <a:xfrm>
              <a:off x="1202" y="2931"/>
              <a:ext cx="344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Etatene : Konkrete prosjekter,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løpende drift og forvaltning</a:t>
              </a:r>
              <a:r>
                <a:rPr lang="nb-NO" altLang="nb-NO" sz="2000" b="1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 </a:t>
              </a:r>
              <a:endParaRPr lang="en-US" altLang="nb-NO" sz="2000" b="1">
                <a:latin typeface="Tahoma" pitchFamily="34" charset="0"/>
                <a:ea typeface="MS PGothic" pitchFamily="34" charset="-128"/>
              </a:endParaRPr>
            </a:p>
          </p:txBody>
        </p:sp>
      </p:grpSp>
      <p:grpSp>
        <p:nvGrpSpPr>
          <p:cNvPr id="5165" name="Group 81"/>
          <p:cNvGrpSpPr>
            <a:grpSpLocks/>
          </p:cNvGrpSpPr>
          <p:nvPr/>
        </p:nvGrpSpPr>
        <p:grpSpPr bwMode="auto">
          <a:xfrm>
            <a:off x="3578225" y="4697413"/>
            <a:ext cx="1662113" cy="949325"/>
            <a:chOff x="521" y="2568"/>
            <a:chExt cx="4898" cy="998"/>
          </a:xfrm>
        </p:grpSpPr>
        <p:sp>
          <p:nvSpPr>
            <p:cNvPr id="5184" name="Oval 82"/>
            <p:cNvSpPr>
              <a:spLocks noChangeArrowheads="1"/>
            </p:cNvSpPr>
            <p:nvPr/>
          </p:nvSpPr>
          <p:spPr bwMode="auto">
            <a:xfrm>
              <a:off x="521" y="2568"/>
              <a:ext cx="4898" cy="998"/>
            </a:xfrm>
            <a:prstGeom prst="ellipse">
              <a:avLst/>
            </a:prstGeom>
            <a:solidFill>
              <a:srgbClr val="008000">
                <a:alpha val="7843"/>
              </a:srgbClr>
            </a:solidFill>
            <a:ln w="41275">
              <a:solidFill>
                <a:srgbClr val="008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85" name="Rectangle 83"/>
            <p:cNvSpPr>
              <a:spLocks noChangeArrowheads="1"/>
            </p:cNvSpPr>
            <p:nvPr/>
          </p:nvSpPr>
          <p:spPr bwMode="auto">
            <a:xfrm>
              <a:off x="1202" y="2931"/>
              <a:ext cx="344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Etatene : Konkrete prosjekter,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løpende drift og forvaltning</a:t>
              </a:r>
              <a:r>
                <a:rPr lang="nb-NO" altLang="nb-NO" sz="2000" b="1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 </a:t>
              </a:r>
              <a:endParaRPr lang="en-US" altLang="nb-NO" sz="2000" b="1">
                <a:latin typeface="Tahoma" pitchFamily="34" charset="0"/>
                <a:ea typeface="MS PGothic" pitchFamily="34" charset="-128"/>
              </a:endParaRPr>
            </a:p>
          </p:txBody>
        </p:sp>
      </p:grpSp>
      <p:grpSp>
        <p:nvGrpSpPr>
          <p:cNvPr id="5166" name="Group 84"/>
          <p:cNvGrpSpPr>
            <a:grpSpLocks/>
          </p:cNvGrpSpPr>
          <p:nvPr/>
        </p:nvGrpSpPr>
        <p:grpSpPr bwMode="auto">
          <a:xfrm>
            <a:off x="5522913" y="4697413"/>
            <a:ext cx="1662112" cy="949325"/>
            <a:chOff x="521" y="2568"/>
            <a:chExt cx="4898" cy="998"/>
          </a:xfrm>
        </p:grpSpPr>
        <p:sp>
          <p:nvSpPr>
            <p:cNvPr id="5182" name="Oval 85"/>
            <p:cNvSpPr>
              <a:spLocks noChangeArrowheads="1"/>
            </p:cNvSpPr>
            <p:nvPr/>
          </p:nvSpPr>
          <p:spPr bwMode="auto">
            <a:xfrm>
              <a:off x="521" y="2568"/>
              <a:ext cx="4898" cy="998"/>
            </a:xfrm>
            <a:prstGeom prst="ellipse">
              <a:avLst/>
            </a:prstGeom>
            <a:solidFill>
              <a:srgbClr val="008000">
                <a:alpha val="7843"/>
              </a:srgbClr>
            </a:solidFill>
            <a:ln w="41275">
              <a:solidFill>
                <a:srgbClr val="008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>
                <a:latin typeface="Tahoma" pitchFamily="34" charset="0"/>
                <a:ea typeface="MS PGothic" pitchFamily="34" charset="-128"/>
              </a:endParaRPr>
            </a:p>
          </p:txBody>
        </p:sp>
        <p:sp>
          <p:nvSpPr>
            <p:cNvPr id="5183" name="Rectangle 86"/>
            <p:cNvSpPr>
              <a:spLocks noChangeArrowheads="1"/>
            </p:cNvSpPr>
            <p:nvPr/>
          </p:nvSpPr>
          <p:spPr bwMode="auto">
            <a:xfrm>
              <a:off x="1202" y="2931"/>
              <a:ext cx="344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Etatene : Konkrete prosjekter,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800" b="1">
                  <a:solidFill>
                    <a:srgbClr val="339966"/>
                  </a:solidFill>
                  <a:latin typeface="Calibri" pitchFamily="34" charset="0"/>
                  <a:ea typeface="MS PGothic" pitchFamily="34" charset="-128"/>
                </a:rPr>
                <a:t>løpende drift og forvaltning</a:t>
              </a:r>
              <a:r>
                <a:rPr lang="nb-NO" altLang="nb-NO" sz="2000" b="1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 </a:t>
              </a:r>
              <a:endParaRPr lang="en-US" altLang="nb-NO" sz="2000" b="1">
                <a:latin typeface="Tahoma" pitchFamily="34" charset="0"/>
                <a:ea typeface="MS PGothic" pitchFamily="34" charset="-128"/>
              </a:endParaRPr>
            </a:p>
          </p:txBody>
        </p:sp>
      </p:grpSp>
      <p:grpSp>
        <p:nvGrpSpPr>
          <p:cNvPr id="5167" name="Group 90"/>
          <p:cNvGrpSpPr>
            <a:grpSpLocks/>
          </p:cNvGrpSpPr>
          <p:nvPr/>
        </p:nvGrpSpPr>
        <p:grpSpPr bwMode="auto">
          <a:xfrm>
            <a:off x="1625600" y="981075"/>
            <a:ext cx="5060950" cy="4895850"/>
            <a:chOff x="1020" y="618"/>
            <a:chExt cx="3175" cy="3084"/>
          </a:xfrm>
        </p:grpSpPr>
        <p:sp>
          <p:nvSpPr>
            <p:cNvPr id="5176" name="Line 91"/>
            <p:cNvSpPr>
              <a:spLocks noChangeShapeType="1"/>
            </p:cNvSpPr>
            <p:nvPr/>
          </p:nvSpPr>
          <p:spPr bwMode="auto">
            <a:xfrm flipH="1">
              <a:off x="1383" y="618"/>
              <a:ext cx="1270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77" name="Line 92"/>
            <p:cNvSpPr>
              <a:spLocks noChangeShapeType="1"/>
            </p:cNvSpPr>
            <p:nvPr/>
          </p:nvSpPr>
          <p:spPr bwMode="auto">
            <a:xfrm flipH="1">
              <a:off x="1791" y="618"/>
              <a:ext cx="908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78" name="Line 93"/>
            <p:cNvSpPr>
              <a:spLocks noChangeShapeType="1"/>
            </p:cNvSpPr>
            <p:nvPr/>
          </p:nvSpPr>
          <p:spPr bwMode="auto">
            <a:xfrm flipH="1">
              <a:off x="2517" y="618"/>
              <a:ext cx="136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79" name="Line 94"/>
            <p:cNvSpPr>
              <a:spLocks noChangeShapeType="1"/>
            </p:cNvSpPr>
            <p:nvPr/>
          </p:nvSpPr>
          <p:spPr bwMode="auto">
            <a:xfrm flipH="1">
              <a:off x="1020" y="618"/>
              <a:ext cx="1633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80" name="Line 95"/>
            <p:cNvSpPr>
              <a:spLocks noChangeShapeType="1"/>
            </p:cNvSpPr>
            <p:nvPr/>
          </p:nvSpPr>
          <p:spPr bwMode="auto">
            <a:xfrm>
              <a:off x="2699" y="618"/>
              <a:ext cx="1496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  <p:sp>
          <p:nvSpPr>
            <p:cNvPr id="5181" name="Line 96"/>
            <p:cNvSpPr>
              <a:spLocks noChangeShapeType="1"/>
            </p:cNvSpPr>
            <p:nvPr/>
          </p:nvSpPr>
          <p:spPr bwMode="auto">
            <a:xfrm>
              <a:off x="2653" y="618"/>
              <a:ext cx="726" cy="30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nb-NO"/>
            </a:p>
          </p:txBody>
        </p:sp>
      </p:grpSp>
      <p:sp>
        <p:nvSpPr>
          <p:cNvPr id="95" name="Rectangle 59"/>
          <p:cNvSpPr>
            <a:spLocks noChangeArrowheads="1"/>
          </p:cNvSpPr>
          <p:nvPr/>
        </p:nvSpPr>
        <p:spPr bwMode="auto">
          <a:xfrm>
            <a:off x="606425" y="4179888"/>
            <a:ext cx="660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800" b="1" dirty="0" err="1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Prosjekt-styring</a:t>
            </a:r>
            <a:r>
              <a:rPr lang="en-US" altLang="nb-NO" sz="2800" b="1" dirty="0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 </a:t>
            </a:r>
            <a:r>
              <a:rPr lang="en-US" altLang="nb-NO" sz="2800" b="1" dirty="0" err="1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og</a:t>
            </a:r>
            <a:r>
              <a:rPr lang="en-US" altLang="nb-NO" sz="2800" b="1" dirty="0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 </a:t>
            </a:r>
            <a:r>
              <a:rPr lang="en-US" altLang="nb-NO" sz="2800" b="1" dirty="0" err="1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systemutvikling</a:t>
            </a:r>
            <a:r>
              <a:rPr lang="en-US" altLang="nb-NO" sz="2800" b="1" dirty="0">
                <a:solidFill>
                  <a:srgbClr val="00B050"/>
                </a:solidFill>
                <a:latin typeface="Tahoma" pitchFamily="34" charset="0"/>
                <a:ea typeface="MS PGothic" pitchFamily="34" charset="-128"/>
              </a:rPr>
              <a:t>  </a:t>
            </a:r>
          </a:p>
        </p:txBody>
      </p:sp>
      <p:sp>
        <p:nvSpPr>
          <p:cNvPr id="96" name="Rectangle 59"/>
          <p:cNvSpPr>
            <a:spLocks noChangeArrowheads="1"/>
          </p:cNvSpPr>
          <p:nvPr/>
        </p:nvSpPr>
        <p:spPr bwMode="auto">
          <a:xfrm>
            <a:off x="501650" y="1717675"/>
            <a:ext cx="672782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8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Nasjonale</a:t>
            </a:r>
            <a:r>
              <a:rPr lang="en-US" altLang="nb-NO" sz="28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altLang="nb-NO" sz="28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Informasjonsinfrastrukturer</a:t>
            </a:r>
            <a:r>
              <a:rPr lang="en-US" altLang="nb-NO" sz="28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, </a:t>
            </a:r>
            <a:r>
              <a:rPr lang="en-US" altLang="nb-NO" sz="28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standardisering</a:t>
            </a:r>
            <a:r>
              <a:rPr lang="en-US" altLang="nb-NO" sz="28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        mm </a:t>
            </a:r>
          </a:p>
        </p:txBody>
      </p:sp>
      <p:cxnSp>
        <p:nvCxnSpPr>
          <p:cNvPr id="5" name="Straight Arrow Connector 4"/>
          <p:cNvCxnSpPr>
            <a:cxnSpLocks noChangeShapeType="1"/>
            <a:endCxn id="5174" idx="1"/>
          </p:cNvCxnSpPr>
          <p:nvPr/>
        </p:nvCxnSpPr>
        <p:spPr bwMode="auto">
          <a:xfrm>
            <a:off x="5688013" y="1914525"/>
            <a:ext cx="1395412" cy="6635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prstDash val="dash"/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cxnSpLocks noChangeShapeType="1"/>
          </p:cNvCxnSpPr>
          <p:nvPr/>
        </p:nvCxnSpPr>
        <p:spPr bwMode="auto">
          <a:xfrm flipV="1">
            <a:off x="5786438" y="3200400"/>
            <a:ext cx="1250950" cy="90488"/>
          </a:xfrm>
          <a:prstGeom prst="straightConnector1">
            <a:avLst/>
          </a:prstGeom>
          <a:noFill/>
          <a:ln w="57150" algn="ctr">
            <a:solidFill>
              <a:srgbClr val="7030A0"/>
            </a:solidFill>
            <a:prstDash val="dash"/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cxnSpLocks noChangeShapeType="1"/>
          </p:cNvCxnSpPr>
          <p:nvPr/>
        </p:nvCxnSpPr>
        <p:spPr bwMode="auto">
          <a:xfrm flipV="1">
            <a:off x="6011863" y="3573463"/>
            <a:ext cx="1003300" cy="719137"/>
          </a:xfrm>
          <a:prstGeom prst="straightConnector1">
            <a:avLst/>
          </a:prstGeom>
          <a:noFill/>
          <a:ln w="57150" algn="ctr">
            <a:solidFill>
              <a:srgbClr val="00CC99"/>
            </a:solidFill>
            <a:prstDash val="dash"/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743700" y="1993900"/>
            <a:ext cx="2314575" cy="3986213"/>
            <a:chOff x="6549906" y="2024064"/>
            <a:chExt cx="2314695" cy="3985418"/>
          </a:xfrm>
        </p:grpSpPr>
        <p:sp>
          <p:nvSpPr>
            <p:cNvPr id="5174" name="Oval 1"/>
            <p:cNvSpPr>
              <a:spLocks noChangeArrowheads="1"/>
            </p:cNvSpPr>
            <p:nvPr/>
          </p:nvSpPr>
          <p:spPr bwMode="auto">
            <a:xfrm>
              <a:off x="6549906" y="2024064"/>
              <a:ext cx="2314694" cy="3985418"/>
            </a:xfrm>
            <a:prstGeom prst="ellipse">
              <a:avLst/>
            </a:prstGeom>
            <a:solidFill>
              <a:srgbClr val="A3A3E0">
                <a:alpha val="10980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5175" name="TextBox 11"/>
            <p:cNvSpPr txBox="1">
              <a:spLocks noChangeArrowheads="1"/>
            </p:cNvSpPr>
            <p:nvPr/>
          </p:nvSpPr>
          <p:spPr bwMode="auto">
            <a:xfrm>
              <a:off x="7103893" y="3337719"/>
              <a:ext cx="1760708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nb-NO" altLang="nb-NO" sz="2800"/>
                <a:t>kommunesektoren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>
          <a:xfrm>
            <a:off x="166920" y="152400"/>
            <a:ext cx="8839720" cy="900546"/>
          </a:xfrm>
        </p:spPr>
        <p:txBody>
          <a:bodyPr/>
          <a:lstStyle/>
          <a:p>
            <a:r>
              <a:rPr lang="nb-NO" b="1" dirty="0" smtClean="0">
                <a:latin typeface="Calibri" panose="020F0502020204030204" pitchFamily="34" charset="0"/>
              </a:rPr>
              <a:t>Målbildet : IKT-politikk </a:t>
            </a:r>
            <a:r>
              <a:rPr lang="nb-NO" b="1" dirty="0">
                <a:latin typeface="Calibri" panose="020F0502020204030204" pitchFamily="34" charset="0"/>
              </a:rPr>
              <a:t>for en brukerrettet og effektiv </a:t>
            </a:r>
            <a:r>
              <a:rPr lang="nb-NO" b="1" dirty="0" smtClean="0">
                <a:latin typeface="Calibri" panose="020F0502020204030204" pitchFamily="34" charset="0"/>
              </a:rPr>
              <a:t>forvaltning</a:t>
            </a:r>
            <a:endParaRPr lang="nb-NO" b="1" dirty="0">
              <a:latin typeface="Calibri" panose="020F0502020204030204" pitchFamily="34" charset="0"/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10" name="Plassholder for innhold 9"/>
          <p:cNvSpPr>
            <a:spLocks noGrp="1"/>
          </p:cNvSpPr>
          <p:nvPr>
            <p:ph sz="half" idx="2"/>
          </p:nvPr>
        </p:nvSpPr>
        <p:spPr>
          <a:xfrm>
            <a:off x="3849608" y="1212272"/>
            <a:ext cx="5205144" cy="5121711"/>
          </a:xfrm>
        </p:spPr>
        <p:txBody>
          <a:bodyPr/>
          <a:lstStyle/>
          <a:p>
            <a:r>
              <a:rPr lang="nb-NO" sz="2400" dirty="0">
                <a:latin typeface="Calibri" panose="020F0502020204030204" pitchFamily="34" charset="0"/>
              </a:rPr>
              <a:t>Offentlige tjenester med brukeren i sentrum</a:t>
            </a:r>
          </a:p>
          <a:p>
            <a:r>
              <a:rPr lang="nb-NO" sz="2400" dirty="0">
                <a:latin typeface="Calibri" panose="020F0502020204030204" pitchFamily="34" charset="0"/>
              </a:rPr>
              <a:t>Informasjon til forvaltningen skal leveres kun én gang</a:t>
            </a:r>
          </a:p>
          <a:p>
            <a:r>
              <a:rPr lang="nb-NO" sz="2400" dirty="0">
                <a:latin typeface="Calibri" panose="020F0502020204030204" pitchFamily="34" charset="0"/>
              </a:rPr>
              <a:t>Styring og samordning av digitalisering i offentlig sektor</a:t>
            </a:r>
          </a:p>
          <a:p>
            <a:r>
              <a:rPr lang="nb-NO" sz="2400" dirty="0">
                <a:latin typeface="Calibri" panose="020F0502020204030204" pitchFamily="34" charset="0"/>
              </a:rPr>
              <a:t>Én digital offentlig sektor – samhandling mellom kommune og stat</a:t>
            </a:r>
          </a:p>
          <a:p>
            <a:r>
              <a:rPr lang="nb-NO" sz="2400" dirty="0" smtClean="0">
                <a:latin typeface="Calibri" panose="020F0502020204030204" pitchFamily="34" charset="0"/>
              </a:rPr>
              <a:t>Felles </a:t>
            </a:r>
            <a:r>
              <a:rPr lang="nb-NO" sz="2400" dirty="0">
                <a:latin typeface="Calibri" panose="020F0502020204030204" pitchFamily="34" charset="0"/>
              </a:rPr>
              <a:t>byggeklosser for digitalisering i offentlig sektor</a:t>
            </a:r>
          </a:p>
          <a:p>
            <a:r>
              <a:rPr lang="nb-NO" sz="2400" dirty="0">
                <a:latin typeface="Calibri" panose="020F0502020204030204" pitchFamily="34" charset="0"/>
              </a:rPr>
              <a:t>Bedre styring av </a:t>
            </a:r>
            <a:r>
              <a:rPr lang="nb-NO" sz="2400" dirty="0" smtClean="0">
                <a:latin typeface="Calibri" panose="020F0502020204030204" pitchFamily="34" charset="0"/>
              </a:rPr>
              <a:t>digitaliserings-prosjekter </a:t>
            </a:r>
            <a:r>
              <a:rPr lang="nb-NO" sz="2400" dirty="0">
                <a:latin typeface="Calibri" panose="020F0502020204030204" pitchFamily="34" charset="0"/>
              </a:rPr>
              <a:t>i offentlig sektor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Direktoratet for forvaltning og IKT</a:t>
            </a:r>
            <a:endParaRPr lang="nb-NO" dirty="0"/>
          </a:p>
        </p:txBody>
      </p:sp>
      <p:pic>
        <p:nvPicPr>
          <p:cNvPr id="2050" name="Picture 2" descr="Figur 6.1 Del 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8" y="1212272"/>
            <a:ext cx="3475782" cy="488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44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8D16A85-69E9-4B88-A5B0-83051393EE94}" type="slidenum">
              <a:rPr lang="nb-NO" altLang="nb-NO" sz="12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nb-NO" altLang="nb-NO" sz="1200" smtClean="0">
              <a:latin typeface="Tahoma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0"/>
            <a:ext cx="7824787" cy="620713"/>
          </a:xfrm>
        </p:spPr>
        <p:txBody>
          <a:bodyPr/>
          <a:lstStyle/>
          <a:p>
            <a:pPr eaLnBrk="1" hangingPunct="1"/>
            <a:r>
              <a:rPr lang="nb-NO" altLang="nb-NO" smtClean="0">
                <a:latin typeface="Calibri" pitchFamily="34" charset="0"/>
              </a:rPr>
              <a:t>Typer virkemidler: ”harde og myke”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20713"/>
            <a:ext cx="9001125" cy="62372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b-NO" altLang="nb-NO" b="1" dirty="0" smtClean="0">
                <a:latin typeface="Calibri" pitchFamily="34" charset="0"/>
              </a:rPr>
              <a:t>Harde :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Juridiske :  lover, forskrifter med mer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Teknisk regulering, f eks. standardisering, arkitektur, fellesløsninger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Må lovfestes for kommunene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Økonomiske :Budsjett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Budsjettet og økonomistyring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Fastsette forretningsmodeller (Inntjeningsmodeller)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Organisering, arbeidsdeling  og administrative tiltak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Krav om utredning av økonomiske og administrative konsekvenser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b-NO" altLang="nb-NO" b="1" dirty="0" smtClean="0">
                <a:latin typeface="Calibri" pitchFamily="34" charset="0"/>
              </a:rPr>
              <a:t>Myke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Prosjektveiviseren- </a:t>
            </a:r>
            <a:r>
              <a:rPr lang="nb-NO" altLang="nb-NO" dirty="0" err="1" smtClean="0">
                <a:latin typeface="Calibri" pitchFamily="34" charset="0"/>
              </a:rPr>
              <a:t>konkreret</a:t>
            </a:r>
            <a:r>
              <a:rPr lang="nb-NO" altLang="nb-NO" dirty="0" smtClean="0">
                <a:latin typeface="Calibri" pitchFamily="34" charset="0"/>
              </a:rPr>
              <a:t> rammer for systemutviklingsarbeidet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Veiledninger, </a:t>
            </a:r>
            <a:r>
              <a:rPr lang="nb-NO" altLang="nb-NO" dirty="0" err="1" smtClean="0">
                <a:latin typeface="Calibri" pitchFamily="34" charset="0"/>
              </a:rPr>
              <a:t>kunnskapsbaser</a:t>
            </a:r>
            <a:r>
              <a:rPr lang="nb-NO" altLang="nb-NO" dirty="0" smtClean="0">
                <a:latin typeface="Calibri" pitchFamily="34" charset="0"/>
              </a:rPr>
              <a:t> og kunnskapsutvikling, kompetanseoverføring, rekrutteringspolitikk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Pedagogiske virkemidler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dirty="0" smtClean="0">
                <a:latin typeface="Calibri" pitchFamily="34" charset="0"/>
              </a:rPr>
              <a:t>Ulike typer uformell styring/påvirkning  gjennom tradisjon, nettverk, gamle og nye kulturer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tel 1"/>
          <p:cNvSpPr>
            <a:spLocks noGrp="1"/>
          </p:cNvSpPr>
          <p:nvPr>
            <p:ph type="title"/>
          </p:nvPr>
        </p:nvSpPr>
        <p:spPr>
          <a:xfrm>
            <a:off x="65088" y="0"/>
            <a:ext cx="7824787" cy="1052513"/>
          </a:xfrm>
        </p:spPr>
        <p:txBody>
          <a:bodyPr/>
          <a:lstStyle/>
          <a:p>
            <a:r>
              <a:rPr lang="nb-NO" altLang="nb-NO" dirty="0" smtClean="0">
                <a:cs typeface="Arial Unicode MS" pitchFamily="34" charset="-128"/>
              </a:rPr>
              <a:t>Mål, virkemidler, resultater  og  gevinster </a:t>
            </a:r>
          </a:p>
        </p:txBody>
      </p:sp>
      <p:sp>
        <p:nvSpPr>
          <p:cNvPr id="22532" name="Plassholder for lysbildenumm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4C638BD-E207-4FA5-8C87-EC08DBDF92EC}" type="slidenum">
              <a:rPr lang="nb-NO" altLang="nb-NO" sz="12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nb-NO" altLang="nb-NO" sz="1200" smtClean="0">
              <a:latin typeface="Tahoma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69776" y="2492896"/>
            <a:ext cx="8712968" cy="2808312"/>
            <a:chOff x="481898" y="4198500"/>
            <a:chExt cx="8126690" cy="1890441"/>
          </a:xfrm>
        </p:grpSpPr>
        <p:sp>
          <p:nvSpPr>
            <p:cNvPr id="6" name="TekstSylinder 5"/>
            <p:cNvSpPr txBox="1"/>
            <p:nvPr/>
          </p:nvSpPr>
          <p:spPr>
            <a:xfrm>
              <a:off x="481898" y="4273059"/>
              <a:ext cx="1728788" cy="95410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b-NO" sz="280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Visjoner og mål </a:t>
              </a:r>
            </a:p>
          </p:txBody>
        </p:sp>
        <p:sp>
          <p:nvSpPr>
            <p:cNvPr id="8" name="TekstSylinder 7"/>
            <p:cNvSpPr txBox="1">
              <a:spLocks noChangeArrowheads="1"/>
            </p:cNvSpPr>
            <p:nvPr/>
          </p:nvSpPr>
          <p:spPr bwMode="auto">
            <a:xfrm>
              <a:off x="2754469" y="4198500"/>
              <a:ext cx="2087463" cy="138499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Virkemidler (tiltak, </a:t>
              </a:r>
              <a:r>
                <a:rPr lang="nb-NO" altLang="nb-NO" sz="2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innsatser) </a:t>
              </a:r>
              <a:endParaRPr lang="nb-NO" altLang="nb-NO" sz="2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TekstSylinder 8"/>
            <p:cNvSpPr txBox="1">
              <a:spLocks noChangeArrowheads="1"/>
            </p:cNvSpPr>
            <p:nvPr/>
          </p:nvSpPr>
          <p:spPr bwMode="auto">
            <a:xfrm>
              <a:off x="5382344" y="4273059"/>
              <a:ext cx="3226244" cy="1815882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2800" dirty="0" smtClean="0">
                  <a:solidFill>
                    <a:srgbClr val="0070C0"/>
                  </a:solidFill>
                  <a:latin typeface="Calibri" panose="020F0502020204030204" pitchFamily="34" charset="0"/>
                </a:rPr>
                <a:t>Resultater/ effekter: planlagte/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2800" dirty="0" smtClean="0">
                  <a:solidFill>
                    <a:srgbClr val="0070C0"/>
                  </a:solidFill>
                  <a:latin typeface="Calibri" panose="020F0502020204030204" pitchFamily="34" charset="0"/>
                </a:rPr>
                <a:t>ikke planlagte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altLang="nb-NO" sz="2800" dirty="0" smtClean="0">
                  <a:solidFill>
                    <a:srgbClr val="0070C0"/>
                  </a:solidFill>
                  <a:latin typeface="Calibri" panose="020F0502020204030204" pitchFamily="34" charset="0"/>
                </a:rPr>
                <a:t>/negative/uønskede</a:t>
              </a:r>
            </a:p>
          </p:txBody>
        </p:sp>
        <p:grpSp>
          <p:nvGrpSpPr>
            <p:cNvPr id="24" name="Gruppe 23"/>
            <p:cNvGrpSpPr>
              <a:grpSpLocks/>
            </p:cNvGrpSpPr>
            <p:nvPr/>
          </p:nvGrpSpPr>
          <p:grpSpPr bwMode="auto">
            <a:xfrm>
              <a:off x="2181132" y="4541502"/>
              <a:ext cx="576262" cy="638383"/>
              <a:chOff x="2213992" y="4765407"/>
              <a:chExt cx="576064" cy="709098"/>
            </a:xfrm>
          </p:grpSpPr>
          <p:cxnSp>
            <p:nvCxnSpPr>
              <p:cNvPr id="13" name="Rett pil 12"/>
              <p:cNvCxnSpPr>
                <a:stCxn id="6" idx="3"/>
              </p:cNvCxnSpPr>
              <p:nvPr/>
            </p:nvCxnSpPr>
            <p:spPr bwMode="auto">
              <a:xfrm flipV="1">
                <a:off x="2243538" y="5078221"/>
                <a:ext cx="542643" cy="1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Rett pil 14"/>
              <p:cNvCxnSpPr/>
              <p:nvPr/>
            </p:nvCxnSpPr>
            <p:spPr bwMode="auto">
              <a:xfrm>
                <a:off x="2243538" y="4765407"/>
                <a:ext cx="546518" cy="2612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Rett pil 18"/>
              <p:cNvCxnSpPr/>
              <p:nvPr/>
            </p:nvCxnSpPr>
            <p:spPr bwMode="auto">
              <a:xfrm flipV="1">
                <a:off x="2213992" y="5474504"/>
                <a:ext cx="572189" cy="1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5" name="Gruppe 24"/>
            <p:cNvGrpSpPr>
              <a:grpSpLocks/>
            </p:cNvGrpSpPr>
            <p:nvPr/>
          </p:nvGrpSpPr>
          <p:grpSpPr bwMode="auto">
            <a:xfrm>
              <a:off x="4841932" y="4595981"/>
              <a:ext cx="576263" cy="687388"/>
              <a:chOff x="2213992" y="5157192"/>
              <a:chExt cx="576064" cy="686981"/>
            </a:xfrm>
          </p:grpSpPr>
          <p:cxnSp>
            <p:nvCxnSpPr>
              <p:cNvPr id="22538" name="Rett pil 25"/>
              <p:cNvCxnSpPr>
                <a:cxnSpLocks noChangeShapeType="1"/>
              </p:cNvCxnSpPr>
              <p:nvPr/>
            </p:nvCxnSpPr>
            <p:spPr bwMode="auto">
              <a:xfrm>
                <a:off x="2213992" y="5428675"/>
                <a:ext cx="576064" cy="415498"/>
              </a:xfrm>
              <a:prstGeom prst="straightConnector1">
                <a:avLst/>
              </a:prstGeom>
              <a:noFill/>
              <a:ln w="38100" algn="ctr">
                <a:solidFill>
                  <a:srgbClr val="FF0000"/>
                </a:solidFill>
                <a:miter lim="800000"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539" name="Rett pil 26"/>
              <p:cNvCxnSpPr>
                <a:cxnSpLocks noChangeShapeType="1"/>
              </p:cNvCxnSpPr>
              <p:nvPr/>
            </p:nvCxnSpPr>
            <p:spPr bwMode="auto">
              <a:xfrm>
                <a:off x="2213992" y="5421748"/>
                <a:ext cx="576064" cy="16411"/>
              </a:xfrm>
              <a:prstGeom prst="straightConnector1">
                <a:avLst/>
              </a:prstGeom>
              <a:noFill/>
              <a:ln w="38100" algn="ctr">
                <a:solidFill>
                  <a:srgbClr val="FF0000"/>
                </a:solidFill>
                <a:miter lim="800000"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540" name="Rett pil 27"/>
              <p:cNvCxnSpPr>
                <a:cxnSpLocks noChangeShapeType="1"/>
              </p:cNvCxnSpPr>
              <p:nvPr/>
            </p:nvCxnSpPr>
            <p:spPr bwMode="auto">
              <a:xfrm flipV="1">
                <a:off x="2213992" y="5157192"/>
                <a:ext cx="576064" cy="317650"/>
              </a:xfrm>
              <a:prstGeom prst="straightConnector1">
                <a:avLst/>
              </a:prstGeom>
              <a:noFill/>
              <a:ln w="38100" algn="ctr">
                <a:solidFill>
                  <a:srgbClr val="FF0000"/>
                </a:solidFill>
                <a:miter lim="800000"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365356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17000"/>
              </a:lnSpc>
              <a:spcBef>
                <a:spcPts val="700"/>
              </a:spcBef>
              <a:buClr>
                <a:srgbClr val="3333CC"/>
              </a:buClr>
              <a:buSzPct val="6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lnSpc>
                <a:spcPct val="117000"/>
              </a:lnSpc>
              <a:spcBef>
                <a:spcPts val="600"/>
              </a:spcBef>
              <a:buClr>
                <a:srgbClr val="FF0000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lnSpc>
                <a:spcPct val="117000"/>
              </a:lnSpc>
              <a:spcBef>
                <a:spcPts val="600"/>
              </a:spcBef>
              <a:buClr>
                <a:srgbClr val="3333CC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ahoma" pitchFamily="34" charset="0"/>
              <a:buNone/>
            </a:pPr>
            <a:endParaRPr lang="en-GB" altLang="nb-NO" sz="1000">
              <a:latin typeface="Tahoma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ahoma" pitchFamily="34" charset="0"/>
              <a:buNone/>
            </a:pPr>
            <a:r>
              <a:rPr lang="en-GB" altLang="nb-NO" sz="1000">
                <a:latin typeface="Tahoma" pitchFamily="34" charset="0"/>
              </a:rPr>
              <a:t>FINF- 4001      Arild Jansen. AFIN 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17000"/>
              </a:lnSpc>
              <a:spcBef>
                <a:spcPts val="700"/>
              </a:spcBef>
              <a:buClr>
                <a:srgbClr val="3333CC"/>
              </a:buClr>
              <a:buSzPct val="6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lnSpc>
                <a:spcPct val="117000"/>
              </a:lnSpc>
              <a:spcBef>
                <a:spcPts val="600"/>
              </a:spcBef>
              <a:buClr>
                <a:srgbClr val="FF0000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lnSpc>
                <a:spcPct val="117000"/>
              </a:lnSpc>
              <a:spcBef>
                <a:spcPts val="600"/>
              </a:spcBef>
              <a:buClr>
                <a:srgbClr val="3333CC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ahoma" pitchFamily="34" charset="0"/>
              <a:buNone/>
            </a:pPr>
            <a:fld id="{93F0971F-B44A-4DCF-A1D6-BC6E94641A66}" type="slidenum">
              <a:rPr lang="en-GB" altLang="nb-NO" sz="1400">
                <a:latin typeface="Tahoma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ahoma" pitchFamily="34" charset="0"/>
                <a:buNone/>
              </a:pPr>
              <a:t>5</a:t>
            </a:fld>
            <a:endParaRPr lang="en-GB" altLang="nb-NO" sz="1400">
              <a:latin typeface="Tahoma" pitchFamily="34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104" y="150814"/>
            <a:ext cx="9000409" cy="1006475"/>
          </a:xfrm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b-NO" sz="2800" smtClean="0"/>
              <a:t>Tradisjonell systemutviklingslivssyklus –</a:t>
            </a:r>
            <a:br>
              <a:rPr lang="en-GB" altLang="nb-NO" sz="2800" smtClean="0"/>
            </a:br>
            <a:r>
              <a:rPr lang="en-GB" altLang="nb-NO" sz="2400" smtClean="0"/>
              <a:t>Faser i systemutviklingsarbeidet: et teknologisk perspektiv</a:t>
            </a:r>
            <a:r>
              <a:rPr lang="en-GB" altLang="nb-NO" smtClean="0"/>
              <a:t> 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66" y="1227139"/>
            <a:ext cx="8783647" cy="4028795"/>
          </a:xfrm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Forstudie - Foranalyse : 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Problem – og mulighetsanalyse - avdekke problemer mm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Systemavgrensning og behovsanalyse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Se systemet utenfra og klarlegge behov og rammer : tekniske, organisatoriske, økonomiske, juridiske, sikkerhet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Systemanalyse -&gt; kravspesifikasjon 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Systemutforming : (design/konstruere) 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Realisering og implementasjon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Bruk og drift , 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Videlikehold og videreutvikling </a:t>
            </a: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dirty="0" smtClean="0"/>
              <a:t>Avvikling</a:t>
            </a:r>
          </a:p>
        </p:txBody>
      </p:sp>
      <p:sp>
        <p:nvSpPr>
          <p:cNvPr id="21510" name="Line 5"/>
          <p:cNvSpPr>
            <a:spLocks noChangeShapeType="1"/>
          </p:cNvSpPr>
          <p:nvPr/>
        </p:nvSpPr>
        <p:spPr bwMode="auto">
          <a:xfrm>
            <a:off x="251827" y="1628776"/>
            <a:ext cx="0" cy="3960813"/>
          </a:xfrm>
          <a:prstGeom prst="line">
            <a:avLst/>
          </a:prstGeom>
          <a:noFill/>
          <a:ln w="76200">
            <a:solidFill>
              <a:srgbClr val="00206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nb-NO"/>
          </a:p>
        </p:txBody>
      </p:sp>
      <p:sp>
        <p:nvSpPr>
          <p:cNvPr id="2" name="TekstSylinder 1"/>
          <p:cNvSpPr txBox="1">
            <a:spLocks noChangeArrowheads="1"/>
          </p:cNvSpPr>
          <p:nvPr/>
        </p:nvSpPr>
        <p:spPr bwMode="auto">
          <a:xfrm>
            <a:off x="470183" y="5589588"/>
            <a:ext cx="8530227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17000"/>
              </a:lnSpc>
              <a:spcBef>
                <a:spcPts val="700"/>
              </a:spcBef>
              <a:buClr>
                <a:srgbClr val="3333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lnSpc>
                <a:spcPct val="117000"/>
              </a:lnSpc>
              <a:spcBef>
                <a:spcPts val="600"/>
              </a:spcBef>
              <a:buClr>
                <a:srgbClr val="FF0000"/>
              </a:buClr>
              <a:buSzPct val="5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lnSpc>
                <a:spcPct val="117000"/>
              </a:lnSpc>
              <a:spcBef>
                <a:spcPts val="600"/>
              </a:spcBef>
              <a:buClr>
                <a:srgbClr val="3333CC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altLang="nb-NO" dirty="0" smtClean="0">
                <a:solidFill>
                  <a:srgbClr val="FF3300"/>
                </a:solidFill>
                <a:latin typeface="Calibri" pitchFamily="34" charset="0"/>
              </a:rPr>
              <a:t>Denne tradisjonelle utviklingsmodellen  vil måtte modifiseres i de enkelte SU-prosjekter- avhengig både interne og eksterne faktorer, f. eks. gjennom SCRUM  </a:t>
            </a:r>
            <a:endParaRPr lang="nb-NO" altLang="nb-NO" dirty="0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5" name="Bue 4"/>
          <p:cNvSpPr/>
          <p:nvPr/>
        </p:nvSpPr>
        <p:spPr bwMode="auto">
          <a:xfrm rot="11271361">
            <a:off x="1283042" y="1274763"/>
            <a:ext cx="857485" cy="2195512"/>
          </a:xfrm>
          <a:prstGeom prst="arc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  <p:sp>
        <p:nvSpPr>
          <p:cNvPr id="11" name="Bue 10"/>
          <p:cNvSpPr/>
          <p:nvPr/>
        </p:nvSpPr>
        <p:spPr bwMode="auto">
          <a:xfrm rot="11095559">
            <a:off x="2578831" y="749301"/>
            <a:ext cx="567407" cy="2932113"/>
          </a:xfrm>
          <a:prstGeom prst="arc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  <p:sp>
        <p:nvSpPr>
          <p:cNvPr id="12" name="Bue 11"/>
          <p:cNvSpPr/>
          <p:nvPr/>
        </p:nvSpPr>
        <p:spPr bwMode="auto">
          <a:xfrm rot="11097395">
            <a:off x="3573387" y="180975"/>
            <a:ext cx="663037" cy="3970338"/>
          </a:xfrm>
          <a:prstGeom prst="arc">
            <a:avLst>
              <a:gd name="adj1" fmla="val 16353759"/>
              <a:gd name="adj2" fmla="val 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  <p:sp>
        <p:nvSpPr>
          <p:cNvPr id="13" name="Bue 11"/>
          <p:cNvSpPr/>
          <p:nvPr/>
        </p:nvSpPr>
        <p:spPr bwMode="auto">
          <a:xfrm rot="290533">
            <a:off x="3546292" y="1985963"/>
            <a:ext cx="663037" cy="4298950"/>
          </a:xfrm>
          <a:prstGeom prst="arc">
            <a:avLst>
              <a:gd name="adj1" fmla="val 16353759"/>
              <a:gd name="adj2" fmla="val 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  <p:sp>
        <p:nvSpPr>
          <p:cNvPr id="15" name="Bue 4"/>
          <p:cNvSpPr/>
          <p:nvPr/>
        </p:nvSpPr>
        <p:spPr bwMode="auto">
          <a:xfrm rot="1135442">
            <a:off x="1072655" y="2182813"/>
            <a:ext cx="857485" cy="2195512"/>
          </a:xfrm>
          <a:prstGeom prst="arc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  <p:sp>
        <p:nvSpPr>
          <p:cNvPr id="17" name="Bue 10"/>
          <p:cNvSpPr/>
          <p:nvPr/>
        </p:nvSpPr>
        <p:spPr bwMode="auto">
          <a:xfrm rot="363969">
            <a:off x="2526235" y="2268538"/>
            <a:ext cx="567407" cy="2932112"/>
          </a:xfrm>
          <a:prstGeom prst="arc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936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17000"/>
              </a:lnSpc>
              <a:spcBef>
                <a:spcPts val="700"/>
              </a:spcBef>
              <a:buClr>
                <a:srgbClr val="3333CC"/>
              </a:buClr>
              <a:buSzPct val="6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lnSpc>
                <a:spcPct val="117000"/>
              </a:lnSpc>
              <a:spcBef>
                <a:spcPts val="600"/>
              </a:spcBef>
              <a:buClr>
                <a:srgbClr val="FF0000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lnSpc>
                <a:spcPct val="117000"/>
              </a:lnSpc>
              <a:spcBef>
                <a:spcPts val="600"/>
              </a:spcBef>
              <a:buClr>
                <a:srgbClr val="3333CC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5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lnSpc>
                <a:spcPct val="117000"/>
              </a:lnSpc>
              <a:spcBef>
                <a:spcPts val="500"/>
              </a:spcBef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117000"/>
              </a:lnSpc>
              <a:spcBef>
                <a:spcPts val="500"/>
              </a:spcBef>
              <a:spcAft>
                <a:spcPct val="0"/>
              </a:spcAft>
              <a:buClr>
                <a:srgbClr val="FFCF01"/>
              </a:buClr>
              <a:buSzPct val="50000"/>
              <a:buFont typeface="Wingdings" pitchFamily="2" charset="2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ahoma" pitchFamily="34" charset="0"/>
              <a:buNone/>
            </a:pPr>
            <a:fld id="{93B2A788-FD31-4DFD-99D5-E14246AC3BFE}" type="slidenum">
              <a:rPr lang="en-GB" altLang="nb-NO" sz="1400">
                <a:latin typeface="Tahoma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ahoma" pitchFamily="34" charset="0"/>
                <a:buNone/>
              </a:pPr>
              <a:t>6</a:t>
            </a:fld>
            <a:endParaRPr lang="en-GB" altLang="nb-NO" sz="1400">
              <a:latin typeface="Tahoma" pitchFamily="34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381" y="-10138"/>
            <a:ext cx="9288894" cy="956288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b-NO" sz="2800" dirty="0" err="1" smtClean="0">
                <a:latin typeface="Calibri" pitchFamily="34" charset="0"/>
              </a:rPr>
              <a:t>Forståelse</a:t>
            </a:r>
            <a:r>
              <a:rPr lang="en-GB" altLang="nb-NO" sz="2800" dirty="0" smtClean="0">
                <a:latin typeface="Calibri" pitchFamily="34" charset="0"/>
              </a:rPr>
              <a:t> </a:t>
            </a:r>
            <a:r>
              <a:rPr lang="en-GB" altLang="nb-NO" sz="2800" dirty="0" err="1" smtClean="0">
                <a:latin typeface="Calibri" pitchFamily="34" charset="0"/>
              </a:rPr>
              <a:t>av</a:t>
            </a:r>
            <a:r>
              <a:rPr lang="en-GB" altLang="nb-NO" sz="2800" dirty="0" smtClean="0">
                <a:latin typeface="Calibri" pitchFamily="34" charset="0"/>
              </a:rPr>
              <a:t> </a:t>
            </a:r>
            <a:r>
              <a:rPr lang="en-GB" altLang="nb-NO" sz="2800" dirty="0" err="1" smtClean="0">
                <a:latin typeface="Calibri" pitchFamily="34" charset="0"/>
              </a:rPr>
              <a:t>organisasjonen</a:t>
            </a:r>
            <a:r>
              <a:rPr lang="en-GB" altLang="nb-NO" sz="2800" dirty="0" smtClean="0">
                <a:latin typeface="Calibri" pitchFamily="34" charset="0"/>
              </a:rPr>
              <a:t> – </a:t>
            </a:r>
            <a:r>
              <a:rPr lang="en-GB" altLang="nb-NO" sz="2800" dirty="0" err="1" smtClean="0">
                <a:latin typeface="Calibri" pitchFamily="34" charset="0"/>
              </a:rPr>
              <a:t>og</a:t>
            </a:r>
            <a:r>
              <a:rPr lang="en-GB" altLang="nb-NO" sz="2800" dirty="0" smtClean="0">
                <a:latin typeface="Calibri" pitchFamily="34" charset="0"/>
              </a:rPr>
              <a:t> </a:t>
            </a:r>
            <a:r>
              <a:rPr lang="en-GB" altLang="nb-NO" sz="2800" dirty="0" err="1" smtClean="0">
                <a:latin typeface="Calibri" pitchFamily="34" charset="0"/>
              </a:rPr>
              <a:t>rollene</a:t>
            </a:r>
            <a:r>
              <a:rPr lang="en-GB" altLang="nb-NO" sz="2800" dirty="0" smtClean="0">
                <a:latin typeface="Calibri" pitchFamily="34" charset="0"/>
              </a:rPr>
              <a:t> IKT </a:t>
            </a:r>
            <a:r>
              <a:rPr lang="en-GB" altLang="nb-NO" sz="2800" dirty="0" err="1" smtClean="0">
                <a:latin typeface="Calibri" pitchFamily="34" charset="0"/>
              </a:rPr>
              <a:t>vil</a:t>
            </a:r>
            <a:r>
              <a:rPr lang="en-GB" altLang="nb-NO" sz="2800" dirty="0" smtClean="0">
                <a:latin typeface="Calibri" pitchFamily="34" charset="0"/>
              </a:rPr>
              <a:t>  ha:</a:t>
            </a:r>
            <a:br>
              <a:rPr lang="en-GB" altLang="nb-NO" sz="2800" dirty="0" smtClean="0">
                <a:latin typeface="Calibri" pitchFamily="34" charset="0"/>
              </a:rPr>
            </a:br>
            <a:r>
              <a:rPr lang="en-GB" altLang="nb-NO" sz="2800" dirty="0" smtClean="0">
                <a:latin typeface="Calibri" pitchFamily="34" charset="0"/>
              </a:rPr>
              <a:t> </a:t>
            </a:r>
            <a:r>
              <a:rPr lang="en-GB" altLang="nb-NO" sz="2800" dirty="0" err="1" smtClean="0">
                <a:latin typeface="Calibri" pitchFamily="34" charset="0"/>
              </a:rPr>
              <a:t>Forutsigbar</a:t>
            </a:r>
            <a:r>
              <a:rPr lang="en-GB" altLang="nb-NO" sz="2800" dirty="0" smtClean="0">
                <a:latin typeface="Calibri" pitchFamily="34" charset="0"/>
              </a:rPr>
              <a:t> “</a:t>
            </a:r>
            <a:r>
              <a:rPr lang="en-GB" altLang="nb-NO" sz="2800" dirty="0" err="1">
                <a:latin typeface="Calibri" pitchFamily="34" charset="0"/>
              </a:rPr>
              <a:t>m</a:t>
            </a:r>
            <a:r>
              <a:rPr lang="en-GB" altLang="nb-NO" sz="2800" dirty="0" err="1" smtClean="0">
                <a:latin typeface="Calibri" pitchFamily="34" charset="0"/>
              </a:rPr>
              <a:t>askin</a:t>
            </a:r>
            <a:r>
              <a:rPr lang="en-GB" altLang="nb-NO" sz="2800" dirty="0" smtClean="0">
                <a:latin typeface="Calibri" pitchFamily="34" charset="0"/>
              </a:rPr>
              <a:t> ” </a:t>
            </a:r>
            <a:r>
              <a:rPr lang="en-GB" altLang="nb-NO" sz="2800" dirty="0" err="1" smtClean="0">
                <a:latin typeface="Calibri" pitchFamily="34" charset="0"/>
              </a:rPr>
              <a:t>eller</a:t>
            </a:r>
            <a:r>
              <a:rPr lang="en-GB" altLang="nb-NO" sz="2800" dirty="0" smtClean="0">
                <a:latin typeface="Calibri" pitchFamily="34" charset="0"/>
              </a:rPr>
              <a:t> </a:t>
            </a:r>
            <a:r>
              <a:rPr lang="en-GB" altLang="nb-NO" sz="2800" dirty="0" err="1" smtClean="0">
                <a:latin typeface="Calibri" pitchFamily="34" charset="0"/>
              </a:rPr>
              <a:t>levende</a:t>
            </a:r>
            <a:r>
              <a:rPr lang="en-GB" altLang="nb-NO" sz="2800" dirty="0" smtClean="0">
                <a:latin typeface="Calibri" pitchFamily="34" charset="0"/>
              </a:rPr>
              <a:t> “</a:t>
            </a:r>
            <a:r>
              <a:rPr lang="en-GB" altLang="nb-NO" sz="2800" dirty="0" err="1" smtClean="0">
                <a:latin typeface="Calibri" pitchFamily="34" charset="0"/>
              </a:rPr>
              <a:t>organisme</a:t>
            </a:r>
            <a:r>
              <a:rPr lang="en-GB" altLang="nb-NO" sz="2800" dirty="0" smtClean="0">
                <a:latin typeface="Calibri" pitchFamily="34" charset="0"/>
              </a:rPr>
              <a:t>”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81" y="836614"/>
            <a:ext cx="4336837" cy="6135687"/>
          </a:xfrm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65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dirty="0" smtClean="0">
                <a:solidFill>
                  <a:srgbClr val="0070C0"/>
                </a:solidFill>
                <a:latin typeface="Calibri" pitchFamily="34" charset="0"/>
              </a:rPr>
              <a:t>(Maskin)Byråkratiet 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Nøyaktig beskrivelse av arbeidsoppgaver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Organisasjon som ’optimal’ algoritme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Stabile omgivelser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Rasjonalitet og effektivitet 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Entydige mål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Forutsigbarhet – Lav usikkerhet  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nb-NO" altLang="nb-NO" sz="1800" dirty="0" smtClean="0">
              <a:solidFill>
                <a:srgbClr val="0D0D0D"/>
              </a:solidFill>
              <a:latin typeface="Calibri" pitchFamily="34" charset="0"/>
            </a:endParaRPr>
          </a:p>
          <a:p>
            <a:pPr eaLnBrk="1" hangingPunct="1">
              <a:lnSpc>
                <a:spcPct val="105000"/>
              </a:lnSpc>
              <a:spcBef>
                <a:spcPts val="9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Software </a:t>
            </a:r>
            <a:r>
              <a:rPr lang="nb-NO" altLang="nb-NO" sz="2000" b="1" dirty="0" err="1" smtClean="0">
                <a:solidFill>
                  <a:srgbClr val="0070C0"/>
                </a:solidFill>
                <a:latin typeface="Calibri" pitchFamily="34" charset="0"/>
              </a:rPr>
              <a:t>engineering</a:t>
            </a: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 – også omtalt som ’hard systemutvikling 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Fokus på  lage formaliserte “korrekte” beskrivelse av virkeligheten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70C0"/>
                </a:solidFill>
                <a:latin typeface="Calibri" pitchFamily="34" charset="0"/>
              </a:rPr>
              <a:t>Vekt på formelle språk, metoder og teknikker, </a:t>
            </a:r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 idx="2"/>
          </p:nvPr>
        </p:nvSpPr>
        <p:spPr>
          <a:xfrm>
            <a:off x="4228456" y="908051"/>
            <a:ext cx="4952057" cy="5846763"/>
          </a:xfrm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65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nb-NO" sz="2000" dirty="0" err="1" smtClean="0">
                <a:solidFill>
                  <a:srgbClr val="00B050"/>
                </a:solidFill>
                <a:latin typeface="Calibri" pitchFamily="34" charset="0"/>
              </a:rPr>
              <a:t>Organismen</a:t>
            </a:r>
            <a:endParaRPr lang="en-GB" altLang="nb-NO" sz="2000" dirty="0" smtClean="0">
              <a:solidFill>
                <a:srgbClr val="00B050"/>
              </a:solidFill>
              <a:latin typeface="Calibri" pitchFamily="34" charset="0"/>
            </a:endParaRP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Lever i dynamisk samspill med omgivelser i stadig endring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Forandring skaper usikkerhet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Liten  grad av formalisering</a:t>
            </a:r>
          </a:p>
          <a:p>
            <a:pPr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Sjølstendige, men samspillende  enheter </a:t>
            </a:r>
          </a:p>
          <a:p>
            <a:pPr eaLnBrk="1" hangingPunct="1">
              <a:lnSpc>
                <a:spcPct val="95000"/>
              </a:lnSpc>
              <a:spcBef>
                <a:spcPts val="6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Tette nettverk- uformelle strukturer 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nb-NO" sz="2000" dirty="0" smtClean="0">
              <a:solidFill>
                <a:srgbClr val="00B050"/>
              </a:solidFill>
              <a:latin typeface="Calibri" pitchFamily="34" charset="0"/>
            </a:endParaRP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dirty="0" err="1" smtClean="0">
                <a:solidFill>
                  <a:srgbClr val="00B050"/>
                </a:solidFill>
                <a:latin typeface="Calibri" pitchFamily="34" charset="0"/>
              </a:rPr>
              <a:t>Sosioteknisk</a:t>
            </a:r>
            <a:r>
              <a:rPr lang="nb-NO" altLang="nb-NO" sz="2000" dirty="0" smtClean="0">
                <a:solidFill>
                  <a:srgbClr val="00B050"/>
                </a:solidFill>
                <a:latin typeface="Calibri" pitchFamily="34" charset="0"/>
              </a:rPr>
              <a:t> systemutvikling: </a:t>
            </a:r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Vekt på å forstå og fortolke virkeligheten </a:t>
            </a:r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Likestiller </a:t>
            </a:r>
            <a:r>
              <a:rPr lang="nb-NO" altLang="nb-NO" sz="2000" b="1" dirty="0" err="1" smtClean="0">
                <a:solidFill>
                  <a:srgbClr val="00B050"/>
                </a:solidFill>
                <a:latin typeface="Calibri" pitchFamily="34" charset="0"/>
              </a:rPr>
              <a:t>tekniskeog</a:t>
            </a: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 sosiale sider</a:t>
            </a:r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Systemløsninger er resultat av kompromiss mellom ulike interesser i en organisasjon </a:t>
            </a:r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nb-NO" altLang="nb-NO" sz="2000" b="1" dirty="0" smtClean="0">
                <a:solidFill>
                  <a:srgbClr val="00B050"/>
                </a:solidFill>
                <a:latin typeface="Calibri" pitchFamily="34" charset="0"/>
              </a:rPr>
              <a:t>Systemutvikling må også omfatte organisasjonsutvikling og læring </a:t>
            </a:r>
            <a:endParaRPr lang="nb-NO" altLang="nb-NO" sz="2000" b="1" i="1" dirty="0" smtClean="0">
              <a:solidFill>
                <a:srgbClr val="00B05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752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altLang="nb-NO" dirty="0" smtClean="0"/>
              <a:t>Hva skiller infrastrukturer fra informasjonssystemer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idx="1"/>
          </p:nvPr>
        </p:nvSpPr>
        <p:spPr>
          <a:xfrm>
            <a:off x="4529409" y="1549592"/>
            <a:ext cx="4659110" cy="5144928"/>
          </a:xfrm>
        </p:spPr>
        <p:txBody>
          <a:bodyPr/>
          <a:lstStyle/>
          <a:p>
            <a:pPr>
              <a:buFont typeface="Monotype Sorts"/>
              <a:buNone/>
            </a:pPr>
            <a:r>
              <a:rPr lang="nb-NO" altLang="nb-NO" dirty="0" smtClean="0">
                <a:latin typeface="Calibri" panose="020F0502020204030204" pitchFamily="34" charset="0"/>
              </a:rPr>
              <a:t>Infrastrukturer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Generelt, bredt formål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Delvis utviklet nedenfra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Ingen start-  eller ’dødsdag’ </a:t>
            </a:r>
          </a:p>
          <a:p>
            <a:pPr lvl="2"/>
            <a:r>
              <a:rPr lang="nb-NO" altLang="nb-NO" sz="2400" dirty="0">
                <a:latin typeface="Calibri" panose="020F0502020204030204" pitchFamily="34" charset="0"/>
              </a:rPr>
              <a:t>Alltid en forhistorie 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Må utvikles skrittvis  (evolusjonært) 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Ingen har full kontroll</a:t>
            </a:r>
          </a:p>
          <a:p>
            <a:pPr lvl="1"/>
            <a:r>
              <a:rPr lang="nb-NO" altLang="nb-NO" sz="2400" dirty="0">
                <a:latin typeface="Calibri" panose="020F0502020204030204" pitchFamily="34" charset="0"/>
              </a:rPr>
              <a:t>Ofte uventede sideeffekter</a:t>
            </a:r>
          </a:p>
          <a:p>
            <a:r>
              <a:rPr lang="nb-NO" altLang="nb-NO" dirty="0">
                <a:latin typeface="Calibri" panose="020F0502020204030204" pitchFamily="34" charset="0"/>
              </a:rPr>
              <a:t>Standardiserte grensesnitt og ofte standard formater/protokoller</a:t>
            </a:r>
          </a:p>
          <a:p>
            <a:pPr lvl="1"/>
            <a:endParaRPr lang="nb-NO" altLang="nb-NO" dirty="0" smtClean="0"/>
          </a:p>
        </p:txBody>
      </p:sp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148419" y="1570829"/>
            <a:ext cx="4302600" cy="4718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33" tIns="42766" rIns="85533" bIns="42766">
            <a:spAutoFit/>
          </a:bodyPr>
          <a:lstStyle>
            <a:lvl1pPr marL="261938" indent="-261938">
              <a:spcBef>
                <a:spcPct val="20000"/>
              </a:spcBef>
              <a:buClr>
                <a:schemeClr val="accent2"/>
              </a:buClr>
              <a:buSzPct val="75000"/>
              <a:buFont typeface="Monotype Sorts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nb-NO" altLang="nb-NO" dirty="0">
                <a:latin typeface="Calibri" panose="020F0502020204030204" pitchFamily="34" charset="0"/>
              </a:rPr>
              <a:t>Informasjonssystemer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Bestemt, avgrenset  formål 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Toppstyrt utvikling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Begrenset levetid 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Kan erstattes med et nytt (gjennom ’revolusjon’) 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Baseres på sentral kontroll </a:t>
            </a:r>
          </a:p>
          <a:p>
            <a:pPr>
              <a:spcBef>
                <a:spcPct val="50000"/>
              </a:spcBef>
              <a:buClr>
                <a:srgbClr val="2007D9"/>
              </a:buClr>
              <a:buSzTx/>
              <a:buFont typeface="Comic Sans MS" pitchFamily="66" charset="0"/>
              <a:buChar char="●"/>
            </a:pPr>
            <a:r>
              <a:rPr lang="nb-NO" altLang="nb-NO" sz="2400" dirty="0">
                <a:latin typeface="Calibri" panose="020F0502020204030204" pitchFamily="34" charset="0"/>
              </a:rPr>
              <a:t>Standardisering etter behov</a:t>
            </a:r>
          </a:p>
          <a:p>
            <a:pPr>
              <a:spcBef>
                <a:spcPct val="50000"/>
              </a:spcBef>
              <a:buSzTx/>
              <a:buFont typeface="Arial Unicode MS" pitchFamily="34" charset="-128"/>
              <a:buChar char="●"/>
            </a:pPr>
            <a:endParaRPr lang="en-US" altLang="nb-NO" sz="2200" dirty="0"/>
          </a:p>
        </p:txBody>
      </p:sp>
    </p:spTree>
    <p:extLst>
      <p:ext uri="{BB962C8B-B14F-4D97-AF65-F5344CB8AC3E}">
        <p14:creationId xmlns:p14="http://schemas.microsoft.com/office/powerpoint/2010/main" val="340026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Bygger vi </a:t>
            </a:r>
            <a:r>
              <a:rPr lang="nb-NO" altLang="nb-NO" dirty="0" err="1" smtClean="0"/>
              <a:t>eforvaltningen</a:t>
            </a:r>
            <a:r>
              <a:rPr lang="nb-NO" altLang="nb-NO" smtClean="0"/>
              <a:t>   slik </a:t>
            </a:r>
            <a:r>
              <a:rPr lang="nb-NO" altLang="nb-NO" dirty="0" smtClean="0"/>
              <a:t>? </a:t>
            </a:r>
            <a:endParaRPr lang="en-US" altLang="nb-NO" dirty="0" smtClean="0"/>
          </a:p>
        </p:txBody>
      </p:sp>
      <p:graphicFrame>
        <p:nvGraphicFramePr>
          <p:cNvPr id="512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676057" y="1719263"/>
          <a:ext cx="4080228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3" imgW="1523810" imgH="1523810" progId="Paint.Picture">
                  <p:embed/>
                </p:oleObj>
              </mc:Choice>
              <mc:Fallback>
                <p:oleObj name="Bitmap Image" r:id="rId3" imgW="1523810" imgH="15238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057" y="1719263"/>
                        <a:ext cx="4080228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 descr="Fil:Gulf Offshore Platform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91" y="1196975"/>
            <a:ext cx="759145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1397686" y="908720"/>
            <a:ext cx="7602598" cy="540000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686298" y="908720"/>
            <a:ext cx="7443548" cy="540000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2945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7221" y="0"/>
            <a:ext cx="8813292" cy="655797"/>
          </a:xfrm>
        </p:spPr>
        <p:txBody>
          <a:bodyPr>
            <a:normAutofit/>
          </a:bodyPr>
          <a:lstStyle/>
          <a:p>
            <a:r>
              <a:rPr lang="nb-NO" altLang="nb-NO" dirty="0" smtClean="0"/>
              <a:t>Eller slik ?</a:t>
            </a:r>
            <a:endParaRPr lang="en-US" altLang="nb-NO" dirty="0" smtClean="0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603" y="1355884"/>
            <a:ext cx="7843218" cy="5249228"/>
          </a:xfrm>
          <a:noFill/>
        </p:spPr>
      </p:pic>
      <p:sp>
        <p:nvSpPr>
          <p:cNvPr id="11267" name="AutoShape 3"/>
          <p:cNvSpPr>
            <a:spLocks noChangeAspect="1" noChangeArrowheads="1"/>
          </p:cNvSpPr>
          <p:nvPr/>
        </p:nvSpPr>
        <p:spPr bwMode="auto">
          <a:xfrm>
            <a:off x="-14115039" y="-7829550"/>
            <a:ext cx="37410591" cy="2251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33" tIns="42766" rIns="85533" bIns="42766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Monotype Sorts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b-NO" altLang="nb-NO" sz="2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7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7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4" grpId="0"/>
    </p:bldLst>
  </p:timing>
</p:sld>
</file>

<file path=ppt/theme/theme1.xml><?xml version="1.0" encoding="utf-8"?>
<a:theme xmlns:a="http://schemas.openxmlformats.org/drawingml/2006/main" name="Harmoni">
  <a:themeElements>
    <a:clrScheme name="Harmoni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Harmoni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Harmon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n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n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n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Designs\Harmoni.pot</Template>
  <TotalTime>453647</TotalTime>
  <Words>579</Words>
  <Application>Microsoft Office PowerPoint</Application>
  <PresentationFormat>Custom</PresentationFormat>
  <Paragraphs>146</Paragraphs>
  <Slides>9</Slides>
  <Notes>3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Harmoni</vt:lpstr>
      <vt:lpstr>Bitmap Image</vt:lpstr>
      <vt:lpstr>Rammer for og organisering av eForvaltningen </vt:lpstr>
      <vt:lpstr>Målbildet : IKT-politikk for en brukerrettet og effektiv forvaltning</vt:lpstr>
      <vt:lpstr>Typer virkemidler: ”harde og myke” </vt:lpstr>
      <vt:lpstr>Mål, virkemidler, resultater  og  gevinster </vt:lpstr>
      <vt:lpstr>Tradisjonell systemutviklingslivssyklus – Faser i systemutviklingsarbeidet: et teknologisk perspektiv </vt:lpstr>
      <vt:lpstr>Forståelse av organisasjonen – og rollene IKT vil  ha:  Forutsigbar “maskin ” eller levende “organisme”</vt:lpstr>
      <vt:lpstr>Hva skiller infrastrukturer fra informasjonssystemer</vt:lpstr>
      <vt:lpstr>Bygger vi eforvaltningen   slik ? </vt:lpstr>
      <vt:lpstr>Eller slik ?</vt:lpstr>
    </vt:vector>
  </TitlesOfParts>
  <Company>AFIN/IRI, 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FINF4001 -</dc:title>
  <dc:subject>E-forvaltning -historie,  rammeverk , samordning</dc:subject>
  <dc:creator>Arild Jansen</dc:creator>
  <cp:lastModifiedBy>Arild Johan Jansen</cp:lastModifiedBy>
  <cp:revision>502</cp:revision>
  <cp:lastPrinted>2016-12-01T08:20:18Z</cp:lastPrinted>
  <dcterms:created xsi:type="dcterms:W3CDTF">1998-08-18T15:50:44Z</dcterms:created>
  <dcterms:modified xsi:type="dcterms:W3CDTF">2016-12-01T09:00:22Z</dcterms:modified>
  <cp:category>e-forvaltning</cp:category>
</cp:coreProperties>
</file>