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1"/>
  </p:handoutMasterIdLst>
  <p:sldIdLst>
    <p:sldId id="256" r:id="rId2"/>
    <p:sldId id="263" r:id="rId3"/>
    <p:sldId id="264" r:id="rId4"/>
    <p:sldId id="266" r:id="rId5"/>
    <p:sldId id="265" r:id="rId6"/>
    <p:sldId id="259" r:id="rId7"/>
    <p:sldId id="260" r:id="rId8"/>
    <p:sldId id="261" r:id="rId9"/>
    <p:sldId id="262" r:id="rId10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48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08BCC74-0FBA-41D4-84FF-628BD6F432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4ADDB-F762-421B-9352-9BF3BC04F9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5011-3B57-4FCF-8C89-41F94E2C6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C5419-BF3E-4908-B403-9A87B2483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7E8C-2FCA-4691-943E-F42F00EA12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7D76A-4624-4B1C-8C17-C6144848B5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EDCD-7BFC-4F09-AEF1-F32C34B5BC1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B635-DCFE-4497-B668-86A12DEE13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38B7-7166-41FB-960B-D7EF0AF5BA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E8629-3473-47AD-917B-B394A80AD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074D-091E-4B2C-99C0-7134B13B40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6CF7-4B40-42BB-8F83-3B1F26B49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E467448-1D07-4A69-8171-463858528A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Introduksjon til FINF 4001: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Systemutvikling, organisasjonsutvikling og regelverksutvikling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>
          <a:xfrm>
            <a:off x="714375" y="285750"/>
            <a:ext cx="7772400" cy="747713"/>
          </a:xfrm>
        </p:spPr>
        <p:txBody>
          <a:bodyPr/>
          <a:lstStyle/>
          <a:p>
            <a:r>
              <a:rPr lang="en-GB" sz="2800" smtClean="0"/>
              <a:t>Undervisningsformer mv.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625" y="1143000"/>
            <a:ext cx="8429625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nb-NO" sz="1400" b="1" dirty="0" smtClean="0"/>
              <a:t>Forelesninger </a:t>
            </a:r>
            <a:r>
              <a:rPr lang="nb-NO" sz="1400" dirty="0" smtClean="0"/>
              <a:t>(</a:t>
            </a:r>
            <a:r>
              <a:rPr lang="nb-NO" sz="1400" dirty="0" smtClean="0"/>
              <a:t>19 </a:t>
            </a:r>
            <a:r>
              <a:rPr lang="nb-NO" sz="1400" dirty="0" smtClean="0"/>
              <a:t>ganger)</a:t>
            </a:r>
          </a:p>
          <a:p>
            <a:pPr>
              <a:buFontTx/>
              <a:buNone/>
              <a:defRPr/>
            </a:pPr>
            <a:endParaRPr lang="nb-NO" sz="1400" dirty="0" smtClean="0"/>
          </a:p>
          <a:p>
            <a:pPr>
              <a:buFontTx/>
              <a:buNone/>
              <a:defRPr/>
            </a:pPr>
            <a:r>
              <a:rPr lang="nb-NO" sz="1400" b="1" dirty="0" err="1" smtClean="0"/>
              <a:t>Heldagsseminarer</a:t>
            </a:r>
            <a:endParaRPr lang="nb-NO" sz="1400" b="1" dirty="0" smtClean="0"/>
          </a:p>
          <a:p>
            <a:pPr>
              <a:buFontTx/>
              <a:buNone/>
              <a:defRPr/>
            </a:pPr>
            <a:r>
              <a:rPr lang="nb-NO" sz="1400" b="1" i="1" dirty="0" smtClean="0"/>
              <a:t>Mandag 17. </a:t>
            </a:r>
            <a:r>
              <a:rPr lang="nb-NO" sz="1400" b="1" i="1" dirty="0" smtClean="0"/>
              <a:t>september: </a:t>
            </a:r>
            <a:r>
              <a:rPr lang="nb-NO" sz="1400" b="1" i="1" dirty="0" smtClean="0"/>
              <a:t>09.15 </a:t>
            </a:r>
            <a:r>
              <a:rPr lang="nb-NO" sz="1400" b="1" i="1" dirty="0" smtClean="0"/>
              <a:t>– </a:t>
            </a:r>
            <a:r>
              <a:rPr lang="nb-NO" sz="1400" b="1" i="1" dirty="0" smtClean="0"/>
              <a:t>14.00</a:t>
            </a:r>
            <a:r>
              <a:rPr lang="nb-NO" sz="1400" b="1" i="1" dirty="0" smtClean="0"/>
              <a:t>: </a:t>
            </a:r>
            <a:r>
              <a:rPr lang="nn-NO" sz="1400" dirty="0" err="1" smtClean="0">
                <a:solidFill>
                  <a:schemeClr val="accent6"/>
                </a:solidFill>
              </a:rPr>
              <a:t>Heldagsseminar</a:t>
            </a:r>
            <a:r>
              <a:rPr lang="nn-NO" sz="1400" dirty="0" smtClean="0">
                <a:solidFill>
                  <a:schemeClr val="accent6"/>
                </a:solidFill>
              </a:rPr>
              <a:t> </a:t>
            </a:r>
            <a:r>
              <a:rPr lang="nn-NO" sz="1400" dirty="0" smtClean="0"/>
              <a:t>(1) DN, rom </a:t>
            </a:r>
            <a:r>
              <a:rPr lang="nn-NO" sz="1400" dirty="0" smtClean="0"/>
              <a:t>540 </a:t>
            </a:r>
            <a:endParaRPr lang="nn-NO" sz="1400" dirty="0" smtClean="0"/>
          </a:p>
          <a:p>
            <a:pPr>
              <a:buFontTx/>
              <a:buNone/>
              <a:defRPr/>
            </a:pPr>
            <a:r>
              <a:rPr lang="nb-NO" sz="1400" dirty="0" smtClean="0"/>
              <a:t>Hvor automatisert bør forvaltningen være?</a:t>
            </a:r>
            <a:endParaRPr lang="nb-NO" sz="1400" dirty="0" smtClean="0"/>
          </a:p>
          <a:p>
            <a:pPr>
              <a:buFontTx/>
              <a:buNone/>
              <a:defRPr/>
            </a:pPr>
            <a:r>
              <a:rPr lang="nb-NO" sz="1400" b="1" i="1" dirty="0" smtClean="0"/>
              <a:t>Mandag 22. </a:t>
            </a:r>
            <a:r>
              <a:rPr lang="nb-NO" sz="1400" b="1" i="1" dirty="0" smtClean="0"/>
              <a:t>oktober: 10.15 – 1500: </a:t>
            </a:r>
            <a:r>
              <a:rPr lang="nn-NO" sz="1400" dirty="0" err="1" smtClean="0">
                <a:solidFill>
                  <a:schemeClr val="accent6"/>
                </a:solidFill>
              </a:rPr>
              <a:t>Heldagsseminar</a:t>
            </a:r>
            <a:r>
              <a:rPr lang="nn-NO" sz="1400" dirty="0" smtClean="0"/>
              <a:t> (2) DN, rom </a:t>
            </a:r>
            <a:r>
              <a:rPr lang="nn-NO" sz="1400" dirty="0" smtClean="0"/>
              <a:t>540</a:t>
            </a:r>
            <a:endParaRPr lang="nb-NO" sz="1400" b="1" dirty="0" smtClean="0"/>
          </a:p>
          <a:p>
            <a:pPr>
              <a:buFontTx/>
              <a:buNone/>
              <a:defRPr/>
            </a:pPr>
            <a:r>
              <a:rPr lang="nn-NO" sz="1400" dirty="0" smtClean="0"/>
              <a:t> </a:t>
            </a:r>
            <a:r>
              <a:rPr lang="nb-NO" sz="1400" dirty="0" smtClean="0"/>
              <a:t>Åpne data (eventuelt om felleskomponenter).</a:t>
            </a:r>
            <a:endParaRPr lang="nb-NO" sz="1400" dirty="0" smtClean="0"/>
          </a:p>
          <a:p>
            <a:pPr>
              <a:buFontTx/>
              <a:buNone/>
              <a:defRPr/>
            </a:pPr>
            <a:endParaRPr lang="nb-NO" sz="1400" dirty="0" smtClean="0"/>
          </a:p>
          <a:p>
            <a:pPr>
              <a:buFontTx/>
              <a:buNone/>
              <a:defRPr/>
            </a:pPr>
            <a:r>
              <a:rPr lang="nb-NO" sz="1400" b="1" dirty="0" smtClean="0"/>
              <a:t>Metodeseminarer </a:t>
            </a:r>
            <a:r>
              <a:rPr lang="nb-NO" sz="1400" dirty="0" smtClean="0"/>
              <a:t>(5 ganger)</a:t>
            </a:r>
          </a:p>
          <a:p>
            <a:pPr>
              <a:buFontTx/>
              <a:buNone/>
              <a:defRPr/>
            </a:pPr>
            <a:endParaRPr lang="nb-NO" sz="1400" dirty="0" smtClean="0"/>
          </a:p>
          <a:p>
            <a:pPr>
              <a:buFontTx/>
              <a:buNone/>
              <a:defRPr/>
            </a:pPr>
            <a:r>
              <a:rPr lang="nb-NO" sz="1400" b="1" dirty="0" smtClean="0"/>
              <a:t>Obligatoriske oppgaver </a:t>
            </a:r>
            <a:r>
              <a:rPr lang="nb-NO" sz="1400" dirty="0" smtClean="0"/>
              <a:t>(2 oppgaver)</a:t>
            </a:r>
          </a:p>
          <a:p>
            <a:pPr>
              <a:buFontTx/>
              <a:buNone/>
              <a:defRPr/>
            </a:pPr>
            <a:r>
              <a:rPr lang="nb-NO" sz="1400" dirty="0" smtClean="0"/>
              <a:t>Som gruppearbeid </a:t>
            </a:r>
            <a:r>
              <a:rPr lang="nb-NO" sz="1400" dirty="0" smtClean="0"/>
              <a:t>(3 </a:t>
            </a:r>
            <a:r>
              <a:rPr lang="nb-NO" sz="1400" dirty="0" smtClean="0"/>
              <a:t>grupper</a:t>
            </a:r>
            <a:r>
              <a:rPr lang="nb-NO" sz="1400" dirty="0" smtClean="0"/>
              <a:t>).</a:t>
            </a:r>
            <a:endParaRPr lang="nb-NO" sz="1400" dirty="0" smtClean="0"/>
          </a:p>
          <a:p>
            <a:pPr>
              <a:buFontTx/>
              <a:buNone/>
              <a:defRPr/>
            </a:pPr>
            <a:r>
              <a:rPr lang="nb-NO" sz="1400" dirty="0" smtClean="0"/>
              <a:t>Oblig1: Frist </a:t>
            </a:r>
            <a:r>
              <a:rPr lang="nb-NO" sz="1400" dirty="0" smtClean="0"/>
              <a:t>08. </a:t>
            </a:r>
            <a:r>
              <a:rPr lang="nb-NO" sz="1400" dirty="0" smtClean="0"/>
              <a:t>oktober; gjennomgang/presentasjon </a:t>
            </a:r>
            <a:r>
              <a:rPr lang="nb-NO" sz="1400" dirty="0" smtClean="0"/>
              <a:t>16. og 18. oktober.</a:t>
            </a:r>
            <a:endParaRPr lang="nb-NO" sz="1400" dirty="0" smtClean="0"/>
          </a:p>
          <a:p>
            <a:pPr>
              <a:buFontTx/>
              <a:buNone/>
              <a:defRPr/>
            </a:pPr>
            <a:r>
              <a:rPr lang="nb-NO" sz="1400" dirty="0" smtClean="0"/>
              <a:t>Oblig2: Frist </a:t>
            </a:r>
            <a:r>
              <a:rPr lang="nb-NO" sz="1400" dirty="0" smtClean="0"/>
              <a:t>2. </a:t>
            </a:r>
            <a:r>
              <a:rPr lang="nb-NO" sz="1400" dirty="0" smtClean="0"/>
              <a:t>november; gjennomgang/presentasjon </a:t>
            </a:r>
            <a:r>
              <a:rPr lang="nb-NO" sz="1400" dirty="0" smtClean="0"/>
              <a:t> 13. og 15</a:t>
            </a:r>
            <a:r>
              <a:rPr lang="nb-NO" sz="1400" dirty="0" smtClean="0"/>
              <a:t>. </a:t>
            </a:r>
            <a:r>
              <a:rPr lang="nb-NO" sz="1400" dirty="0" smtClean="0"/>
              <a:t>november.</a:t>
            </a:r>
            <a:endParaRPr lang="nb-NO" sz="1400" dirty="0" smtClean="0"/>
          </a:p>
          <a:p>
            <a:pPr>
              <a:buFontTx/>
              <a:buNone/>
              <a:defRPr/>
            </a:pPr>
            <a:endParaRPr lang="nb-NO" sz="1400" dirty="0" smtClean="0"/>
          </a:p>
          <a:p>
            <a:pPr>
              <a:buFontTx/>
              <a:buNone/>
              <a:defRPr/>
            </a:pPr>
            <a:r>
              <a:rPr lang="nb-NO" sz="1400" b="1" dirty="0" smtClean="0"/>
              <a:t>Nordisk konferanse i rettsinformatikk, </a:t>
            </a:r>
            <a:r>
              <a:rPr lang="nb-NO" sz="1400" b="1" dirty="0" smtClean="0"/>
              <a:t>Stockholm 21. </a:t>
            </a:r>
            <a:r>
              <a:rPr lang="nb-NO" sz="1400" b="1" dirty="0" smtClean="0"/>
              <a:t>– </a:t>
            </a:r>
            <a:r>
              <a:rPr lang="nb-NO" sz="1400" b="1" dirty="0" smtClean="0"/>
              <a:t>23. </a:t>
            </a:r>
            <a:r>
              <a:rPr lang="nb-NO" sz="1400" b="1" dirty="0" smtClean="0"/>
              <a:t>november</a:t>
            </a:r>
          </a:p>
          <a:p>
            <a:pPr>
              <a:buFontTx/>
              <a:buNone/>
              <a:defRPr/>
            </a:pPr>
            <a:endParaRPr lang="en-GB" sz="1400" dirty="0" smtClean="0"/>
          </a:p>
          <a:p>
            <a:pPr>
              <a:buFontTx/>
              <a:buNone/>
              <a:defRPr/>
            </a:pPr>
            <a:r>
              <a:rPr lang="nb-NO" sz="1400" b="1" dirty="0" smtClean="0"/>
              <a:t>November/desember: </a:t>
            </a:r>
            <a:r>
              <a:rPr lang="nb-NO" sz="1400" dirty="0" smtClean="0"/>
              <a:t>Igangsetting av prosess vedrørende valg av tema for masteroppgave, jf. Masterskolen</a:t>
            </a:r>
            <a:r>
              <a:rPr lang="nb-NO" sz="1400" dirty="0" smtClean="0"/>
              <a:t> </a:t>
            </a:r>
            <a:r>
              <a:rPr lang="nb-NO" sz="1400" dirty="0" smtClean="0"/>
              <a:t>for      V-13  (tidspunkt avtales senere)</a:t>
            </a:r>
            <a:endParaRPr lang="nb-NO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p:oleObj spid="_x0000_s22530" name="Utklipp" r:id="rId6" imgW="4539600" imgH="3497040" progId="MS_ClipArt_Gallery.2">
                <p:embed/>
              </p:oleObj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44475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711450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chemeClr val="accent1"/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chemeClr val="accent1"/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98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2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679950" y="1371600"/>
            <a:ext cx="4464050" cy="3022600"/>
            <a:chOff x="2976" y="864"/>
            <a:chExt cx="2812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2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716463" y="1587500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1066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772400" cy="1143000"/>
          </a:xfrm>
        </p:spPr>
        <p:txBody>
          <a:bodyPr/>
          <a:lstStyle/>
          <a:p>
            <a:r>
              <a:rPr lang="nb-NO" dirty="0" smtClean="0"/>
              <a:t>Jus og politikk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14348" y="1571612"/>
            <a:ext cx="7772400" cy="4643470"/>
          </a:xfrm>
        </p:spPr>
        <p:txBody>
          <a:bodyPr/>
          <a:lstStyle/>
          <a:p>
            <a:r>
              <a:rPr lang="nb-NO" sz="2000" dirty="0" smtClean="0"/>
              <a:t>IKT og omstilling kan et stykke på vei styres ved hjelp av instrukser, planer, programmer, budsjettpolitikk mv</a:t>
            </a:r>
          </a:p>
          <a:p>
            <a:r>
              <a:rPr lang="nb-NO" sz="2000" dirty="0" smtClean="0"/>
              <a:t>Dette gjelder særlig </a:t>
            </a:r>
          </a:p>
          <a:p>
            <a:pPr lvl="1">
              <a:buNone/>
            </a:pPr>
            <a:r>
              <a:rPr lang="nb-NO" sz="1800" dirty="0" smtClean="0"/>
              <a:t>i) internt i forvaltningen selv og</a:t>
            </a:r>
          </a:p>
          <a:p>
            <a:pPr lvl="1">
              <a:buNone/>
            </a:pPr>
            <a:r>
              <a:rPr lang="nb-NO" sz="1800" dirty="0" err="1" smtClean="0"/>
              <a:t>ii</a:t>
            </a:r>
            <a:r>
              <a:rPr lang="nb-NO" sz="1800" dirty="0" smtClean="0"/>
              <a:t>) eksternt så lenge ikke legalitetsprinsippet står i veien</a:t>
            </a:r>
          </a:p>
          <a:p>
            <a:r>
              <a:rPr lang="nb-NO" sz="2000" dirty="0" smtClean="0"/>
              <a:t>Ofte kreves det imidlertid styring gjennom lov og forskrift, fordi</a:t>
            </a:r>
          </a:p>
          <a:p>
            <a:pPr lvl="1"/>
            <a:r>
              <a:rPr lang="nb-NO" sz="2000" dirty="0" smtClean="0"/>
              <a:t>Det er ønskelig å treffe bebyrdende vedtak (etablere plikter, nedlegge forbud mv)</a:t>
            </a:r>
          </a:p>
          <a:p>
            <a:pPr lvl="1"/>
            <a:r>
              <a:rPr lang="nb-NO" sz="2000" dirty="0" smtClean="0"/>
              <a:t>Spørsmålet er uansett regulert i lov fra før og kan derfor bare endres ved lov</a:t>
            </a:r>
          </a:p>
          <a:p>
            <a:r>
              <a:rPr lang="nb-NO" sz="2000" dirty="0" smtClean="0"/>
              <a:t>Mindre grad av ”rettsliggjøring” ville trolig gi større grad av frihet for omstillingsarbeidet i forvaltningen og </a:t>
            </a:r>
            <a:r>
              <a:rPr lang="nb-NO" sz="2000" dirty="0" smtClean="0"/>
              <a:t>raskere endring, </a:t>
            </a:r>
            <a:r>
              <a:rPr lang="nb-NO" sz="2000" dirty="0" smtClean="0"/>
              <a:t>men samtidig (trolig) mindre forutberegnelighet, flere feilvurderinger (?) og dårligere beskyttelse av borgerne (?)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785818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rolle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000108"/>
            <a:ext cx="7772400" cy="5500726"/>
          </a:xfrm>
        </p:spPr>
        <p:txBody>
          <a:bodyPr/>
          <a:lstStyle/>
          <a:p>
            <a:r>
              <a:rPr lang="nb-NO" sz="2000" dirty="0" smtClean="0"/>
              <a:t>Utgangspunkt: Ingen regler, ingen automatisering!</a:t>
            </a:r>
          </a:p>
          <a:p>
            <a:pPr lvl="1"/>
            <a:r>
              <a:rPr lang="nb-NO" sz="1500" dirty="0" smtClean="0"/>
              <a:t>Datamaskinsystemer trenger uansett regler</a:t>
            </a:r>
          </a:p>
          <a:p>
            <a:pPr lvl="1"/>
            <a:r>
              <a:rPr lang="nb-NO" sz="1500" dirty="0" smtClean="0"/>
              <a:t>Spørsmålet er derfor hva slags regler</a:t>
            </a:r>
          </a:p>
          <a:p>
            <a:pPr lvl="1"/>
            <a:r>
              <a:rPr lang="nb-NO" sz="1500" dirty="0" smtClean="0"/>
              <a:t>Rettsregler er</a:t>
            </a:r>
          </a:p>
          <a:p>
            <a:pPr lvl="2"/>
            <a:r>
              <a:rPr lang="nb-NO" sz="1500" dirty="0" smtClean="0"/>
              <a:t>resultatet av demokratiske prosesser</a:t>
            </a:r>
          </a:p>
          <a:p>
            <a:pPr lvl="2"/>
            <a:r>
              <a:rPr lang="nb-NO" sz="1500" dirty="0" smtClean="0"/>
              <a:t>bindende, både for myndigheter og borgere</a:t>
            </a:r>
          </a:p>
          <a:p>
            <a:pPr lvl="2"/>
            <a:r>
              <a:rPr lang="nb-NO" sz="1500" dirty="0" smtClean="0"/>
              <a:t>håndheves av rettssystemet</a:t>
            </a:r>
          </a:p>
          <a:p>
            <a:pPr lvl="2"/>
            <a:r>
              <a:rPr lang="nb-NO" sz="1500" dirty="0" smtClean="0"/>
              <a:t>trege å endre</a:t>
            </a:r>
          </a:p>
          <a:p>
            <a:r>
              <a:rPr lang="nb-NO" sz="2000" dirty="0" smtClean="0"/>
              <a:t>Jus som hinder</a:t>
            </a:r>
          </a:p>
          <a:p>
            <a:pPr lvl="1"/>
            <a:r>
              <a:rPr lang="nb-NO" sz="1500" dirty="0" smtClean="0"/>
              <a:t>Det klassiske perspektivet</a:t>
            </a:r>
          </a:p>
          <a:p>
            <a:pPr lvl="1"/>
            <a:r>
              <a:rPr lang="nb-NO" sz="1500" dirty="0" smtClean="0"/>
              <a:t>Rettsregler er ofte ment å være hinder (men ingen vurderinger er evigvarende)</a:t>
            </a:r>
          </a:p>
          <a:p>
            <a:pPr lvl="1"/>
            <a:r>
              <a:rPr lang="nb-NO" sz="1500" dirty="0" smtClean="0"/>
              <a:t>Ikke sjelden er l</a:t>
            </a:r>
            <a:r>
              <a:rPr lang="nb-NO" sz="1500" dirty="0" smtClean="0"/>
              <a:t>ovgivning</a:t>
            </a:r>
            <a:r>
              <a:rPr lang="nb-NO" sz="1500" dirty="0" smtClean="0"/>
              <a:t> gammel og bygger på utdaterte teknologiske  og organisatoriske premisser (skriftlighet, underskrift, konkret vurdering, strengt adskilte myndigheter osv)</a:t>
            </a:r>
            <a:endParaRPr lang="nb-NO" sz="1500" dirty="0" smtClean="0"/>
          </a:p>
          <a:p>
            <a:pPr lvl="1"/>
            <a:r>
              <a:rPr lang="nb-NO" sz="1500" dirty="0" smtClean="0"/>
              <a:t>Jo dårligere regelkunnskap, jo mer irriterende blir hinderet</a:t>
            </a:r>
          </a:p>
          <a:p>
            <a:pPr lvl="1"/>
            <a:r>
              <a:rPr lang="nb-NO" sz="1500" dirty="0" smtClean="0"/>
              <a:t>Viktig for regjeringen å skape samsvar mellom politiske planer mv og lovgivning</a:t>
            </a:r>
          </a:p>
          <a:p>
            <a:r>
              <a:rPr lang="nb-NO" sz="2000" dirty="0" smtClean="0"/>
              <a:t>Jus som tilrettelegging</a:t>
            </a:r>
          </a:p>
          <a:p>
            <a:pPr lvl="1"/>
            <a:r>
              <a:rPr lang="nb-NO" sz="1500" dirty="0" smtClean="0"/>
              <a:t>Skaper klarhet, forutberegnelighet og større grad av sannsynlighet for at mål blir oppnådd</a:t>
            </a:r>
          </a:p>
          <a:p>
            <a:pPr lvl="1"/>
            <a:r>
              <a:rPr lang="nb-NO" sz="1500" dirty="0" smtClean="0"/>
              <a:t>Kan gjelde plikter, rettigheter, organisatoriske bestemmelser osv.</a:t>
            </a:r>
          </a:p>
          <a:p>
            <a:pPr lvl="1"/>
            <a:endParaRPr lang="nb-NO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1200" smtClean="0"/>
              <a:t>Forelesningsrekken: </a:t>
            </a:r>
            <a:br>
              <a:rPr lang="nb-NO" sz="1200" smtClean="0"/>
            </a:br>
            <a:r>
              <a:rPr lang="nb-NO" sz="1200" smtClean="0"/>
              <a:t>                                                                        </a:t>
            </a:r>
            <a:r>
              <a:rPr lang="nb-NO" sz="2800" smtClean="0"/>
              <a:t>Introduksjon</a:t>
            </a:r>
          </a:p>
        </p:txBody>
      </p:sp>
      <p:sp>
        <p:nvSpPr>
          <p:cNvPr id="5123" name="Plassholder for innhold 2"/>
          <p:cNvSpPr>
            <a:spLocks noGrp="1"/>
          </p:cNvSpPr>
          <p:nvPr>
            <p:ph idx="1"/>
          </p:nvPr>
        </p:nvSpPr>
        <p:spPr>
          <a:xfrm>
            <a:off x="714375" y="2071688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endParaRPr lang="nb-NO" sz="1400" b="1" i="1" dirty="0" smtClean="0"/>
          </a:p>
          <a:p>
            <a:pPr>
              <a:buFontTx/>
              <a:buNone/>
            </a:pPr>
            <a:endParaRPr lang="nb-NO" sz="1400" b="1" i="1" dirty="0" smtClean="0"/>
          </a:p>
          <a:p>
            <a:pPr>
              <a:buFontTx/>
              <a:buNone/>
            </a:pPr>
            <a:r>
              <a:rPr lang="nb-NO" sz="1400" b="1" i="1" dirty="0" smtClean="0"/>
              <a:t>Tirsdag </a:t>
            </a:r>
            <a:r>
              <a:rPr lang="nb-NO" sz="1400" b="1" i="1" dirty="0" smtClean="0"/>
              <a:t>14. </a:t>
            </a:r>
            <a:r>
              <a:rPr lang="nb-NO" sz="1400" b="1" i="1" dirty="0" smtClean="0"/>
              <a:t>august (1) </a:t>
            </a:r>
          </a:p>
          <a:p>
            <a:pPr>
              <a:buFontTx/>
              <a:buNone/>
            </a:pPr>
            <a:r>
              <a:rPr lang="nn-NO" sz="1400" dirty="0" smtClean="0"/>
              <a:t>Systemutvikling, organisasjonsutvikling og regelverksutvikling (</a:t>
            </a:r>
            <a:r>
              <a:rPr lang="de-DE" sz="1400" dirty="0" smtClean="0"/>
              <a:t>DWS) </a:t>
            </a:r>
          </a:p>
          <a:p>
            <a:pPr>
              <a:buFontTx/>
              <a:buNone/>
            </a:pPr>
            <a:r>
              <a:rPr lang="nn-NO" sz="1400" dirty="0" smtClean="0"/>
              <a:t> </a:t>
            </a:r>
            <a:r>
              <a:rPr lang="nb-NO" sz="1400" b="1" i="1" dirty="0" smtClean="0"/>
              <a:t>Torsdag </a:t>
            </a:r>
            <a:r>
              <a:rPr lang="nb-NO" sz="1400" b="1" i="1" dirty="0" smtClean="0"/>
              <a:t>16. </a:t>
            </a:r>
            <a:r>
              <a:rPr lang="nb-NO" sz="1400" b="1" i="1" dirty="0" smtClean="0"/>
              <a:t>august (2) </a:t>
            </a:r>
          </a:p>
          <a:p>
            <a:pPr>
              <a:buFontTx/>
              <a:buNone/>
            </a:pPr>
            <a:r>
              <a:rPr lang="nb-NO" sz="1400" dirty="0" err="1" smtClean="0"/>
              <a:t>IKT-politikk</a:t>
            </a:r>
            <a:r>
              <a:rPr lang="nb-NO" sz="1400" dirty="0" smtClean="0"/>
              <a:t> og </a:t>
            </a:r>
            <a:r>
              <a:rPr lang="nb-NO" sz="1400" dirty="0" err="1" smtClean="0"/>
              <a:t>IKT-styring</a:t>
            </a:r>
            <a:r>
              <a:rPr lang="nb-NO" sz="1400" dirty="0" smtClean="0"/>
              <a:t> </a:t>
            </a:r>
            <a:r>
              <a:rPr lang="nb-NO" sz="1400" dirty="0" smtClean="0"/>
              <a:t>i </a:t>
            </a:r>
            <a:r>
              <a:rPr lang="nb-NO" sz="1400" dirty="0" smtClean="0"/>
              <a:t>stat og kommune (Arild </a:t>
            </a:r>
            <a:r>
              <a:rPr lang="nb-NO" sz="1400" dirty="0" smtClean="0"/>
              <a:t>Jansen)</a:t>
            </a:r>
          </a:p>
          <a:p>
            <a:pPr>
              <a:buFontTx/>
              <a:buNone/>
            </a:pPr>
            <a:r>
              <a:rPr lang="nb-NO" sz="1400" b="1" i="1" dirty="0" smtClean="0"/>
              <a:t>Tirsdag </a:t>
            </a:r>
            <a:r>
              <a:rPr lang="nb-NO" sz="1400" b="1" i="1" dirty="0" smtClean="0"/>
              <a:t>21. </a:t>
            </a:r>
            <a:r>
              <a:rPr lang="nb-NO" sz="1400" b="1" i="1" dirty="0" smtClean="0"/>
              <a:t>august (3) </a:t>
            </a:r>
          </a:p>
          <a:p>
            <a:pPr>
              <a:buFontTx/>
              <a:buNone/>
            </a:pPr>
            <a:r>
              <a:rPr lang="nb-NO" sz="1400" dirty="0" smtClean="0"/>
              <a:t>Systemutvikling og omstilling i </a:t>
            </a:r>
            <a:r>
              <a:rPr lang="nb-NO" sz="1400" dirty="0" smtClean="0"/>
              <a:t>offentlig forvaltning </a:t>
            </a:r>
            <a:r>
              <a:rPr lang="nb-NO" sz="1400" dirty="0" smtClean="0"/>
              <a:t>(Arild Jansen)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642938" y="571500"/>
            <a:ext cx="7772400" cy="1143000"/>
          </a:xfrm>
        </p:spPr>
        <p:txBody>
          <a:bodyPr/>
          <a:lstStyle/>
          <a:p>
            <a:pPr algn="l"/>
            <a:r>
              <a:rPr lang="nb-NO" sz="1400" smtClean="0"/>
              <a:t>Forelesningsrekken, bolk I:</a:t>
            </a:r>
            <a:r>
              <a:rPr lang="nb-NO" sz="2800" smtClean="0"/>
              <a:t/>
            </a:r>
            <a:br>
              <a:rPr lang="nb-NO" sz="2800" smtClean="0"/>
            </a:br>
            <a:r>
              <a:rPr lang="nb-NO" sz="2800" smtClean="0"/>
              <a:t>Utvikling av rettslige informasjonssystemer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642938" y="2214563"/>
            <a:ext cx="7772400" cy="4286250"/>
          </a:xfrm>
          <a:ln>
            <a:solidFill>
              <a:srgbClr val="92D05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nb-NO" sz="1400" b="1" i="1" dirty="0" smtClean="0"/>
              <a:t>Tirsdag </a:t>
            </a:r>
            <a:r>
              <a:rPr lang="nb-NO" sz="1400" b="1" i="1" dirty="0" smtClean="0"/>
              <a:t>28. </a:t>
            </a:r>
            <a:r>
              <a:rPr lang="nb-NO" sz="1400" b="1" i="1" dirty="0" smtClean="0"/>
              <a:t>august (4) </a:t>
            </a:r>
          </a:p>
          <a:p>
            <a:pPr>
              <a:buFontTx/>
              <a:buNone/>
            </a:pPr>
            <a:r>
              <a:rPr lang="nb-NO" sz="1400" dirty="0" smtClean="0"/>
              <a:t>Oversikt over systemer med jus i, og grunnleggende perspektiver og hensyn (</a:t>
            </a:r>
            <a:r>
              <a:rPr lang="de-DE" sz="1400" dirty="0" smtClean="0"/>
              <a:t>DWS)</a:t>
            </a:r>
          </a:p>
          <a:p>
            <a:pPr>
              <a:buFontTx/>
              <a:buNone/>
            </a:pPr>
            <a:r>
              <a:rPr lang="nb-NO" sz="1400" b="1" i="1" dirty="0" smtClean="0"/>
              <a:t>Torsdag </a:t>
            </a:r>
            <a:r>
              <a:rPr lang="nb-NO" sz="1400" b="1" i="1" dirty="0" smtClean="0"/>
              <a:t>30. august </a:t>
            </a:r>
            <a:r>
              <a:rPr lang="nb-NO" sz="1400" b="1" i="1" dirty="0" smtClean="0"/>
              <a:t>(5) </a:t>
            </a:r>
          </a:p>
          <a:p>
            <a:pPr>
              <a:buFontTx/>
              <a:buNone/>
            </a:pPr>
            <a:r>
              <a:rPr lang="nb-NO" sz="1400" dirty="0" smtClean="0"/>
              <a:t>Prosjektetablering. Etablering av rettskildemessig grunnlag (</a:t>
            </a:r>
            <a:r>
              <a:rPr lang="de-DE" sz="1400" dirty="0" smtClean="0"/>
              <a:t>DWS)</a:t>
            </a:r>
          </a:p>
          <a:p>
            <a:pPr>
              <a:buFontTx/>
              <a:buNone/>
            </a:pPr>
            <a:r>
              <a:rPr lang="nb-NO" sz="1400" b="1" i="1" dirty="0" smtClean="0"/>
              <a:t>Tirsdag </a:t>
            </a:r>
            <a:r>
              <a:rPr lang="nb-NO" sz="1400" b="1" i="1" dirty="0" smtClean="0"/>
              <a:t>4. </a:t>
            </a:r>
            <a:r>
              <a:rPr lang="nb-NO" sz="1400" b="1" i="1" dirty="0" smtClean="0"/>
              <a:t>september (6) </a:t>
            </a:r>
          </a:p>
          <a:p>
            <a:pPr>
              <a:buFontTx/>
              <a:buNone/>
            </a:pPr>
            <a:r>
              <a:rPr lang="nb-NO" sz="1400" dirty="0" smtClean="0"/>
              <a:t>Jus som ramme for beslutningssystemer. </a:t>
            </a:r>
            <a:r>
              <a:rPr lang="nb-NO" sz="1400" dirty="0" smtClean="0"/>
              <a:t>(</a:t>
            </a:r>
            <a:r>
              <a:rPr lang="nb-NO" sz="1400" dirty="0" smtClean="0"/>
              <a:t>DWS)</a:t>
            </a:r>
          </a:p>
          <a:p>
            <a:pPr>
              <a:buFontTx/>
              <a:buNone/>
            </a:pPr>
            <a:r>
              <a:rPr lang="nb-NO" sz="1400" b="1" i="1" dirty="0" smtClean="0"/>
              <a:t>Tirsdag </a:t>
            </a:r>
            <a:r>
              <a:rPr lang="nb-NO" sz="1400" b="1" i="1" dirty="0" smtClean="0"/>
              <a:t>11. </a:t>
            </a:r>
            <a:r>
              <a:rPr lang="nb-NO" sz="1400" b="1" i="1" dirty="0" smtClean="0"/>
              <a:t>september (7) </a:t>
            </a:r>
          </a:p>
          <a:p>
            <a:pPr>
              <a:buNone/>
            </a:pPr>
            <a:r>
              <a:rPr lang="nb-NO" sz="1400" dirty="0" smtClean="0"/>
              <a:t>Aktøranalyse og systemavgrensing (DWS)</a:t>
            </a:r>
          </a:p>
          <a:p>
            <a:pPr>
              <a:buFontTx/>
              <a:buNone/>
            </a:pPr>
            <a:r>
              <a:rPr lang="nb-NO" sz="1400" b="1" i="1" dirty="0" smtClean="0"/>
              <a:t>Torsdag 13. </a:t>
            </a:r>
            <a:r>
              <a:rPr lang="nb-NO" sz="1400" b="1" i="1" dirty="0" smtClean="0"/>
              <a:t>september (8)</a:t>
            </a:r>
            <a:r>
              <a:rPr lang="nb-NO" sz="1400" b="1" dirty="0" smtClean="0"/>
              <a:t> </a:t>
            </a:r>
          </a:p>
          <a:p>
            <a:pPr>
              <a:buNone/>
            </a:pPr>
            <a:r>
              <a:rPr lang="nb-NO" sz="1400" dirty="0" smtClean="0"/>
              <a:t>Spesifisering av rettslig innhold i beslutningssystemer (DWS)</a:t>
            </a:r>
          </a:p>
          <a:p>
            <a:pPr>
              <a:buFontTx/>
              <a:buNone/>
            </a:pPr>
            <a:r>
              <a:rPr lang="nb-NO" sz="1400" b="1" i="1" dirty="0" smtClean="0"/>
              <a:t>Tirsdag 18. </a:t>
            </a:r>
            <a:r>
              <a:rPr lang="nb-NO" sz="1400" b="1" i="1" dirty="0" smtClean="0"/>
              <a:t>september (9) </a:t>
            </a:r>
          </a:p>
          <a:p>
            <a:pPr>
              <a:buNone/>
            </a:pPr>
            <a:r>
              <a:rPr lang="nb-NO" sz="1400" dirty="0" smtClean="0"/>
              <a:t>Dokumentasjon av rettslig innhold i beslutningssystemer (DWS)</a:t>
            </a:r>
          </a:p>
          <a:p>
            <a:pPr>
              <a:buFontTx/>
              <a:buNone/>
            </a:pPr>
            <a:r>
              <a:rPr lang="nb-NO" sz="1400" b="1" i="1" dirty="0" smtClean="0"/>
              <a:t>Tirsdag </a:t>
            </a:r>
            <a:r>
              <a:rPr lang="nb-NO" sz="1400" b="1" i="1" dirty="0" smtClean="0"/>
              <a:t>27. september (10)</a:t>
            </a:r>
          </a:p>
          <a:p>
            <a:pPr>
              <a:buFontTx/>
              <a:buNone/>
            </a:pPr>
            <a:r>
              <a:rPr lang="nb-NO" sz="1400" dirty="0" smtClean="0"/>
              <a:t>Systemutvikling som regelverksutvikling (DWS)</a:t>
            </a:r>
          </a:p>
          <a:p>
            <a:pPr>
              <a:buFontTx/>
              <a:buNone/>
            </a:pPr>
            <a:endParaRPr lang="nb-NO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1400" smtClean="0"/>
              <a:t>Forelesningsrekken, bolk II: </a:t>
            </a:r>
            <a:r>
              <a:rPr lang="nb-NO" sz="2800" smtClean="0"/>
              <a:t/>
            </a:r>
            <a:br>
              <a:rPr lang="nb-NO" sz="2800" smtClean="0"/>
            </a:br>
            <a:r>
              <a:rPr lang="nb-NO" sz="2800" smtClean="0"/>
              <a:t>Sentrale reformspørsmål i eForvaltningen</a:t>
            </a:r>
          </a:p>
        </p:txBody>
      </p:sp>
      <p:sp>
        <p:nvSpPr>
          <p:cNvPr id="7171" name="Plassholder for innhold 2"/>
          <p:cNvSpPr>
            <a:spLocks noGrp="1"/>
          </p:cNvSpPr>
          <p:nvPr>
            <p:ph idx="1"/>
          </p:nvPr>
        </p:nvSpPr>
        <p:spPr>
          <a:xfrm>
            <a:off x="685800" y="1981200"/>
            <a:ext cx="7958138" cy="4114800"/>
          </a:xfrm>
          <a:ln>
            <a:solidFill>
              <a:srgbClr val="92D050"/>
            </a:solidFill>
          </a:ln>
        </p:spPr>
        <p:txBody>
          <a:bodyPr/>
          <a:lstStyle/>
          <a:p>
            <a:pPr>
              <a:buFontTx/>
              <a:buNone/>
            </a:pPr>
            <a:endParaRPr lang="nb-NO" sz="1400" b="1" dirty="0" smtClean="0"/>
          </a:p>
          <a:p>
            <a:pPr>
              <a:buFontTx/>
              <a:buNone/>
            </a:pPr>
            <a:endParaRPr lang="nb-NO" sz="1400" b="1" dirty="0" smtClean="0"/>
          </a:p>
          <a:p>
            <a:pPr>
              <a:buFontTx/>
              <a:buNone/>
            </a:pPr>
            <a:r>
              <a:rPr lang="nb-NO" sz="1400" b="1" i="1" dirty="0" smtClean="0"/>
              <a:t>Tirsdag </a:t>
            </a:r>
            <a:r>
              <a:rPr lang="nb-NO" sz="1400" b="1" i="1" dirty="0" smtClean="0"/>
              <a:t>25. september(11</a:t>
            </a:r>
            <a:r>
              <a:rPr lang="nb-NO" sz="1400" b="1" i="1" dirty="0" smtClean="0"/>
              <a:t>): </a:t>
            </a:r>
          </a:p>
          <a:p>
            <a:pPr>
              <a:buFontTx/>
              <a:buNone/>
            </a:pPr>
            <a:r>
              <a:rPr lang="nb-NO" sz="1400" dirty="0" smtClean="0"/>
              <a:t>E-forvaltningsreformer i praksis. Hvilke gevinster får vi? (Arild Jansen)</a:t>
            </a:r>
            <a:endParaRPr lang="nb-NO" sz="1400" dirty="0" smtClean="0"/>
          </a:p>
          <a:p>
            <a:pPr>
              <a:buFontTx/>
              <a:buNone/>
            </a:pPr>
            <a:r>
              <a:rPr lang="nb-NO" sz="1400" b="1" i="1" dirty="0" smtClean="0"/>
              <a:t>Tirsdag 09. </a:t>
            </a:r>
            <a:r>
              <a:rPr lang="nb-NO" sz="1400" b="1" i="1" dirty="0" smtClean="0"/>
              <a:t>oktober (12): </a:t>
            </a:r>
          </a:p>
          <a:p>
            <a:pPr>
              <a:buNone/>
            </a:pPr>
            <a:r>
              <a:rPr lang="nb-NO" sz="1400" dirty="0" smtClean="0"/>
              <a:t>Digitalt førstevalg (Erik Hornnes, </a:t>
            </a:r>
            <a:r>
              <a:rPr lang="nb-NO" sz="1400" dirty="0" err="1" smtClean="0"/>
              <a:t>Difi</a:t>
            </a:r>
            <a:r>
              <a:rPr lang="nb-NO" sz="1400" dirty="0" smtClean="0"/>
              <a:t>)</a:t>
            </a:r>
            <a:endParaRPr lang="nn-NO" sz="1400" dirty="0" smtClean="0"/>
          </a:p>
          <a:p>
            <a:pPr>
              <a:buFontTx/>
              <a:buNone/>
            </a:pPr>
            <a:r>
              <a:rPr lang="nb-NO" sz="1400" b="1" i="1" dirty="0" smtClean="0"/>
              <a:t>Onsdag 10. </a:t>
            </a:r>
            <a:r>
              <a:rPr lang="nb-NO" sz="1400" b="1" i="1" dirty="0" smtClean="0"/>
              <a:t>oktober (13) </a:t>
            </a:r>
          </a:p>
          <a:p>
            <a:pPr>
              <a:buFontTx/>
              <a:buNone/>
            </a:pPr>
            <a:r>
              <a:rPr lang="nb-NO" sz="1400" dirty="0" smtClean="0"/>
              <a:t>Semantisk web, emnekart og ontologier (Per </a:t>
            </a:r>
            <a:r>
              <a:rPr lang="nb-NO" sz="1400" dirty="0" err="1" smtClean="0"/>
              <a:t>Myrseth</a:t>
            </a:r>
            <a:r>
              <a:rPr lang="nb-NO" sz="1400" dirty="0" smtClean="0"/>
              <a:t>, DNV)</a:t>
            </a:r>
            <a:endParaRPr lang="nb-NO" sz="1400" dirty="0" smtClean="0"/>
          </a:p>
          <a:p>
            <a:endParaRPr lang="nb-NO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tel 1"/>
          <p:cNvSpPr>
            <a:spLocks noGrp="1"/>
          </p:cNvSpPr>
          <p:nvPr>
            <p:ph type="title"/>
          </p:nvPr>
        </p:nvSpPr>
        <p:spPr>
          <a:xfrm>
            <a:off x="642938" y="357188"/>
            <a:ext cx="7772400" cy="1143000"/>
          </a:xfrm>
        </p:spPr>
        <p:txBody>
          <a:bodyPr/>
          <a:lstStyle/>
          <a:p>
            <a:pPr algn="l"/>
            <a:r>
              <a:rPr lang="nb-NO" sz="1400" smtClean="0"/>
              <a:t>Forelesningsrekken, bolk III:</a:t>
            </a:r>
            <a:br>
              <a:rPr lang="nb-NO" sz="1400" smtClean="0"/>
            </a:br>
            <a:r>
              <a:rPr lang="nb-NO" sz="2800" smtClean="0"/>
              <a:t>IKT, offentlighet og innbyggerdeltakelse </a:t>
            </a:r>
          </a:p>
        </p:txBody>
      </p:sp>
      <p:sp>
        <p:nvSpPr>
          <p:cNvPr id="8195" name="Plassholder for innhold 2"/>
          <p:cNvSpPr>
            <a:spLocks noGrp="1"/>
          </p:cNvSpPr>
          <p:nvPr>
            <p:ph idx="1"/>
          </p:nvPr>
        </p:nvSpPr>
        <p:spPr>
          <a:xfrm>
            <a:off x="685800" y="1357313"/>
            <a:ext cx="7772400" cy="5214937"/>
          </a:xfrm>
          <a:ln>
            <a:solidFill>
              <a:srgbClr val="92D050"/>
            </a:solidFill>
          </a:ln>
        </p:spPr>
        <p:txBody>
          <a:bodyPr/>
          <a:lstStyle/>
          <a:p>
            <a:pPr>
              <a:buFontTx/>
              <a:buNone/>
            </a:pPr>
            <a:endParaRPr lang="nb-NO" sz="1400" b="1" i="1" dirty="0" smtClean="0"/>
          </a:p>
          <a:p>
            <a:pPr>
              <a:buFontTx/>
              <a:buNone/>
            </a:pPr>
            <a:endParaRPr lang="nb-NO" sz="1400" b="1" i="1" dirty="0" smtClean="0"/>
          </a:p>
          <a:p>
            <a:pPr>
              <a:buFontTx/>
              <a:buNone/>
            </a:pPr>
            <a:r>
              <a:rPr lang="nb-NO" sz="1400" b="1" i="1" dirty="0" smtClean="0"/>
              <a:t>Tirsdag </a:t>
            </a:r>
            <a:r>
              <a:rPr lang="nb-NO" sz="1400" b="1" i="1" dirty="0" smtClean="0"/>
              <a:t>23. </a:t>
            </a:r>
            <a:r>
              <a:rPr lang="nb-NO" sz="1400" b="1" i="1" dirty="0" smtClean="0"/>
              <a:t>oktober (14) </a:t>
            </a:r>
          </a:p>
          <a:p>
            <a:pPr>
              <a:buFontTx/>
              <a:buNone/>
            </a:pPr>
            <a:r>
              <a:rPr lang="nb-NO" sz="1400" dirty="0" smtClean="0"/>
              <a:t>Tekniske, semantiske og organisatoriske utfordringer for samhandling i offentlig sektor.</a:t>
            </a:r>
            <a:endParaRPr lang="nb-NO" sz="1400" dirty="0" smtClean="0"/>
          </a:p>
          <a:p>
            <a:pPr>
              <a:buFontTx/>
              <a:buNone/>
            </a:pPr>
            <a:r>
              <a:rPr lang="nb-NO" sz="1400" b="1" i="1" dirty="0" smtClean="0"/>
              <a:t>Torsdag 25. oktober </a:t>
            </a:r>
            <a:r>
              <a:rPr lang="nb-NO" sz="1400" b="1" i="1" dirty="0" smtClean="0"/>
              <a:t>(15</a:t>
            </a:r>
            <a:r>
              <a:rPr lang="nb-NO" sz="1400" b="1" i="1" dirty="0" smtClean="0"/>
              <a:t>)</a:t>
            </a:r>
            <a:endParaRPr lang="nb-NO" sz="1400" b="1" i="1" dirty="0" smtClean="0"/>
          </a:p>
          <a:p>
            <a:pPr>
              <a:buFontTx/>
              <a:buNone/>
            </a:pPr>
            <a:r>
              <a:rPr lang="nb-NO" sz="1400" dirty="0" smtClean="0"/>
              <a:t>Elektronisk forvaltning og offentlig innsyn (DWS)</a:t>
            </a:r>
          </a:p>
          <a:p>
            <a:pPr>
              <a:buFontTx/>
              <a:buNone/>
            </a:pPr>
            <a:r>
              <a:rPr lang="nb-NO" sz="1400" b="1" i="1" dirty="0" smtClean="0"/>
              <a:t>Tirsdag 30. oktober </a:t>
            </a:r>
            <a:r>
              <a:rPr lang="nb-NO" sz="1400" b="1" i="1" dirty="0" smtClean="0"/>
              <a:t>(16) </a:t>
            </a:r>
            <a:endParaRPr lang="nb-NO" sz="1400" b="1" i="1" dirty="0" smtClean="0"/>
          </a:p>
          <a:p>
            <a:pPr>
              <a:buNone/>
            </a:pPr>
            <a:r>
              <a:rPr lang="nb-NO" sz="1400" dirty="0" smtClean="0"/>
              <a:t>Demokratiets problemer – hva kan IKT bidra til å løse? (Signe </a:t>
            </a:r>
            <a:r>
              <a:rPr lang="nb-NO" sz="1400" dirty="0" err="1" smtClean="0"/>
              <a:t>Bock</a:t>
            </a:r>
            <a:r>
              <a:rPr lang="nb-NO" sz="1400" dirty="0" smtClean="0"/>
              <a:t> </a:t>
            </a:r>
            <a:r>
              <a:rPr lang="nb-NO" sz="1400" dirty="0" err="1" smtClean="0"/>
              <a:t>Segaard</a:t>
            </a:r>
            <a:r>
              <a:rPr lang="nb-NO" sz="1400" dirty="0" smtClean="0"/>
              <a:t>, ISF)</a:t>
            </a:r>
          </a:p>
          <a:p>
            <a:pPr>
              <a:buFontTx/>
              <a:buNone/>
            </a:pPr>
            <a:r>
              <a:rPr lang="nb-NO" sz="1400" b="1" i="1" dirty="0" smtClean="0"/>
              <a:t>Torsdag 1. november (17)</a:t>
            </a:r>
          </a:p>
          <a:p>
            <a:pPr>
              <a:buFontTx/>
              <a:buNone/>
            </a:pPr>
            <a:r>
              <a:rPr lang="nb-NO" sz="1400" dirty="0" smtClean="0"/>
              <a:t>Nasjonal </a:t>
            </a:r>
            <a:r>
              <a:rPr lang="nb-NO" sz="1400" dirty="0" err="1" smtClean="0"/>
              <a:t>metadatastrategi</a:t>
            </a:r>
            <a:endParaRPr lang="nb-NO" sz="1400" dirty="0" smtClean="0"/>
          </a:p>
          <a:p>
            <a:pPr>
              <a:buFontTx/>
              <a:buNone/>
            </a:pPr>
            <a:r>
              <a:rPr lang="nb-NO" sz="1400" b="1" i="1" dirty="0" smtClean="0"/>
              <a:t>Tirsdag 6. november (18)</a:t>
            </a:r>
          </a:p>
          <a:p>
            <a:pPr>
              <a:buFontTx/>
              <a:buNone/>
            </a:pPr>
            <a:r>
              <a:rPr lang="nb-NO" sz="1400" dirty="0" smtClean="0"/>
              <a:t>Felles infrastruktur for </a:t>
            </a:r>
            <a:r>
              <a:rPr lang="nb-NO" sz="1400" dirty="0" err="1" smtClean="0"/>
              <a:t>eID</a:t>
            </a:r>
            <a:r>
              <a:rPr lang="nb-NO" sz="1400" dirty="0" smtClean="0"/>
              <a:t> i offentlig sektor</a:t>
            </a:r>
            <a:endParaRPr lang="nb-NO" sz="1400" dirty="0" smtClean="0"/>
          </a:p>
          <a:p>
            <a:pPr>
              <a:buFontTx/>
              <a:buNone/>
            </a:pPr>
            <a:r>
              <a:rPr lang="nb-NO" sz="1400" b="1" i="1" dirty="0" smtClean="0"/>
              <a:t>Onsdag 7. november (19)</a:t>
            </a:r>
            <a:endParaRPr lang="nb-NO" sz="1400" b="1" i="1" dirty="0" smtClean="0"/>
          </a:p>
          <a:p>
            <a:pPr>
              <a:buFontTx/>
              <a:buNone/>
            </a:pPr>
            <a:r>
              <a:rPr lang="nb-NO" sz="1400" dirty="0" smtClean="0"/>
              <a:t>Elektroniske tjenester i forvaltningen. Informasjon eller dialog og delingskultur? (Inger Stranger-Thorsen, </a:t>
            </a:r>
            <a:r>
              <a:rPr lang="nb-NO" sz="1400" dirty="0" err="1" smtClean="0"/>
              <a:t>Difi</a:t>
            </a:r>
            <a:r>
              <a:rPr lang="nb-NO" sz="1400" dirty="0" smtClean="0"/>
              <a:t>)</a:t>
            </a:r>
            <a:endParaRPr lang="nb-NO" sz="1400" dirty="0" smtClean="0"/>
          </a:p>
          <a:p>
            <a:pPr>
              <a:buFontTx/>
              <a:buNone/>
            </a:pPr>
            <a:endParaRPr lang="nb-NO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816</Words>
  <Application>Microsoft PowerPoint</Application>
  <PresentationFormat>Skjermfremvisning (4:3)</PresentationFormat>
  <Paragraphs>123</Paragraphs>
  <Slides>9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Times New Roman</vt:lpstr>
      <vt:lpstr>Arial</vt:lpstr>
      <vt:lpstr>Calibri</vt:lpstr>
      <vt:lpstr>Wingdings</vt:lpstr>
      <vt:lpstr>Office-tema</vt:lpstr>
      <vt:lpstr>Microsoft Clip Gallery</vt:lpstr>
      <vt:lpstr>Introduksjon til FINF 4001: Systemutvikling, organisasjonsutvikling og regelverksutvikling</vt:lpstr>
      <vt:lpstr>Undervisningsformer mv.</vt:lpstr>
      <vt:lpstr>Lysbilde 3</vt:lpstr>
      <vt:lpstr>Jus og politikk</vt:lpstr>
      <vt:lpstr>Jussens rolle</vt:lpstr>
      <vt:lpstr>Forelesningsrekken:                                                                          Introduksjon</vt:lpstr>
      <vt:lpstr>Forelesningsrekken, bolk I: Utvikling av rettslige informasjonssystemer</vt:lpstr>
      <vt:lpstr>Forelesningsrekken, bolk II:  Sentrale reformspørsmål i eForvaltningen</vt:lpstr>
      <vt:lpstr>Forelesningsrekken, bolk III: IKT, offentlighet og innbyggerdeltakelse 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Systemutvikling, organisasjonsutvikling og regelverksutvikling</dc:title>
  <dc:creator>Administrator</dc:creator>
  <cp:lastModifiedBy>eier</cp:lastModifiedBy>
  <cp:revision>12</cp:revision>
  <cp:lastPrinted>2009-08-17T18:52:07Z</cp:lastPrinted>
  <dcterms:created xsi:type="dcterms:W3CDTF">2009-08-17T18:19:48Z</dcterms:created>
  <dcterms:modified xsi:type="dcterms:W3CDTF">2012-08-13T20:01:45Z</dcterms:modified>
</cp:coreProperties>
</file>