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1"/>
  </p:sldMasterIdLst>
  <p:handoutMasterIdLst>
    <p:handoutMasterId r:id="rId10"/>
  </p:handoutMasterIdLst>
  <p:sldIdLst>
    <p:sldId id="256" r:id="rId2"/>
    <p:sldId id="257" r:id="rId3"/>
    <p:sldId id="271" r:id="rId4"/>
    <p:sldId id="269" r:id="rId5"/>
    <p:sldId id="260" r:id="rId6"/>
    <p:sldId id="268" r:id="rId7"/>
    <p:sldId id="270" r:id="rId8"/>
    <p:sldId id="267" r:id="rId9"/>
  </p:sldIdLst>
  <p:sldSz cx="9144000" cy="6858000" type="screen4x3"/>
  <p:notesSz cx="6797675" cy="9926638"/>
  <p:defaultTextStyle>
    <a:defPPr>
      <a:defRPr lang="nb-NO"/>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CC00"/>
    <a:srgbClr val="00CC99"/>
    <a:srgbClr val="66FF33"/>
    <a:srgbClr val="339933"/>
    <a:srgbClr val="D60093"/>
    <a:srgbClr val="99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5" d="100"/>
          <a:sy n="85" d="100"/>
        </p:scale>
        <p:origin x="-72" y="-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C35E8E7-DC0A-489C-87E1-1183330F7ECF}" type="datetimeFigureOut">
              <a:rPr lang="nb-NO" smtClean="0"/>
              <a:t>13.09.2012</a:t>
            </a:fld>
            <a:endParaRPr lang="nb-NO"/>
          </a:p>
        </p:txBody>
      </p:sp>
      <p:sp>
        <p:nvSpPr>
          <p:cNvPr id="4" name="Plassholder for bunn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DE495A57-C3D3-41F5-BDC4-094C755A7000}" type="slidenum">
              <a:rPr lang="nb-NO" smtClean="0"/>
              <a:t>‹#›</a:t>
            </a:fld>
            <a:endParaRPr lang="nb-NO"/>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D4CDFECA-C20C-433A-BF37-DDE1E9DBE01E}"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3996D82A-1A05-4496-86C0-50C59E425CE8}"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DF1EA79C-355D-40BC-B90A-B73BAC6C71E1}"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AE783216-6C86-4C5B-AE48-121083222340}"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endParaRPr lang="nb-NO"/>
          </a:p>
        </p:txBody>
      </p:sp>
      <p:sp>
        <p:nvSpPr>
          <p:cNvPr id="8" name="Plassholder for bunntekst 4"/>
          <p:cNvSpPr>
            <a:spLocks noGrp="1"/>
          </p:cNvSpPr>
          <p:nvPr>
            <p:ph type="ftr" sz="quarter" idx="11"/>
          </p:nvPr>
        </p:nvSpPr>
        <p:spPr/>
        <p:txBody>
          <a:bodyPr/>
          <a:lstStyle>
            <a:lvl1pPr>
              <a:defRPr/>
            </a:lvl1pPr>
          </a:lstStyle>
          <a:p>
            <a:pPr>
              <a:defRPr/>
            </a:pPr>
            <a:endParaRPr lang="nb-NO"/>
          </a:p>
        </p:txBody>
      </p:sp>
      <p:sp>
        <p:nvSpPr>
          <p:cNvPr id="9" name="Plassholder for lysbildenummer 5"/>
          <p:cNvSpPr>
            <a:spLocks noGrp="1"/>
          </p:cNvSpPr>
          <p:nvPr>
            <p:ph type="sldNum" sz="quarter" idx="12"/>
          </p:nvPr>
        </p:nvSpPr>
        <p:spPr/>
        <p:txBody>
          <a:bodyPr/>
          <a:lstStyle>
            <a:lvl1pPr>
              <a:defRPr/>
            </a:lvl1pPr>
          </a:lstStyle>
          <a:p>
            <a:pPr>
              <a:defRPr/>
            </a:pPr>
            <a:fld id="{7A30A166-3EAF-4554-87FF-01EBC99FAED9}"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endParaRPr lang="nb-NO"/>
          </a:p>
        </p:txBody>
      </p:sp>
      <p:sp>
        <p:nvSpPr>
          <p:cNvPr id="4" name="Plassholder for bunntekst 4"/>
          <p:cNvSpPr>
            <a:spLocks noGrp="1"/>
          </p:cNvSpPr>
          <p:nvPr>
            <p:ph type="ftr" sz="quarter" idx="11"/>
          </p:nvPr>
        </p:nvSpPr>
        <p:spPr/>
        <p:txBody>
          <a:bodyPr/>
          <a:lstStyle>
            <a:lvl1pPr>
              <a:defRPr/>
            </a:lvl1pPr>
          </a:lstStyle>
          <a:p>
            <a:pPr>
              <a:defRPr/>
            </a:pPr>
            <a:endParaRPr lang="nb-NO"/>
          </a:p>
        </p:txBody>
      </p:sp>
      <p:sp>
        <p:nvSpPr>
          <p:cNvPr id="5" name="Plassholder for lysbildenummer 5"/>
          <p:cNvSpPr>
            <a:spLocks noGrp="1"/>
          </p:cNvSpPr>
          <p:nvPr>
            <p:ph type="sldNum" sz="quarter" idx="12"/>
          </p:nvPr>
        </p:nvSpPr>
        <p:spPr/>
        <p:txBody>
          <a:bodyPr/>
          <a:lstStyle>
            <a:lvl1pPr>
              <a:defRPr/>
            </a:lvl1pPr>
          </a:lstStyle>
          <a:p>
            <a:pPr>
              <a:defRPr/>
            </a:pPr>
            <a:fld id="{B1156337-C565-4E86-A3AD-9E4D3F5CC27B}"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endParaRPr lang="nb-NO"/>
          </a:p>
        </p:txBody>
      </p:sp>
      <p:sp>
        <p:nvSpPr>
          <p:cNvPr id="3" name="Plassholder for bunntekst 4"/>
          <p:cNvSpPr>
            <a:spLocks noGrp="1"/>
          </p:cNvSpPr>
          <p:nvPr>
            <p:ph type="ftr" sz="quarter" idx="11"/>
          </p:nvPr>
        </p:nvSpPr>
        <p:spPr/>
        <p:txBody>
          <a:bodyPr/>
          <a:lstStyle>
            <a:lvl1pPr>
              <a:defRPr/>
            </a:lvl1pPr>
          </a:lstStyle>
          <a:p>
            <a:pPr>
              <a:defRPr/>
            </a:pPr>
            <a:endParaRPr lang="nb-NO"/>
          </a:p>
        </p:txBody>
      </p:sp>
      <p:sp>
        <p:nvSpPr>
          <p:cNvPr id="4" name="Plassholder for lysbildenummer 5"/>
          <p:cNvSpPr>
            <a:spLocks noGrp="1"/>
          </p:cNvSpPr>
          <p:nvPr>
            <p:ph type="sldNum" sz="quarter" idx="12"/>
          </p:nvPr>
        </p:nvSpPr>
        <p:spPr/>
        <p:txBody>
          <a:bodyPr/>
          <a:lstStyle>
            <a:lvl1pPr>
              <a:defRPr/>
            </a:lvl1pPr>
          </a:lstStyle>
          <a:p>
            <a:pPr>
              <a:defRPr/>
            </a:pPr>
            <a:fld id="{9D1D5F85-F4D9-4077-B932-B83EBAC27651}"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46D82C84-5AC2-4A59-9558-76DE10EB3D8F}"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321632C6-803F-48AB-84CC-B514479C2987}"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62B5282A-C334-477D-A48B-0AFECA97BC78}"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839AD2EA-4230-4393-825D-A53F2A878F28}"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Plassholder for tit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5123" name="Plassholder f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78304682-0590-4566-B361-7DAEE780FDB7}"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rtlCol="0">
            <a:normAutofit fontScale="90000"/>
          </a:bodyPr>
          <a:lstStyle/>
          <a:p>
            <a:pPr fontAlgn="auto">
              <a:spcAft>
                <a:spcPts val="0"/>
              </a:spcAft>
              <a:defRPr/>
            </a:pPr>
            <a:r>
              <a:rPr lang="nb-NO" sz="3100" b="1" dirty="0" smtClean="0">
                <a:solidFill>
                  <a:schemeClr val="accent1">
                    <a:lumMod val="75000"/>
                  </a:schemeClr>
                </a:solidFill>
              </a:rPr>
              <a:t>D</a:t>
            </a:r>
            <a:r>
              <a:rPr lang="nb-NO" sz="3100" b="1" dirty="0" smtClean="0">
                <a:solidFill>
                  <a:schemeClr val="accent1">
                    <a:lumMod val="75000"/>
                  </a:schemeClr>
                </a:solidFill>
              </a:rPr>
              <a:t>okumentasjon av rettslige beslutningssystemer</a:t>
            </a:r>
            <a:r>
              <a:rPr lang="nb-NO" sz="2800" b="1" dirty="0" smtClean="0">
                <a:solidFill>
                  <a:schemeClr val="accent2"/>
                </a:solidFill>
              </a:rPr>
              <a:t/>
            </a:r>
            <a:br>
              <a:rPr lang="nb-NO" sz="2800" b="1" dirty="0" smtClean="0">
                <a:solidFill>
                  <a:schemeClr val="accent2"/>
                </a:solidFill>
              </a:rPr>
            </a:br>
            <a:endParaRPr lang="nb-NO" sz="2800" b="1" dirty="0" smtClean="0">
              <a:solidFill>
                <a:schemeClr val="accent2"/>
              </a:solidFill>
            </a:endParaRPr>
          </a:p>
        </p:txBody>
      </p:sp>
      <p:sp>
        <p:nvSpPr>
          <p:cNvPr id="2051" name="Rectangle 3"/>
          <p:cNvSpPr>
            <a:spLocks noGrp="1" noChangeArrowheads="1"/>
          </p:cNvSpPr>
          <p:nvPr>
            <p:ph type="subTitle" idx="1"/>
          </p:nvPr>
        </p:nvSpPr>
        <p:spPr/>
        <p:txBody>
          <a:bodyPr rtlCol="0">
            <a:normAutofit/>
          </a:bodyPr>
          <a:lstStyle/>
          <a:p>
            <a:pPr fontAlgn="auto">
              <a:spcAft>
                <a:spcPts val="0"/>
              </a:spcAft>
              <a:buFont typeface="Arial" pitchFamily="34" charset="0"/>
              <a:buNone/>
              <a:defRPr/>
            </a:pPr>
            <a:r>
              <a:rPr lang="nb-NO" sz="1800" dirty="0" smtClean="0"/>
              <a:t>Dag Wiese Schartum, AFIN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09600" y="152400"/>
            <a:ext cx="7772400" cy="533400"/>
          </a:xfrm>
        </p:spPr>
        <p:txBody>
          <a:bodyPr/>
          <a:lstStyle/>
          <a:p>
            <a:r>
              <a:rPr lang="nb-NO" sz="3200" b="1" dirty="0" smtClean="0">
                <a:solidFill>
                  <a:srgbClr val="0070C0"/>
                </a:solidFill>
              </a:rPr>
              <a:t>Gjennomsiktighet - åpenhet</a:t>
            </a:r>
          </a:p>
        </p:txBody>
      </p:sp>
      <p:grpSp>
        <p:nvGrpSpPr>
          <p:cNvPr id="2" name="Group 15"/>
          <p:cNvGrpSpPr>
            <a:grpSpLocks/>
          </p:cNvGrpSpPr>
          <p:nvPr/>
        </p:nvGrpSpPr>
        <p:grpSpPr bwMode="auto">
          <a:xfrm>
            <a:off x="428625" y="776288"/>
            <a:ext cx="4757738" cy="2165350"/>
            <a:chOff x="270" y="489"/>
            <a:chExt cx="2997" cy="1364"/>
          </a:xfrm>
        </p:grpSpPr>
        <p:sp>
          <p:nvSpPr>
            <p:cNvPr id="7180" name="Text Box 4"/>
            <p:cNvSpPr txBox="1">
              <a:spLocks noChangeArrowheads="1"/>
            </p:cNvSpPr>
            <p:nvPr/>
          </p:nvSpPr>
          <p:spPr bwMode="auto">
            <a:xfrm>
              <a:off x="315" y="990"/>
              <a:ext cx="2952" cy="523"/>
            </a:xfrm>
            <a:prstGeom prst="rect">
              <a:avLst/>
            </a:prstGeom>
            <a:noFill/>
            <a:ln w="9525">
              <a:noFill/>
              <a:miter lim="800000"/>
              <a:headEnd/>
              <a:tailEnd/>
            </a:ln>
          </p:spPr>
          <p:txBody>
            <a:bodyPr wrap="none">
              <a:spAutoFit/>
            </a:bodyPr>
            <a:lstStyle/>
            <a:p>
              <a:r>
                <a:rPr lang="nb-NO" sz="1600" dirty="0">
                  <a:solidFill>
                    <a:schemeClr val="accent2"/>
                  </a:solidFill>
                </a:rPr>
                <a:t>“Offentlighetsprinsippet”</a:t>
              </a:r>
              <a:r>
                <a:rPr lang="nb-NO" sz="1600" dirty="0"/>
                <a:t> sier at grunnregelen er at det</a:t>
              </a:r>
            </a:p>
            <a:p>
              <a:r>
                <a:rPr lang="nb-NO" sz="1600" dirty="0"/>
                <a:t>skal være åpenhet om [dokumenter mv] også for andre</a:t>
              </a:r>
            </a:p>
            <a:p>
              <a:r>
                <a:rPr lang="nb-NO" sz="1600" dirty="0"/>
                <a:t>enn de som er direkte involvert.</a:t>
              </a:r>
            </a:p>
          </p:txBody>
        </p:sp>
        <p:sp>
          <p:nvSpPr>
            <p:cNvPr id="7181" name="Text Box 5"/>
            <p:cNvSpPr txBox="1">
              <a:spLocks noChangeArrowheads="1"/>
            </p:cNvSpPr>
            <p:nvPr/>
          </p:nvSpPr>
          <p:spPr bwMode="auto">
            <a:xfrm>
              <a:off x="270" y="1485"/>
              <a:ext cx="2856" cy="368"/>
            </a:xfrm>
            <a:prstGeom prst="rect">
              <a:avLst/>
            </a:prstGeom>
            <a:noFill/>
            <a:ln w="9525">
              <a:noFill/>
              <a:miter lim="800000"/>
              <a:headEnd/>
              <a:tailEnd/>
            </a:ln>
          </p:spPr>
          <p:txBody>
            <a:bodyPr wrap="none">
              <a:spAutoFit/>
            </a:bodyPr>
            <a:lstStyle/>
            <a:p>
              <a:r>
                <a:rPr lang="nb-NO" sz="1600" dirty="0">
                  <a:solidFill>
                    <a:schemeClr val="accent2"/>
                  </a:solidFill>
                </a:rPr>
                <a:t>“</a:t>
              </a:r>
              <a:r>
                <a:rPr lang="nb-NO" sz="1600" dirty="0" err="1">
                  <a:solidFill>
                    <a:schemeClr val="accent2"/>
                  </a:solidFill>
                </a:rPr>
                <a:t>Publicatio</a:t>
              </a:r>
              <a:r>
                <a:rPr lang="nb-NO" sz="1600" dirty="0">
                  <a:solidFill>
                    <a:schemeClr val="accent2"/>
                  </a:solidFill>
                </a:rPr>
                <a:t> </a:t>
              </a:r>
              <a:r>
                <a:rPr lang="nb-NO" sz="1600" dirty="0" err="1">
                  <a:solidFill>
                    <a:schemeClr val="accent2"/>
                  </a:solidFill>
                </a:rPr>
                <a:t>legis-prinsippet</a:t>
              </a:r>
              <a:r>
                <a:rPr lang="nb-NO" sz="1600" dirty="0">
                  <a:solidFill>
                    <a:schemeClr val="accent2"/>
                  </a:solidFill>
                </a:rPr>
                <a:t>”</a:t>
              </a:r>
              <a:r>
                <a:rPr lang="nb-NO" sz="1600" dirty="0"/>
                <a:t> sier at retten (lover mv)</a:t>
              </a:r>
            </a:p>
            <a:p>
              <a:r>
                <a:rPr lang="nb-NO" sz="1600" dirty="0"/>
                <a:t> skal publiseres og være offentlig tilgjengelig.</a:t>
              </a:r>
            </a:p>
          </p:txBody>
        </p:sp>
        <p:grpSp>
          <p:nvGrpSpPr>
            <p:cNvPr id="7182" name="Group 13"/>
            <p:cNvGrpSpPr>
              <a:grpSpLocks/>
            </p:cNvGrpSpPr>
            <p:nvPr/>
          </p:nvGrpSpPr>
          <p:grpSpPr bwMode="auto">
            <a:xfrm>
              <a:off x="336" y="489"/>
              <a:ext cx="2843" cy="551"/>
              <a:chOff x="336" y="537"/>
              <a:chExt cx="2843" cy="551"/>
            </a:xfrm>
          </p:grpSpPr>
          <p:sp>
            <p:nvSpPr>
              <p:cNvPr id="7183" name="Text Box 3"/>
              <p:cNvSpPr txBox="1">
                <a:spLocks noChangeArrowheads="1"/>
              </p:cNvSpPr>
              <p:nvPr/>
            </p:nvSpPr>
            <p:spPr bwMode="auto">
              <a:xfrm>
                <a:off x="336" y="720"/>
                <a:ext cx="2843" cy="368"/>
              </a:xfrm>
              <a:prstGeom prst="rect">
                <a:avLst/>
              </a:prstGeom>
              <a:noFill/>
              <a:ln w="9525">
                <a:noFill/>
                <a:miter lim="800000"/>
                <a:headEnd/>
                <a:tailEnd/>
              </a:ln>
            </p:spPr>
            <p:txBody>
              <a:bodyPr wrap="none">
                <a:spAutoFit/>
              </a:bodyPr>
              <a:lstStyle/>
              <a:p>
                <a:r>
                  <a:rPr lang="nb-NO" sz="1600">
                    <a:solidFill>
                      <a:schemeClr val="accent2"/>
                    </a:solidFill>
                  </a:rPr>
                  <a:t>“Offentlighet”</a:t>
                </a:r>
                <a:r>
                  <a:rPr lang="nb-NO" sz="1600"/>
                  <a:t> innebærer å gi adgang til / gjøre kjent</a:t>
                </a:r>
              </a:p>
              <a:p>
                <a:r>
                  <a:rPr lang="nb-NO" sz="1600"/>
                  <a:t>for andre enn de som er direkte involvert.</a:t>
                </a:r>
              </a:p>
            </p:txBody>
          </p:sp>
          <p:sp>
            <p:nvSpPr>
              <p:cNvPr id="7184" name="Text Box 6"/>
              <p:cNvSpPr txBox="1">
                <a:spLocks noChangeArrowheads="1"/>
              </p:cNvSpPr>
              <p:nvPr/>
            </p:nvSpPr>
            <p:spPr bwMode="auto">
              <a:xfrm>
                <a:off x="374" y="537"/>
                <a:ext cx="1306" cy="213"/>
              </a:xfrm>
              <a:prstGeom prst="rect">
                <a:avLst/>
              </a:prstGeom>
              <a:noFill/>
              <a:ln w="9525">
                <a:noFill/>
                <a:miter lim="800000"/>
                <a:headEnd/>
                <a:tailEnd/>
              </a:ln>
            </p:spPr>
            <p:txBody>
              <a:bodyPr wrap="none">
                <a:spAutoFit/>
              </a:bodyPr>
              <a:lstStyle/>
              <a:p>
                <a:r>
                  <a:rPr lang="nb-NO" sz="1600" b="1" u="sng">
                    <a:solidFill>
                      <a:schemeClr val="accent2"/>
                    </a:solidFill>
                  </a:rPr>
                  <a:t>Første utgangspunkt:</a:t>
                </a:r>
                <a:endParaRPr lang="nb-NO" sz="1600" b="1"/>
              </a:p>
            </p:txBody>
          </p:sp>
        </p:grpSp>
      </p:grpSp>
      <p:grpSp>
        <p:nvGrpSpPr>
          <p:cNvPr id="4" name="Group 16"/>
          <p:cNvGrpSpPr>
            <a:grpSpLocks/>
          </p:cNvGrpSpPr>
          <p:nvPr/>
        </p:nvGrpSpPr>
        <p:grpSpPr bwMode="auto">
          <a:xfrm>
            <a:off x="500034" y="3000372"/>
            <a:ext cx="6000751" cy="1660525"/>
            <a:chOff x="315" y="2112"/>
            <a:chExt cx="3780" cy="1046"/>
          </a:xfrm>
        </p:grpSpPr>
        <p:grpSp>
          <p:nvGrpSpPr>
            <p:cNvPr id="7176" name="Group 14"/>
            <p:cNvGrpSpPr>
              <a:grpSpLocks/>
            </p:cNvGrpSpPr>
            <p:nvPr/>
          </p:nvGrpSpPr>
          <p:grpSpPr bwMode="auto">
            <a:xfrm>
              <a:off x="336" y="2112"/>
              <a:ext cx="3759" cy="715"/>
              <a:chOff x="336" y="2160"/>
              <a:chExt cx="3759" cy="715"/>
            </a:xfrm>
          </p:grpSpPr>
          <p:sp>
            <p:nvSpPr>
              <p:cNvPr id="7178" name="Rectangle 7"/>
              <p:cNvSpPr>
                <a:spLocks noChangeArrowheads="1"/>
              </p:cNvSpPr>
              <p:nvPr/>
            </p:nvSpPr>
            <p:spPr bwMode="auto">
              <a:xfrm>
                <a:off x="336" y="2160"/>
                <a:ext cx="1291" cy="213"/>
              </a:xfrm>
              <a:prstGeom prst="rect">
                <a:avLst/>
              </a:prstGeom>
              <a:noFill/>
              <a:ln w="9525">
                <a:noFill/>
                <a:miter lim="800000"/>
                <a:headEnd/>
                <a:tailEnd/>
              </a:ln>
            </p:spPr>
            <p:txBody>
              <a:bodyPr wrap="none">
                <a:spAutoFit/>
              </a:bodyPr>
              <a:lstStyle/>
              <a:p>
                <a:r>
                  <a:rPr lang="nb-NO" sz="1600" b="1" u="sng">
                    <a:solidFill>
                      <a:srgbClr val="9900CC"/>
                    </a:solidFill>
                  </a:rPr>
                  <a:t>Annet utgangspunkt:</a:t>
                </a:r>
              </a:p>
            </p:txBody>
          </p:sp>
          <p:sp>
            <p:nvSpPr>
              <p:cNvPr id="7179" name="Text Box 9"/>
              <p:cNvSpPr txBox="1">
                <a:spLocks noChangeArrowheads="1"/>
              </p:cNvSpPr>
              <p:nvPr/>
            </p:nvSpPr>
            <p:spPr bwMode="auto">
              <a:xfrm>
                <a:off x="336" y="2352"/>
                <a:ext cx="3759" cy="523"/>
              </a:xfrm>
              <a:prstGeom prst="rect">
                <a:avLst/>
              </a:prstGeom>
              <a:noFill/>
              <a:ln w="9525">
                <a:noFill/>
                <a:miter lim="800000"/>
                <a:headEnd/>
                <a:tailEnd/>
              </a:ln>
            </p:spPr>
            <p:txBody>
              <a:bodyPr wrap="none">
                <a:spAutoFit/>
              </a:bodyPr>
              <a:lstStyle/>
              <a:p>
                <a:r>
                  <a:rPr lang="nb-NO" sz="1600" dirty="0">
                    <a:solidFill>
                      <a:srgbClr val="9900CC"/>
                    </a:solidFill>
                  </a:rPr>
                  <a:t>Systemutvikling</a:t>
                </a:r>
                <a:r>
                  <a:rPr lang="nb-NO" sz="1600" dirty="0"/>
                  <a:t> må ses som en rettslig beslutningsprosess fordi det</a:t>
                </a:r>
              </a:p>
              <a:p>
                <a:r>
                  <a:rPr lang="nb-NO" sz="1600" dirty="0"/>
                  <a:t>treffes avgjørelser som generelt får bestemmende innvirkning på folks</a:t>
                </a:r>
              </a:p>
              <a:p>
                <a:r>
                  <a:rPr lang="nb-NO" sz="1600" dirty="0"/>
                  <a:t>rettigheter og plikter, jf “rettslige systemavgjørelser”.</a:t>
                </a:r>
              </a:p>
            </p:txBody>
          </p:sp>
        </p:grpSp>
        <p:sp>
          <p:nvSpPr>
            <p:cNvPr id="7177" name="Text Box 10"/>
            <p:cNvSpPr txBox="1">
              <a:spLocks noChangeArrowheads="1"/>
            </p:cNvSpPr>
            <p:nvPr/>
          </p:nvSpPr>
          <p:spPr bwMode="auto">
            <a:xfrm>
              <a:off x="315" y="2790"/>
              <a:ext cx="3657" cy="368"/>
            </a:xfrm>
            <a:prstGeom prst="rect">
              <a:avLst/>
            </a:prstGeom>
            <a:noFill/>
            <a:ln w="9525">
              <a:noFill/>
              <a:miter lim="800000"/>
              <a:headEnd/>
              <a:tailEnd/>
            </a:ln>
          </p:spPr>
          <p:txBody>
            <a:bodyPr wrap="none">
              <a:spAutoFit/>
            </a:bodyPr>
            <a:lstStyle/>
            <a:p>
              <a:r>
                <a:rPr lang="nb-NO" sz="1600" dirty="0">
                  <a:solidFill>
                    <a:srgbClr val="9900CC"/>
                  </a:solidFill>
                </a:rPr>
                <a:t>Rettslige systemavgjørelser</a:t>
              </a:r>
              <a:r>
                <a:rPr lang="nb-NO" sz="1600" dirty="0"/>
                <a:t> har et innhold som avviker fra det </a:t>
              </a:r>
              <a:r>
                <a:rPr lang="nb-NO" sz="1600" dirty="0" smtClean="0"/>
                <a:t>andre</a:t>
              </a:r>
              <a:endParaRPr lang="nb-NO" sz="1600" dirty="0"/>
            </a:p>
            <a:p>
              <a:r>
                <a:rPr lang="nb-NO" sz="1600" dirty="0"/>
                <a:t>kilder uttrykker.</a:t>
              </a:r>
            </a:p>
          </p:txBody>
        </p:sp>
      </p:grpSp>
      <p:grpSp>
        <p:nvGrpSpPr>
          <p:cNvPr id="6" name="Group 17"/>
          <p:cNvGrpSpPr>
            <a:grpSpLocks/>
          </p:cNvGrpSpPr>
          <p:nvPr/>
        </p:nvGrpSpPr>
        <p:grpSpPr bwMode="auto">
          <a:xfrm>
            <a:off x="571472" y="4643444"/>
            <a:ext cx="5649913" cy="1123950"/>
            <a:chOff x="336" y="3312"/>
            <a:chExt cx="3559" cy="708"/>
          </a:xfrm>
        </p:grpSpPr>
        <p:sp>
          <p:nvSpPr>
            <p:cNvPr id="7174" name="Text Box 11"/>
            <p:cNvSpPr txBox="1">
              <a:spLocks noChangeArrowheads="1"/>
            </p:cNvSpPr>
            <p:nvPr/>
          </p:nvSpPr>
          <p:spPr bwMode="auto">
            <a:xfrm>
              <a:off x="336" y="3312"/>
              <a:ext cx="3559" cy="523"/>
            </a:xfrm>
            <a:prstGeom prst="rect">
              <a:avLst/>
            </a:prstGeom>
            <a:noFill/>
            <a:ln w="9525">
              <a:noFill/>
              <a:miter lim="800000"/>
              <a:headEnd/>
              <a:tailEnd/>
            </a:ln>
          </p:spPr>
          <p:txBody>
            <a:bodyPr wrap="none">
              <a:spAutoFit/>
            </a:bodyPr>
            <a:lstStyle/>
            <a:p>
              <a:r>
                <a:rPr lang="nb-NO" sz="1600" b="1" u="sng" dirty="0">
                  <a:solidFill>
                    <a:srgbClr val="D60093"/>
                  </a:solidFill>
                </a:rPr>
                <a:t>Nærliggende konklusjon:</a:t>
              </a:r>
              <a:endParaRPr lang="nb-NO" sz="1600" b="1" dirty="0"/>
            </a:p>
            <a:p>
              <a:r>
                <a:rPr lang="nb-NO" sz="1600" dirty="0"/>
                <a:t>Rettslige systemavgjørelser bør være offentlige slik at det rettslige</a:t>
              </a:r>
            </a:p>
            <a:p>
              <a:r>
                <a:rPr lang="nb-NO" sz="1600" dirty="0"/>
                <a:t>innholdet blir “gjennomsiktig”</a:t>
              </a:r>
            </a:p>
          </p:txBody>
        </p:sp>
        <p:sp>
          <p:nvSpPr>
            <p:cNvPr id="7175" name="Text Box 12"/>
            <p:cNvSpPr txBox="1">
              <a:spLocks noChangeArrowheads="1"/>
            </p:cNvSpPr>
            <p:nvPr/>
          </p:nvSpPr>
          <p:spPr bwMode="auto">
            <a:xfrm>
              <a:off x="381" y="3807"/>
              <a:ext cx="3489" cy="213"/>
            </a:xfrm>
            <a:prstGeom prst="rect">
              <a:avLst/>
            </a:prstGeom>
            <a:noFill/>
            <a:ln w="9525">
              <a:noFill/>
              <a:miter lim="800000"/>
              <a:headEnd/>
              <a:tailEnd/>
            </a:ln>
          </p:spPr>
          <p:txBody>
            <a:bodyPr wrap="none">
              <a:spAutoFit/>
            </a:bodyPr>
            <a:lstStyle/>
            <a:p>
              <a:r>
                <a:rPr lang="nb-NO" sz="1600" i="1" dirty="0" smtClean="0">
                  <a:solidFill>
                    <a:srgbClr val="D60093"/>
                  </a:solidFill>
                </a:rPr>
                <a:t>(hvilket </a:t>
              </a:r>
              <a:r>
                <a:rPr lang="nb-NO" sz="1600" i="1" dirty="0">
                  <a:solidFill>
                    <a:srgbClr val="D60093"/>
                  </a:solidFill>
                </a:rPr>
                <a:t>prinsipp en bygger konklusjonen på, har liten betydning)</a:t>
              </a:r>
            </a:p>
          </p:txBody>
        </p:sp>
      </p:grpSp>
      <p:sp>
        <p:nvSpPr>
          <p:cNvPr id="17" name="TekstSylinder 16"/>
          <p:cNvSpPr txBox="1"/>
          <p:nvPr/>
        </p:nvSpPr>
        <p:spPr>
          <a:xfrm>
            <a:off x="428596" y="5786454"/>
            <a:ext cx="8010526" cy="830997"/>
          </a:xfrm>
          <a:prstGeom prst="rect">
            <a:avLst/>
          </a:prstGeom>
          <a:solidFill>
            <a:srgbClr val="FFFF66"/>
          </a:solidFill>
        </p:spPr>
        <p:txBody>
          <a:bodyPr wrap="none" rtlCol="0">
            <a:spAutoFit/>
          </a:bodyPr>
          <a:lstStyle/>
          <a:p>
            <a:r>
              <a:rPr lang="nb-NO" sz="1600" dirty="0" smtClean="0"/>
              <a:t>Systemdokumentasjon kan sies å gi en </a:t>
            </a:r>
            <a:r>
              <a:rPr lang="nb-NO" sz="1600" dirty="0"/>
              <a:t>større grad av åpenhet enn ved manuell </a:t>
            </a:r>
            <a:r>
              <a:rPr lang="nb-NO" sz="1600" dirty="0" smtClean="0"/>
              <a:t>saksbehandling.</a:t>
            </a:r>
          </a:p>
          <a:p>
            <a:r>
              <a:rPr lang="nb-NO" sz="1600" dirty="0" smtClean="0"/>
              <a:t>Større </a:t>
            </a:r>
            <a:r>
              <a:rPr lang="nb-NO" sz="1600" dirty="0"/>
              <a:t>krav til åpenhet bør stilles fordi det handler om å synliggjøre generelle beslutninger </a:t>
            </a:r>
            <a:endParaRPr lang="nb-NO" sz="1600" dirty="0" smtClean="0"/>
          </a:p>
          <a:p>
            <a:r>
              <a:rPr lang="nb-NO" sz="1600" dirty="0" smtClean="0"/>
              <a:t>som </a:t>
            </a:r>
            <a:r>
              <a:rPr lang="nb-NO" sz="1600" dirty="0"/>
              <a:t>allerede er truffet.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8596" y="142852"/>
            <a:ext cx="8229600" cy="1143000"/>
          </a:xfrm>
        </p:spPr>
        <p:txBody>
          <a:bodyPr/>
          <a:lstStyle/>
          <a:p>
            <a:r>
              <a:rPr lang="nb-NO" sz="3200" dirty="0" smtClean="0">
                <a:solidFill>
                  <a:schemeClr val="accent1"/>
                </a:solidFill>
              </a:rPr>
              <a:t>Nærmere begrunnelser for og krav til</a:t>
            </a:r>
            <a:br>
              <a:rPr lang="nb-NO" sz="3200" dirty="0" smtClean="0">
                <a:solidFill>
                  <a:schemeClr val="accent1"/>
                </a:solidFill>
              </a:rPr>
            </a:br>
            <a:r>
              <a:rPr lang="nb-NO" sz="3200" dirty="0" smtClean="0">
                <a:solidFill>
                  <a:schemeClr val="accent1"/>
                </a:solidFill>
              </a:rPr>
              <a:t>rettslig dokumentasjon</a:t>
            </a:r>
            <a:endParaRPr lang="nb-NO" sz="3200" dirty="0">
              <a:solidFill>
                <a:schemeClr val="accent1"/>
              </a:solidFill>
            </a:endParaRPr>
          </a:p>
        </p:txBody>
      </p:sp>
      <p:sp>
        <p:nvSpPr>
          <p:cNvPr id="3" name="Plassholder for innhold 2"/>
          <p:cNvSpPr>
            <a:spLocks noGrp="1"/>
          </p:cNvSpPr>
          <p:nvPr>
            <p:ph idx="1"/>
          </p:nvPr>
        </p:nvSpPr>
        <p:spPr/>
        <p:txBody>
          <a:bodyPr/>
          <a:lstStyle/>
          <a:p>
            <a:r>
              <a:rPr lang="nb-NO" sz="2200" dirty="0" smtClean="0"/>
              <a:t>Personopplysningsloven § 13 med forskrift stiller krav til dokumentasjon </a:t>
            </a:r>
            <a:r>
              <a:rPr lang="nb-NO" sz="2200" smtClean="0"/>
              <a:t>av ”informasjonssystemet og sikkerhetstiltakene” </a:t>
            </a:r>
            <a:r>
              <a:rPr lang="nb-NO" sz="2200" dirty="0" smtClean="0"/>
              <a:t>(men ikke for rettslig innhold)</a:t>
            </a:r>
          </a:p>
          <a:p>
            <a:r>
              <a:rPr lang="nb-NO" sz="2200" dirty="0" smtClean="0"/>
              <a:t>Begrunnelser for dokumentasjon av rettslig innhold</a:t>
            </a:r>
          </a:p>
          <a:p>
            <a:pPr lvl="1"/>
            <a:r>
              <a:rPr lang="nb-NO" sz="1800" dirty="0" smtClean="0"/>
              <a:t>Legalitetskontroll (jf. kontradiksjon og utøvelse av tilsynsmyndighet)</a:t>
            </a:r>
          </a:p>
          <a:p>
            <a:pPr lvl="1"/>
            <a:r>
              <a:rPr lang="nb-NO" sz="1800" dirty="0" smtClean="0"/>
              <a:t>Plikt til veiledning og begrunnelse (jf. pol §  22)</a:t>
            </a:r>
          </a:p>
          <a:p>
            <a:pPr marL="846138" lvl="2" indent="11113" fontAlgn="t">
              <a:buNone/>
            </a:pPr>
            <a:r>
              <a:rPr lang="nb-NO" sz="1600" dirty="0" smtClean="0"/>
              <a:t>”</a:t>
            </a:r>
            <a:r>
              <a:rPr lang="nb-NO" sz="1600" b="1" dirty="0" smtClean="0"/>
              <a:t> § 22.</a:t>
            </a:r>
            <a:r>
              <a:rPr lang="nb-NO" sz="1600" dirty="0" smtClean="0"/>
              <a:t> </a:t>
            </a:r>
            <a:r>
              <a:rPr lang="nb-NO" sz="1600" i="1" dirty="0" smtClean="0"/>
              <a:t>Rett til informasjon om automatiserte avgjørelser</a:t>
            </a:r>
            <a:endParaRPr lang="nb-NO" sz="1600" dirty="0" smtClean="0"/>
          </a:p>
          <a:p>
            <a:pPr marL="846138" lvl="2" indent="11113" fontAlgn="t">
              <a:buNone/>
            </a:pPr>
            <a:r>
              <a:rPr lang="nb-NO" sz="1600" dirty="0" smtClean="0"/>
              <a:t>Hvis en avgjørelse har rettslig eller annen vesentlig betydning for den registrerte og fullt ut er basert på automatisk behandling av personopplysninger, kan den registrerte som avgjørelsen retter seg mot, kreve at den behandlingsansvarlige gjør rede for regelinnholdet i datamaskinprogrammene som ligger til grunn for avgjørelsen. </a:t>
            </a:r>
          </a:p>
          <a:p>
            <a:pPr lvl="1"/>
            <a:r>
              <a:rPr lang="nb-NO" sz="1800" dirty="0" smtClean="0"/>
              <a:t>Ansattes kompetanse</a:t>
            </a:r>
          </a:p>
          <a:p>
            <a:pPr lvl="1"/>
            <a:r>
              <a:rPr lang="nb-NO" sz="1800" dirty="0" smtClean="0"/>
              <a:t>Systemvedlikehold</a:t>
            </a:r>
          </a:p>
        </p:txBody>
      </p:sp>
      <p:sp>
        <p:nvSpPr>
          <p:cNvPr id="5" name="TekstSylinder 4"/>
          <p:cNvSpPr txBox="1"/>
          <p:nvPr/>
        </p:nvSpPr>
        <p:spPr>
          <a:xfrm>
            <a:off x="1428728" y="5929330"/>
            <a:ext cx="5869812" cy="646331"/>
          </a:xfrm>
          <a:prstGeom prst="rect">
            <a:avLst/>
          </a:prstGeom>
          <a:solidFill>
            <a:srgbClr val="FFFF66"/>
          </a:solidFill>
        </p:spPr>
        <p:txBody>
          <a:bodyPr wrap="none" rtlCol="0">
            <a:spAutoFit/>
          </a:bodyPr>
          <a:lstStyle/>
          <a:p>
            <a:r>
              <a:rPr lang="nb-NO" i="1" dirty="0" smtClean="0">
                <a:solidFill>
                  <a:srgbClr val="C00000"/>
                </a:solidFill>
              </a:rPr>
              <a:t>Alle begrunnelser kan sies å være argumenter for å integrere </a:t>
            </a:r>
          </a:p>
          <a:p>
            <a:r>
              <a:rPr lang="nb-NO" i="1" dirty="0" smtClean="0">
                <a:solidFill>
                  <a:srgbClr val="C00000"/>
                </a:solidFill>
              </a:rPr>
              <a:t>rettslig dokumentasjon i selve systemløsningen</a:t>
            </a: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20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smtClean="0">
                <a:solidFill>
                  <a:srgbClr val="0070C0"/>
                </a:solidFill>
              </a:rPr>
              <a:t>Elementer i en rettslig dokumentasjon</a:t>
            </a:r>
            <a:endParaRPr lang="nb-NO" sz="3200" dirty="0">
              <a:solidFill>
                <a:srgbClr val="0070C0"/>
              </a:solidFill>
            </a:endParaRPr>
          </a:p>
        </p:txBody>
      </p:sp>
      <p:sp>
        <p:nvSpPr>
          <p:cNvPr id="3" name="Plassholder for innhold 2"/>
          <p:cNvSpPr>
            <a:spLocks noGrp="1"/>
          </p:cNvSpPr>
          <p:nvPr>
            <p:ph idx="1"/>
          </p:nvPr>
        </p:nvSpPr>
        <p:spPr>
          <a:solidFill>
            <a:srgbClr val="FFFF66"/>
          </a:solidFill>
        </p:spPr>
        <p:txBody>
          <a:bodyPr/>
          <a:lstStyle/>
          <a:p>
            <a:pPr lvl="0">
              <a:buFont typeface="+mj-lt"/>
              <a:buAutoNum type="arabicPeriod"/>
            </a:pPr>
            <a:r>
              <a:rPr lang="nb-NO" sz="2000" dirty="0" smtClean="0"/>
              <a:t>Angivelse av de rettslige rammene som gjelder for </a:t>
            </a:r>
            <a:r>
              <a:rPr lang="nb-NO" sz="2000" dirty="0" smtClean="0"/>
              <a:t>beslutningssystemet (jf. </a:t>
            </a:r>
            <a:r>
              <a:rPr lang="nb-NO" sz="2000" dirty="0" err="1" smtClean="0"/>
              <a:t>kap</a:t>
            </a:r>
            <a:r>
              <a:rPr lang="nb-NO" sz="2000" dirty="0" smtClean="0"/>
              <a:t>. 4)</a:t>
            </a:r>
            <a:endParaRPr lang="nb-NO" sz="2000" dirty="0" smtClean="0"/>
          </a:p>
          <a:p>
            <a:pPr lvl="0">
              <a:buFont typeface="+mj-lt"/>
              <a:buAutoNum type="arabicPeriod"/>
            </a:pPr>
            <a:r>
              <a:rPr lang="nb-NO" sz="2000" dirty="0" smtClean="0"/>
              <a:t>Angivelse av aktører knyttet til driften av beslutningssystemet, og beskrivelse av rettslige krav til samhandlingen med disse aktørene og informasjonssystemer de gjør bruk </a:t>
            </a:r>
            <a:r>
              <a:rPr lang="nb-NO" sz="2000" dirty="0" smtClean="0"/>
              <a:t>av (avsnitt </a:t>
            </a:r>
            <a:r>
              <a:rPr lang="nb-NO" sz="2000" dirty="0" smtClean="0"/>
              <a:t>5.3 og 5.4, jf avsnitt </a:t>
            </a:r>
            <a:r>
              <a:rPr lang="nb-NO" sz="2000" dirty="0" smtClean="0"/>
              <a:t>7.5.5)</a:t>
            </a:r>
            <a:endParaRPr lang="nb-NO" sz="2000" dirty="0" smtClean="0"/>
          </a:p>
          <a:p>
            <a:pPr lvl="0">
              <a:buFont typeface="+mj-lt"/>
              <a:buAutoNum type="arabicPeriod"/>
            </a:pPr>
            <a:r>
              <a:rPr lang="nb-NO" sz="2000" dirty="0" smtClean="0"/>
              <a:t>Ordnet fortegnelse over rettskildegrunnlaget </a:t>
            </a:r>
            <a:r>
              <a:rPr lang="nb-NO" sz="2000" dirty="0" smtClean="0"/>
              <a:t>(jf. </a:t>
            </a:r>
            <a:r>
              <a:rPr lang="nb-NO" sz="2000" dirty="0" err="1" smtClean="0"/>
              <a:t>kap</a:t>
            </a:r>
            <a:r>
              <a:rPr lang="nb-NO" sz="2000" dirty="0" smtClean="0"/>
              <a:t>. 6) </a:t>
            </a:r>
            <a:endParaRPr lang="nb-NO" sz="2000" dirty="0" smtClean="0"/>
          </a:p>
          <a:p>
            <a:pPr lvl="0">
              <a:buFont typeface="+mj-lt"/>
              <a:buAutoNum type="arabicPeriod"/>
            </a:pPr>
            <a:r>
              <a:rPr lang="nb-NO" sz="2000" dirty="0" smtClean="0"/>
              <a:t>Oversikt </a:t>
            </a:r>
            <a:r>
              <a:rPr lang="nb-NO" sz="2000" dirty="0" smtClean="0"/>
              <a:t>over enkeltregler i de aktuelle </a:t>
            </a:r>
            <a:r>
              <a:rPr lang="nb-NO" sz="2000" dirty="0" smtClean="0"/>
              <a:t>regelverk som er transformert, </a:t>
            </a:r>
            <a:r>
              <a:rPr lang="nb-NO" sz="2000" dirty="0" smtClean="0"/>
              <a:t>kategorisert i samsvar med inndelingen i </a:t>
            </a:r>
            <a:r>
              <a:rPr lang="nb-NO" sz="2000" dirty="0" smtClean="0"/>
              <a:t>behandlingstrinn</a:t>
            </a:r>
            <a:r>
              <a:rPr lang="nb-NO" sz="2000" dirty="0" smtClean="0"/>
              <a:t> </a:t>
            </a:r>
            <a:r>
              <a:rPr lang="nb-NO" sz="2000" dirty="0" smtClean="0"/>
              <a:t>(jf. </a:t>
            </a:r>
            <a:r>
              <a:rPr lang="nb-NO" sz="2000" dirty="0" err="1" smtClean="0"/>
              <a:t>kap</a:t>
            </a:r>
            <a:r>
              <a:rPr lang="nb-NO" sz="2000" dirty="0" smtClean="0"/>
              <a:t>. 7)</a:t>
            </a:r>
            <a:endParaRPr lang="nb-NO" sz="2000" dirty="0" smtClean="0"/>
          </a:p>
          <a:p>
            <a:pPr lvl="0">
              <a:buFont typeface="+mj-lt"/>
              <a:buAutoNum type="arabicPeriod"/>
            </a:pPr>
            <a:r>
              <a:rPr lang="nb-NO" sz="2000" dirty="0" smtClean="0"/>
              <a:t>Oversikt over </a:t>
            </a:r>
            <a:r>
              <a:rPr lang="nb-NO" sz="2000" dirty="0" smtClean="0"/>
              <a:t> fortolkninger av opplysningstyper og </a:t>
            </a:r>
            <a:r>
              <a:rPr lang="nb-NO" sz="2000" dirty="0" smtClean="0"/>
              <a:t>prosesser/operasjoner (jf. </a:t>
            </a:r>
            <a:r>
              <a:rPr lang="nb-NO" sz="2000" dirty="0" err="1" smtClean="0"/>
              <a:t>kap</a:t>
            </a:r>
            <a:r>
              <a:rPr lang="nb-NO" sz="2000" dirty="0" smtClean="0"/>
              <a:t>. 7)</a:t>
            </a:r>
            <a:endParaRPr lang="nb-NO" sz="2000" dirty="0" smtClean="0"/>
          </a:p>
          <a:p>
            <a:pPr lvl="0">
              <a:buFont typeface="+mj-lt"/>
              <a:buAutoNum type="arabicPeriod"/>
            </a:pPr>
            <a:r>
              <a:rPr lang="nb-NO" sz="2000" dirty="0" smtClean="0"/>
              <a:t>Oversikt </a:t>
            </a:r>
            <a:r>
              <a:rPr lang="nb-NO" sz="2000" dirty="0" smtClean="0"/>
              <a:t>over de fortolkninger av opplysningstyper og prosesser som er lagt til grunn for systemløsningen og som ikke kan sies å følge av </a:t>
            </a:r>
            <a:r>
              <a:rPr lang="nb-NO" sz="2000" dirty="0" smtClean="0"/>
              <a:t>rettskildematerialet  (jf. </a:t>
            </a:r>
            <a:r>
              <a:rPr lang="nb-NO" sz="2000" dirty="0" err="1" smtClean="0"/>
              <a:t>kap</a:t>
            </a:r>
            <a:r>
              <a:rPr lang="nb-NO" sz="2000" dirty="0" smtClean="0"/>
              <a:t>. 8)</a:t>
            </a:r>
            <a:endParaRPr lang="nb-NO" sz="2000" dirty="0" smtClean="0"/>
          </a:p>
          <a:p>
            <a:endParaRPr lang="nb-NO"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57200"/>
            <a:ext cx="7772400" cy="457200"/>
          </a:xfrm>
        </p:spPr>
        <p:txBody>
          <a:bodyPr rtlCol="0">
            <a:noAutofit/>
          </a:bodyPr>
          <a:lstStyle/>
          <a:p>
            <a:pPr fontAlgn="auto">
              <a:spcAft>
                <a:spcPts val="0"/>
              </a:spcAft>
              <a:defRPr/>
            </a:pPr>
            <a:r>
              <a:rPr lang="nb-NO" sz="3200" dirty="0" smtClean="0">
                <a:solidFill>
                  <a:srgbClr val="0070C0"/>
                </a:solidFill>
              </a:rPr>
              <a:t>Dokumentasjon av rettslige systemavgjørelser</a:t>
            </a:r>
            <a:br>
              <a:rPr lang="nb-NO" sz="3200" dirty="0" smtClean="0">
                <a:solidFill>
                  <a:srgbClr val="0070C0"/>
                </a:solidFill>
              </a:rPr>
            </a:br>
            <a:r>
              <a:rPr lang="nb-NO" sz="2000" dirty="0" smtClean="0"/>
              <a:t>(jf punkt 4 – 6 på forrige bilde)</a:t>
            </a:r>
            <a:endParaRPr lang="nb-NO" sz="2000" dirty="0" smtClean="0"/>
          </a:p>
        </p:txBody>
      </p:sp>
      <p:grpSp>
        <p:nvGrpSpPr>
          <p:cNvPr id="2" name="Group 13"/>
          <p:cNvGrpSpPr>
            <a:grpSpLocks/>
          </p:cNvGrpSpPr>
          <p:nvPr/>
        </p:nvGrpSpPr>
        <p:grpSpPr bwMode="auto">
          <a:xfrm>
            <a:off x="5072066" y="1928802"/>
            <a:ext cx="3821113" cy="3416300"/>
            <a:chOff x="3168" y="2016"/>
            <a:chExt cx="2407" cy="2152"/>
          </a:xfrm>
        </p:grpSpPr>
        <p:grpSp>
          <p:nvGrpSpPr>
            <p:cNvPr id="8198" name="Group 3"/>
            <p:cNvGrpSpPr>
              <a:grpSpLocks/>
            </p:cNvGrpSpPr>
            <p:nvPr/>
          </p:nvGrpSpPr>
          <p:grpSpPr bwMode="auto">
            <a:xfrm>
              <a:off x="3744" y="2304"/>
              <a:ext cx="1296" cy="960"/>
              <a:chOff x="3408" y="1536"/>
              <a:chExt cx="1296" cy="960"/>
            </a:xfrm>
          </p:grpSpPr>
          <p:sp>
            <p:nvSpPr>
              <p:cNvPr id="8205" name="Line 4"/>
              <p:cNvSpPr>
                <a:spLocks noChangeShapeType="1"/>
              </p:cNvSpPr>
              <p:nvPr/>
            </p:nvSpPr>
            <p:spPr bwMode="auto">
              <a:xfrm>
                <a:off x="3408" y="2496"/>
                <a:ext cx="1296" cy="0"/>
              </a:xfrm>
              <a:prstGeom prst="line">
                <a:avLst/>
              </a:prstGeom>
              <a:noFill/>
              <a:ln w="19050">
                <a:solidFill>
                  <a:schemeClr val="tx1"/>
                </a:solidFill>
                <a:round/>
                <a:headEnd/>
                <a:tailEnd/>
              </a:ln>
            </p:spPr>
            <p:txBody>
              <a:bodyPr wrap="none" anchor="ctr"/>
              <a:lstStyle/>
              <a:p>
                <a:endParaRPr lang="nb-NO"/>
              </a:p>
            </p:txBody>
          </p:sp>
          <p:sp>
            <p:nvSpPr>
              <p:cNvPr id="8206" name="Line 5"/>
              <p:cNvSpPr>
                <a:spLocks noChangeShapeType="1"/>
              </p:cNvSpPr>
              <p:nvPr/>
            </p:nvSpPr>
            <p:spPr bwMode="auto">
              <a:xfrm flipV="1">
                <a:off x="3408" y="1536"/>
                <a:ext cx="624" cy="960"/>
              </a:xfrm>
              <a:prstGeom prst="line">
                <a:avLst/>
              </a:prstGeom>
              <a:noFill/>
              <a:ln w="19050">
                <a:solidFill>
                  <a:schemeClr val="tx1"/>
                </a:solidFill>
                <a:round/>
                <a:headEnd/>
                <a:tailEnd/>
              </a:ln>
            </p:spPr>
            <p:txBody>
              <a:bodyPr wrap="none" anchor="ctr"/>
              <a:lstStyle/>
              <a:p>
                <a:endParaRPr lang="nb-NO"/>
              </a:p>
            </p:txBody>
          </p:sp>
          <p:sp>
            <p:nvSpPr>
              <p:cNvPr id="8207" name="Line 6"/>
              <p:cNvSpPr>
                <a:spLocks noChangeShapeType="1"/>
              </p:cNvSpPr>
              <p:nvPr/>
            </p:nvSpPr>
            <p:spPr bwMode="auto">
              <a:xfrm>
                <a:off x="4032" y="1536"/>
                <a:ext cx="672" cy="960"/>
              </a:xfrm>
              <a:prstGeom prst="line">
                <a:avLst/>
              </a:prstGeom>
              <a:noFill/>
              <a:ln w="19050">
                <a:solidFill>
                  <a:schemeClr val="tx1"/>
                </a:solidFill>
                <a:round/>
                <a:headEnd/>
                <a:tailEnd/>
              </a:ln>
            </p:spPr>
            <p:txBody>
              <a:bodyPr wrap="none" anchor="ctr"/>
              <a:lstStyle/>
              <a:p>
                <a:endParaRPr lang="nb-NO"/>
              </a:p>
            </p:txBody>
          </p:sp>
        </p:grpSp>
        <p:sp>
          <p:nvSpPr>
            <p:cNvPr id="8199" name="Text Box 7"/>
            <p:cNvSpPr txBox="1">
              <a:spLocks noChangeArrowheads="1"/>
            </p:cNvSpPr>
            <p:nvPr/>
          </p:nvSpPr>
          <p:spPr bwMode="auto">
            <a:xfrm>
              <a:off x="4032" y="2016"/>
              <a:ext cx="638" cy="250"/>
            </a:xfrm>
            <a:prstGeom prst="rect">
              <a:avLst/>
            </a:prstGeom>
            <a:noFill/>
            <a:ln w="9525">
              <a:noFill/>
              <a:miter lim="800000"/>
              <a:headEnd/>
              <a:tailEnd/>
            </a:ln>
          </p:spPr>
          <p:txBody>
            <a:bodyPr wrap="none">
              <a:spAutoFit/>
            </a:bodyPr>
            <a:lstStyle/>
            <a:p>
              <a:r>
                <a:rPr lang="nb-NO" sz="2000"/>
                <a:t>forskrift</a:t>
              </a:r>
            </a:p>
          </p:txBody>
        </p:sp>
        <p:sp>
          <p:nvSpPr>
            <p:cNvPr id="8200" name="Text Box 8"/>
            <p:cNvSpPr txBox="1">
              <a:spLocks noChangeArrowheads="1"/>
            </p:cNvSpPr>
            <p:nvPr/>
          </p:nvSpPr>
          <p:spPr bwMode="auto">
            <a:xfrm>
              <a:off x="3360" y="3216"/>
              <a:ext cx="621" cy="250"/>
            </a:xfrm>
            <a:prstGeom prst="rect">
              <a:avLst/>
            </a:prstGeom>
            <a:noFill/>
            <a:ln w="9525">
              <a:noFill/>
              <a:miter lim="800000"/>
              <a:headEnd/>
              <a:tailEnd/>
            </a:ln>
          </p:spPr>
          <p:txBody>
            <a:bodyPr wrap="none">
              <a:spAutoFit/>
            </a:bodyPr>
            <a:lstStyle/>
            <a:p>
              <a:r>
                <a:rPr lang="nb-NO" sz="2000"/>
                <a:t>instruks</a:t>
              </a:r>
            </a:p>
          </p:txBody>
        </p:sp>
        <p:sp>
          <p:nvSpPr>
            <p:cNvPr id="8201" name="Text Box 9"/>
            <p:cNvSpPr txBox="1">
              <a:spLocks noChangeArrowheads="1"/>
            </p:cNvSpPr>
            <p:nvPr/>
          </p:nvSpPr>
          <p:spPr bwMode="auto">
            <a:xfrm>
              <a:off x="4560" y="3216"/>
              <a:ext cx="1015" cy="269"/>
            </a:xfrm>
            <a:prstGeom prst="rect">
              <a:avLst/>
            </a:prstGeom>
            <a:noFill/>
            <a:ln w="9525">
              <a:noFill/>
              <a:miter lim="800000"/>
              <a:headEnd/>
              <a:tailEnd/>
            </a:ln>
          </p:spPr>
          <p:txBody>
            <a:bodyPr wrap="none">
              <a:spAutoFit/>
            </a:bodyPr>
            <a:lstStyle/>
            <a:p>
              <a:r>
                <a:rPr lang="nb-NO" sz="2200"/>
                <a:t>enkeltvedtak</a:t>
              </a:r>
            </a:p>
          </p:txBody>
        </p:sp>
        <p:grpSp>
          <p:nvGrpSpPr>
            <p:cNvPr id="8202" name="Group 10"/>
            <p:cNvGrpSpPr>
              <a:grpSpLocks/>
            </p:cNvGrpSpPr>
            <p:nvPr/>
          </p:nvGrpSpPr>
          <p:grpSpPr bwMode="auto">
            <a:xfrm>
              <a:off x="3168" y="2928"/>
              <a:ext cx="1200" cy="1240"/>
              <a:chOff x="2832" y="2208"/>
              <a:chExt cx="1200" cy="1240"/>
            </a:xfrm>
          </p:grpSpPr>
          <p:sp>
            <p:nvSpPr>
              <p:cNvPr id="8203" name="AutoShape 11"/>
              <p:cNvSpPr>
                <a:spLocks/>
              </p:cNvSpPr>
              <p:nvPr/>
            </p:nvSpPr>
            <p:spPr bwMode="auto">
              <a:xfrm>
                <a:off x="2832" y="2859"/>
                <a:ext cx="912" cy="589"/>
              </a:xfrm>
              <a:prstGeom prst="callout2">
                <a:avLst>
                  <a:gd name="adj1" fmla="val 12222"/>
                  <a:gd name="adj2" fmla="val 105264"/>
                  <a:gd name="adj3" fmla="val 12222"/>
                  <a:gd name="adj4" fmla="val 115130"/>
                  <a:gd name="adj5" fmla="val -89306"/>
                  <a:gd name="adj6" fmla="val 125000"/>
                </a:avLst>
              </a:prstGeom>
              <a:noFill/>
              <a:ln w="19050">
                <a:solidFill>
                  <a:srgbClr val="FF3300"/>
                </a:solidFill>
                <a:miter lim="800000"/>
                <a:headEnd/>
                <a:tailEnd/>
              </a:ln>
            </p:spPr>
            <p:txBody>
              <a:bodyPr>
                <a:spAutoFit/>
              </a:bodyPr>
              <a:lstStyle/>
              <a:p>
                <a:r>
                  <a:rPr lang="nb-NO" dirty="0">
                    <a:solidFill>
                      <a:srgbClr val="FF3300"/>
                    </a:solidFill>
                  </a:rPr>
                  <a:t>Rettslige </a:t>
                </a:r>
                <a:r>
                  <a:rPr lang="nb-NO" dirty="0" err="1">
                    <a:solidFill>
                      <a:srgbClr val="FF3300"/>
                    </a:solidFill>
                  </a:rPr>
                  <a:t>system-avgjørelser</a:t>
                </a:r>
                <a:endParaRPr lang="nb-NO" dirty="0">
                  <a:solidFill>
                    <a:srgbClr val="FF3300"/>
                  </a:solidFill>
                </a:endParaRPr>
              </a:p>
            </p:txBody>
          </p:sp>
          <p:sp>
            <p:nvSpPr>
              <p:cNvPr id="8204" name="Oval 12"/>
              <p:cNvSpPr>
                <a:spLocks noChangeArrowheads="1"/>
              </p:cNvSpPr>
              <p:nvPr/>
            </p:nvSpPr>
            <p:spPr bwMode="auto">
              <a:xfrm>
                <a:off x="3936" y="2208"/>
                <a:ext cx="96" cy="96"/>
              </a:xfrm>
              <a:prstGeom prst="ellipse">
                <a:avLst/>
              </a:prstGeom>
              <a:solidFill>
                <a:srgbClr val="FF3300"/>
              </a:solidFill>
              <a:ln w="9525">
                <a:solidFill>
                  <a:schemeClr val="tx1"/>
                </a:solidFill>
                <a:round/>
                <a:headEnd/>
                <a:tailEnd/>
              </a:ln>
            </p:spPr>
            <p:txBody>
              <a:bodyPr wrap="none" anchor="ctr"/>
              <a:lstStyle/>
              <a:p>
                <a:endParaRPr lang="nb-NO"/>
              </a:p>
            </p:txBody>
          </p:sp>
        </p:grpSp>
      </p:grpSp>
      <p:sp>
        <p:nvSpPr>
          <p:cNvPr id="16" name="TekstSylinder 15"/>
          <p:cNvSpPr txBox="1"/>
          <p:nvPr/>
        </p:nvSpPr>
        <p:spPr>
          <a:xfrm>
            <a:off x="142844" y="1928802"/>
            <a:ext cx="5293437" cy="2246769"/>
          </a:xfrm>
          <a:prstGeom prst="rect">
            <a:avLst/>
          </a:prstGeom>
          <a:solidFill>
            <a:schemeClr val="accent4">
              <a:lumMod val="20000"/>
              <a:lumOff val="80000"/>
            </a:schemeClr>
          </a:solidFill>
        </p:spPr>
        <p:txBody>
          <a:bodyPr wrap="none" rtlCol="0">
            <a:spAutoFit/>
          </a:bodyPr>
          <a:lstStyle/>
          <a:p>
            <a:pPr lvl="0">
              <a:buFont typeface="Arial" pitchFamily="34" charset="0"/>
              <a:buChar char="•"/>
            </a:pPr>
            <a:r>
              <a:rPr lang="nb-NO" sz="2000" dirty="0"/>
              <a:t>Avgjørelser av hvorledes </a:t>
            </a:r>
            <a:r>
              <a:rPr lang="nb-NO" sz="2000" dirty="0" smtClean="0"/>
              <a:t>tolkningstvil</a:t>
            </a:r>
            <a:br>
              <a:rPr lang="nb-NO" sz="2000" dirty="0" smtClean="0"/>
            </a:br>
            <a:r>
              <a:rPr lang="nb-NO" sz="2000" dirty="0" smtClean="0"/>
              <a:t>skal </a:t>
            </a:r>
            <a:r>
              <a:rPr lang="nb-NO" sz="2000" dirty="0"/>
              <a:t>løses, jf. kapittel 7.</a:t>
            </a:r>
          </a:p>
          <a:p>
            <a:pPr lvl="0">
              <a:buFont typeface="Arial" pitchFamily="34" charset="0"/>
              <a:buChar char="•"/>
            </a:pPr>
            <a:r>
              <a:rPr lang="nb-NO" sz="2000" dirty="0"/>
              <a:t>Avgjørelser av hvordan skjønn skal håndteres </a:t>
            </a:r>
            <a:r>
              <a:rPr lang="nb-NO" sz="2000" dirty="0" smtClean="0"/>
              <a:t/>
            </a:r>
            <a:br>
              <a:rPr lang="nb-NO" sz="2000" dirty="0" smtClean="0"/>
            </a:br>
            <a:r>
              <a:rPr lang="nb-NO" sz="2000" dirty="0" smtClean="0"/>
              <a:t>i </a:t>
            </a:r>
            <a:r>
              <a:rPr lang="nb-NO" sz="2000" dirty="0"/>
              <a:t>systemet, jf. avsnitt 5.6.2.</a:t>
            </a:r>
          </a:p>
          <a:p>
            <a:pPr lvl="0">
              <a:buFont typeface="Arial" pitchFamily="34" charset="0"/>
              <a:buChar char="•"/>
            </a:pPr>
            <a:r>
              <a:rPr lang="nb-NO" sz="2000" dirty="0"/>
              <a:t>Avgjørelser av om og på hvilken måte </a:t>
            </a:r>
            <a:r>
              <a:rPr lang="nb-NO" sz="2000" dirty="0" smtClean="0"/>
              <a:t/>
            </a:r>
            <a:br>
              <a:rPr lang="nb-NO" sz="2000" dirty="0" smtClean="0"/>
            </a:br>
            <a:r>
              <a:rPr lang="nb-NO" sz="2000" dirty="0" smtClean="0"/>
              <a:t>eksisterende </a:t>
            </a:r>
            <a:r>
              <a:rPr lang="nb-NO" sz="2000" dirty="0"/>
              <a:t>rettsregler på området må suppleres, </a:t>
            </a:r>
            <a:r>
              <a:rPr lang="nb-NO" sz="2000" dirty="0" smtClean="0"/>
              <a:t/>
            </a:r>
            <a:br>
              <a:rPr lang="nb-NO" sz="2000" dirty="0" smtClean="0"/>
            </a:br>
            <a:r>
              <a:rPr lang="nb-NO" sz="2000" dirty="0" smtClean="0"/>
              <a:t>jf</a:t>
            </a:r>
            <a:r>
              <a:rPr lang="nb-NO" sz="2000" dirty="0"/>
              <a:t>. kapittel 8</a:t>
            </a:r>
            <a:r>
              <a:rPr lang="nb-NO" sz="2000" dirty="0" smtClean="0"/>
              <a:t>.</a:t>
            </a:r>
            <a:endParaRPr lang="nb-NO"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l="25195" t="24170" r="25586" b="32617"/>
          <a:stretch>
            <a:fillRect/>
          </a:stretch>
        </p:blipFill>
        <p:spPr bwMode="auto">
          <a:xfrm>
            <a:off x="357158" y="642918"/>
            <a:ext cx="8429684" cy="5072098"/>
          </a:xfrm>
          <a:prstGeom prst="rect">
            <a:avLst/>
          </a:prstGeom>
          <a:noFill/>
          <a:ln w="9525">
            <a:noFill/>
            <a:miter lim="800000"/>
            <a:headEnd/>
            <a:tailEnd/>
          </a:ln>
          <a:effectLst/>
        </p:spPr>
      </p:pic>
      <p:grpSp>
        <p:nvGrpSpPr>
          <p:cNvPr id="7" name="Gruppe 6"/>
          <p:cNvGrpSpPr/>
          <p:nvPr/>
        </p:nvGrpSpPr>
        <p:grpSpPr>
          <a:xfrm>
            <a:off x="3014189" y="2604518"/>
            <a:ext cx="3037142" cy="1699182"/>
            <a:chOff x="2942751" y="3390336"/>
            <a:chExt cx="3037142" cy="1699182"/>
          </a:xfrm>
        </p:grpSpPr>
        <p:sp>
          <p:nvSpPr>
            <p:cNvPr id="4" name="TekstSylinder 3"/>
            <p:cNvSpPr txBox="1"/>
            <p:nvPr/>
          </p:nvSpPr>
          <p:spPr>
            <a:xfrm>
              <a:off x="3357554" y="3714752"/>
              <a:ext cx="2345514" cy="584775"/>
            </a:xfrm>
            <a:prstGeom prst="rect">
              <a:avLst/>
            </a:prstGeom>
            <a:solidFill>
              <a:srgbClr val="FFFF66"/>
            </a:solidFill>
            <a:ln w="19050">
              <a:solidFill>
                <a:schemeClr val="accent1"/>
              </a:solidFill>
            </a:ln>
          </p:spPr>
          <p:txBody>
            <a:bodyPr wrap="none" rtlCol="0">
              <a:spAutoFit/>
            </a:bodyPr>
            <a:lstStyle/>
            <a:p>
              <a:r>
                <a:rPr lang="nb-NO" sz="1600" dirty="0" smtClean="0"/>
                <a:t>Rettslig dokumentasjon er</a:t>
              </a:r>
              <a:br>
                <a:rPr lang="nb-NO" sz="1600" dirty="0" smtClean="0"/>
              </a:br>
              <a:r>
                <a:rPr lang="nb-NO" sz="1600" dirty="0" smtClean="0"/>
                <a:t>å vise samsvar</a:t>
              </a:r>
              <a:endParaRPr lang="nb-NO" sz="1600" dirty="0"/>
            </a:p>
          </p:txBody>
        </p:sp>
        <p:sp>
          <p:nvSpPr>
            <p:cNvPr id="5" name="Pil høyre 4"/>
            <p:cNvSpPr/>
            <p:nvPr/>
          </p:nvSpPr>
          <p:spPr>
            <a:xfrm rot="7918554">
              <a:off x="2570968" y="4470694"/>
              <a:ext cx="990607" cy="247042"/>
            </a:xfrm>
            <a:prstGeom prst="right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il høyre 5"/>
            <p:cNvSpPr/>
            <p:nvPr/>
          </p:nvSpPr>
          <p:spPr>
            <a:xfrm rot="19647004">
              <a:off x="4989286" y="3390336"/>
              <a:ext cx="990607" cy="247042"/>
            </a:xfrm>
            <a:prstGeom prst="right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 name="Gruppe 9"/>
          <p:cNvGrpSpPr/>
          <p:nvPr/>
        </p:nvGrpSpPr>
        <p:grpSpPr>
          <a:xfrm>
            <a:off x="3428992" y="1000108"/>
            <a:ext cx="2550901" cy="584775"/>
            <a:chOff x="3357554" y="1785926"/>
            <a:chExt cx="2550901" cy="584775"/>
          </a:xfrm>
        </p:grpSpPr>
        <p:sp>
          <p:nvSpPr>
            <p:cNvPr id="8" name="TekstSylinder 7"/>
            <p:cNvSpPr txBox="1"/>
            <p:nvPr/>
          </p:nvSpPr>
          <p:spPr>
            <a:xfrm>
              <a:off x="3357554" y="1785926"/>
              <a:ext cx="2230098" cy="584775"/>
            </a:xfrm>
            <a:prstGeom prst="rect">
              <a:avLst/>
            </a:prstGeom>
            <a:solidFill>
              <a:srgbClr val="FFFF66"/>
            </a:solidFill>
            <a:ln w="19050">
              <a:solidFill>
                <a:schemeClr val="accent1"/>
              </a:solidFill>
            </a:ln>
          </p:spPr>
          <p:txBody>
            <a:bodyPr wrap="none" rtlCol="0">
              <a:spAutoFit/>
            </a:bodyPr>
            <a:lstStyle/>
            <a:p>
              <a:r>
                <a:rPr lang="nb-NO" sz="1600" dirty="0" smtClean="0"/>
                <a:t>Og er en forutsetning for</a:t>
              </a:r>
            </a:p>
            <a:p>
              <a:r>
                <a:rPr lang="nb-NO" sz="1600" dirty="0" smtClean="0"/>
                <a:t>godkjennelse</a:t>
              </a:r>
              <a:endParaRPr lang="nb-NO" sz="1600" dirty="0"/>
            </a:p>
          </p:txBody>
        </p:sp>
        <p:sp>
          <p:nvSpPr>
            <p:cNvPr id="9" name="Pil høyre 8"/>
            <p:cNvSpPr/>
            <p:nvPr/>
          </p:nvSpPr>
          <p:spPr>
            <a:xfrm>
              <a:off x="5500694" y="2000240"/>
              <a:ext cx="407761" cy="247042"/>
            </a:xfrm>
            <a:prstGeom prst="right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42910" y="142852"/>
            <a:ext cx="7772400" cy="914400"/>
          </a:xfrm>
          <a:prstGeom prst="rect">
            <a:avLst/>
          </a:prstGeom>
          <a:noFill/>
          <a:ln w="9525">
            <a:noFill/>
            <a:miter lim="800000"/>
            <a:headEnd/>
            <a:tailEnd/>
          </a:ln>
        </p:spPr>
        <p:txBody>
          <a:bodyPr anchor="ctr"/>
          <a:lstStyle/>
          <a:p>
            <a:pPr algn="ctr"/>
            <a:r>
              <a:rPr lang="nb-NO" sz="3200" dirty="0">
                <a:solidFill>
                  <a:srgbClr val="0070C0"/>
                </a:solidFill>
              </a:rPr>
              <a:t>Hvordan kan </a:t>
            </a:r>
            <a:r>
              <a:rPr lang="nb-NO" sz="3200" dirty="0" smtClean="0">
                <a:solidFill>
                  <a:srgbClr val="0070C0"/>
                </a:solidFill>
              </a:rPr>
              <a:t>dokumentasjon av rettslige </a:t>
            </a:r>
            <a:r>
              <a:rPr lang="nb-NO" sz="3200" dirty="0">
                <a:solidFill>
                  <a:srgbClr val="0070C0"/>
                </a:solidFill>
              </a:rPr>
              <a:t>systemavgjørelser </a:t>
            </a:r>
            <a:r>
              <a:rPr lang="nb-NO" sz="3200" dirty="0" smtClean="0">
                <a:solidFill>
                  <a:srgbClr val="0070C0"/>
                </a:solidFill>
              </a:rPr>
              <a:t>komme til uttrykk?</a:t>
            </a:r>
            <a:endParaRPr lang="nb-NO" sz="3200" dirty="0">
              <a:solidFill>
                <a:srgbClr val="0070C0"/>
              </a:solidFill>
            </a:endParaRPr>
          </a:p>
        </p:txBody>
      </p:sp>
      <p:sp>
        <p:nvSpPr>
          <p:cNvPr id="4" name="Text Box 3"/>
          <p:cNvSpPr txBox="1">
            <a:spLocks noChangeArrowheads="1"/>
          </p:cNvSpPr>
          <p:nvPr/>
        </p:nvSpPr>
        <p:spPr bwMode="auto">
          <a:xfrm>
            <a:off x="381000" y="1447800"/>
            <a:ext cx="5216525" cy="396875"/>
          </a:xfrm>
          <a:prstGeom prst="rect">
            <a:avLst/>
          </a:prstGeom>
          <a:noFill/>
          <a:ln w="9525">
            <a:noFill/>
            <a:miter lim="800000"/>
            <a:headEnd/>
            <a:tailEnd/>
          </a:ln>
        </p:spPr>
        <p:txBody>
          <a:bodyPr wrap="none">
            <a:spAutoFit/>
          </a:bodyPr>
          <a:lstStyle/>
          <a:p>
            <a:r>
              <a:rPr lang="nb-NO" sz="2000"/>
              <a:t>1) Programkoden kan gjøres offentlig tilgjengelig</a:t>
            </a:r>
          </a:p>
        </p:txBody>
      </p:sp>
      <p:sp>
        <p:nvSpPr>
          <p:cNvPr id="5" name="Text Box 4"/>
          <p:cNvSpPr txBox="1">
            <a:spLocks noChangeArrowheads="1"/>
          </p:cNvSpPr>
          <p:nvPr/>
        </p:nvSpPr>
        <p:spPr bwMode="auto">
          <a:xfrm>
            <a:off x="1600200" y="1905000"/>
            <a:ext cx="2927350" cy="366713"/>
          </a:xfrm>
          <a:prstGeom prst="rect">
            <a:avLst/>
          </a:prstGeom>
          <a:noFill/>
          <a:ln w="9525">
            <a:noFill/>
            <a:miter lim="800000"/>
            <a:headEnd/>
            <a:tailEnd/>
          </a:ln>
        </p:spPr>
        <p:txBody>
          <a:bodyPr wrap="none">
            <a:spAutoFit/>
          </a:bodyPr>
          <a:lstStyle/>
          <a:p>
            <a:r>
              <a:rPr lang="nb-NO" dirty="0">
                <a:solidFill>
                  <a:srgbClr val="9900CC"/>
                </a:solidFill>
              </a:rPr>
              <a:t>… i mange 1000 linjer kode...</a:t>
            </a:r>
          </a:p>
        </p:txBody>
      </p:sp>
      <p:sp>
        <p:nvSpPr>
          <p:cNvPr id="9" name="Text Box 8"/>
          <p:cNvSpPr txBox="1">
            <a:spLocks noChangeArrowheads="1"/>
          </p:cNvSpPr>
          <p:nvPr/>
        </p:nvSpPr>
        <p:spPr bwMode="auto">
          <a:xfrm>
            <a:off x="381000" y="2362200"/>
            <a:ext cx="7097713" cy="396875"/>
          </a:xfrm>
          <a:prstGeom prst="rect">
            <a:avLst/>
          </a:prstGeom>
          <a:noFill/>
          <a:ln w="9525">
            <a:noFill/>
            <a:miter lim="800000"/>
            <a:headEnd/>
            <a:tailEnd/>
          </a:ln>
        </p:spPr>
        <p:txBody>
          <a:bodyPr wrap="none">
            <a:spAutoFit/>
          </a:bodyPr>
          <a:lstStyle/>
          <a:p>
            <a:r>
              <a:rPr lang="nb-NO" sz="2000"/>
              <a:t>2) De rettslige systemavgjørelsene kan formuleres som  pseudokode</a:t>
            </a:r>
          </a:p>
        </p:txBody>
      </p:sp>
      <p:sp>
        <p:nvSpPr>
          <p:cNvPr id="10" name="Text Box 9"/>
          <p:cNvSpPr txBox="1">
            <a:spLocks noChangeArrowheads="1"/>
          </p:cNvSpPr>
          <p:nvPr/>
        </p:nvSpPr>
        <p:spPr bwMode="auto">
          <a:xfrm>
            <a:off x="1600200" y="2667000"/>
            <a:ext cx="5816600" cy="641350"/>
          </a:xfrm>
          <a:prstGeom prst="rect">
            <a:avLst/>
          </a:prstGeom>
          <a:noFill/>
          <a:ln w="9525">
            <a:noFill/>
            <a:miter lim="800000"/>
            <a:headEnd/>
            <a:tailEnd/>
          </a:ln>
        </p:spPr>
        <p:txBody>
          <a:bodyPr wrap="none">
            <a:spAutoFit/>
          </a:bodyPr>
          <a:lstStyle/>
          <a:p>
            <a:r>
              <a:rPr lang="nb-NO" dirty="0">
                <a:solidFill>
                  <a:srgbClr val="9900CC"/>
                </a:solidFill>
              </a:rPr>
              <a:t>OK, men pseudokoden vil være omfattende og tung å lese for</a:t>
            </a:r>
          </a:p>
          <a:p>
            <a:r>
              <a:rPr lang="nb-NO" dirty="0">
                <a:solidFill>
                  <a:srgbClr val="9900CC"/>
                </a:solidFill>
              </a:rPr>
              <a:t>de fleste</a:t>
            </a:r>
          </a:p>
        </p:txBody>
      </p:sp>
      <p:sp>
        <p:nvSpPr>
          <p:cNvPr id="11" name="Text Box 10"/>
          <p:cNvSpPr txBox="1">
            <a:spLocks noChangeArrowheads="1"/>
          </p:cNvSpPr>
          <p:nvPr/>
        </p:nvSpPr>
        <p:spPr bwMode="auto">
          <a:xfrm>
            <a:off x="381000" y="3200400"/>
            <a:ext cx="7598555" cy="1015663"/>
          </a:xfrm>
          <a:prstGeom prst="rect">
            <a:avLst/>
          </a:prstGeom>
          <a:noFill/>
          <a:ln w="9525">
            <a:noFill/>
            <a:miter lim="800000"/>
            <a:headEnd/>
            <a:tailEnd/>
          </a:ln>
        </p:spPr>
        <p:txBody>
          <a:bodyPr wrap="none">
            <a:spAutoFit/>
          </a:bodyPr>
          <a:lstStyle/>
          <a:p>
            <a:r>
              <a:rPr lang="nb-NO" sz="2000" dirty="0"/>
              <a:t>3) De rettslige systemavgjørelsene kan dokumenteres </a:t>
            </a:r>
            <a:r>
              <a:rPr lang="nb-NO" sz="2000" dirty="0" smtClean="0"/>
              <a:t>i </a:t>
            </a:r>
            <a:r>
              <a:rPr lang="nb-NO" sz="2000" dirty="0"/>
              <a:t>vanlig språk </a:t>
            </a:r>
            <a:r>
              <a:rPr lang="nb-NO" sz="2000" dirty="0" smtClean="0"/>
              <a:t>som</a:t>
            </a:r>
          </a:p>
          <a:p>
            <a:r>
              <a:rPr lang="nb-NO" sz="2000" dirty="0"/>
              <a:t> </a:t>
            </a:r>
            <a:r>
              <a:rPr lang="nb-NO" sz="2000" dirty="0" smtClean="0"/>
              <a:t>   a</a:t>
            </a:r>
            <a:r>
              <a:rPr lang="nb-NO" sz="2000" dirty="0"/>
              <a:t>) avklarer tolkningstvil </a:t>
            </a:r>
            <a:r>
              <a:rPr lang="nb-NO" sz="2000" dirty="0" smtClean="0"/>
              <a:t>og skjønnsutøvelse av </a:t>
            </a:r>
            <a:r>
              <a:rPr lang="nb-NO" sz="2000" dirty="0"/>
              <a:t>betydning og</a:t>
            </a:r>
          </a:p>
          <a:p>
            <a:r>
              <a:rPr lang="nb-NO" sz="2000" dirty="0"/>
              <a:t>    </a:t>
            </a:r>
            <a:r>
              <a:rPr lang="nb-NO" sz="2000" dirty="0" smtClean="0"/>
              <a:t>b</a:t>
            </a:r>
            <a:r>
              <a:rPr lang="nb-NO" sz="2000" dirty="0"/>
              <a:t>) inneholder supplerende regler i forhold til rettsgrunnlaget</a:t>
            </a:r>
          </a:p>
        </p:txBody>
      </p:sp>
      <p:sp>
        <p:nvSpPr>
          <p:cNvPr id="12" name="Text Box 11"/>
          <p:cNvSpPr txBox="1">
            <a:spLocks noChangeArrowheads="1"/>
          </p:cNvSpPr>
          <p:nvPr/>
        </p:nvSpPr>
        <p:spPr bwMode="auto">
          <a:xfrm>
            <a:off x="1463675" y="4100513"/>
            <a:ext cx="5835650" cy="641350"/>
          </a:xfrm>
          <a:prstGeom prst="rect">
            <a:avLst/>
          </a:prstGeom>
          <a:noFill/>
          <a:ln w="9525">
            <a:noFill/>
            <a:miter lim="800000"/>
            <a:headEnd/>
            <a:tailEnd/>
          </a:ln>
        </p:spPr>
        <p:txBody>
          <a:bodyPr wrap="none">
            <a:spAutoFit/>
          </a:bodyPr>
          <a:lstStyle/>
          <a:p>
            <a:r>
              <a:rPr lang="nb-NO">
                <a:solidFill>
                  <a:srgbClr val="9900CC"/>
                </a:solidFill>
              </a:rPr>
              <a:t>OK, men med vanlig språk mister man stringensen i uttrykket</a:t>
            </a:r>
          </a:p>
          <a:p>
            <a:r>
              <a:rPr lang="nb-NO">
                <a:solidFill>
                  <a:srgbClr val="9900CC"/>
                </a:solidFill>
              </a:rPr>
              <a:t>og forholdet til programkoden vil ikke alltid være 1:1</a:t>
            </a:r>
          </a:p>
        </p:txBody>
      </p:sp>
      <p:sp>
        <p:nvSpPr>
          <p:cNvPr id="13" name="Text Box 12"/>
          <p:cNvSpPr txBox="1">
            <a:spLocks noChangeArrowheads="1"/>
          </p:cNvSpPr>
          <p:nvPr/>
        </p:nvSpPr>
        <p:spPr bwMode="auto">
          <a:xfrm>
            <a:off x="381000" y="4648200"/>
            <a:ext cx="7254875" cy="701675"/>
          </a:xfrm>
          <a:prstGeom prst="rect">
            <a:avLst/>
          </a:prstGeom>
          <a:noFill/>
          <a:ln w="9525">
            <a:noFill/>
            <a:miter lim="800000"/>
            <a:headEnd/>
            <a:tailEnd/>
          </a:ln>
        </p:spPr>
        <p:txBody>
          <a:bodyPr wrap="none">
            <a:spAutoFit/>
          </a:bodyPr>
          <a:lstStyle/>
          <a:p>
            <a:r>
              <a:rPr lang="nb-NO" sz="2000" dirty="0"/>
              <a:t>4) De rettslige systemavgjørelsene kan dokumenteres ved at de blir</a:t>
            </a:r>
          </a:p>
          <a:p>
            <a:r>
              <a:rPr lang="nb-NO" sz="2000" dirty="0"/>
              <a:t>    uttrykt som og integrert i det vanlige regelverket (lov, forskrift mv)</a:t>
            </a:r>
          </a:p>
        </p:txBody>
      </p:sp>
      <p:sp>
        <p:nvSpPr>
          <p:cNvPr id="14" name="Text Box 13"/>
          <p:cNvSpPr txBox="1">
            <a:spLocks noChangeArrowheads="1"/>
          </p:cNvSpPr>
          <p:nvPr/>
        </p:nvSpPr>
        <p:spPr bwMode="auto">
          <a:xfrm>
            <a:off x="1524000" y="5257800"/>
            <a:ext cx="5486400" cy="641350"/>
          </a:xfrm>
          <a:prstGeom prst="rect">
            <a:avLst/>
          </a:prstGeom>
          <a:noFill/>
          <a:ln w="9525">
            <a:noFill/>
            <a:miter lim="800000"/>
            <a:headEnd/>
            <a:tailEnd/>
          </a:ln>
        </p:spPr>
        <p:txBody>
          <a:bodyPr wrap="none">
            <a:spAutoFit/>
          </a:bodyPr>
          <a:lstStyle/>
          <a:p>
            <a:r>
              <a:rPr lang="nb-NO">
                <a:solidFill>
                  <a:srgbClr val="9900CC"/>
                </a:solidFill>
              </a:rPr>
              <a:t>OK, men dette er tungvint og tidkrevende, og forholdet til</a:t>
            </a:r>
          </a:p>
          <a:p>
            <a:r>
              <a:rPr lang="nb-NO">
                <a:solidFill>
                  <a:srgbClr val="9900CC"/>
                </a:solidFill>
              </a:rPr>
              <a:t>programkoden kan vanskelig bli 1:1</a:t>
            </a:r>
          </a:p>
        </p:txBody>
      </p:sp>
      <p:sp>
        <p:nvSpPr>
          <p:cNvPr id="18" name="Text Box 17"/>
          <p:cNvSpPr txBox="1">
            <a:spLocks noChangeArrowheads="1"/>
          </p:cNvSpPr>
          <p:nvPr/>
        </p:nvSpPr>
        <p:spPr bwMode="auto">
          <a:xfrm>
            <a:off x="457200" y="5791200"/>
            <a:ext cx="7083425" cy="701675"/>
          </a:xfrm>
          <a:prstGeom prst="rect">
            <a:avLst/>
          </a:prstGeom>
          <a:noFill/>
          <a:ln w="9525">
            <a:noFill/>
            <a:miter lim="800000"/>
            <a:headEnd/>
            <a:tailEnd/>
          </a:ln>
        </p:spPr>
        <p:txBody>
          <a:bodyPr wrap="none">
            <a:spAutoFit/>
          </a:bodyPr>
          <a:lstStyle/>
          <a:p>
            <a:r>
              <a:rPr lang="nb-NO" sz="2000"/>
              <a:t>5) De rettslige systemavgjørelsene kan “dokumenteres” ved at selve</a:t>
            </a:r>
          </a:p>
          <a:p>
            <a:r>
              <a:rPr lang="nb-NO" sz="2000"/>
              <a:t>     beslutningssystemet blir offentlig tilgjengelig</a:t>
            </a:r>
          </a:p>
        </p:txBody>
      </p:sp>
      <p:grpSp>
        <p:nvGrpSpPr>
          <p:cNvPr id="19" name="Group 18"/>
          <p:cNvGrpSpPr>
            <a:grpSpLocks/>
          </p:cNvGrpSpPr>
          <p:nvPr/>
        </p:nvGrpSpPr>
        <p:grpSpPr bwMode="auto">
          <a:xfrm>
            <a:off x="5622925" y="4495800"/>
            <a:ext cx="2973388" cy="2157413"/>
            <a:chOff x="3542" y="2832"/>
            <a:chExt cx="1873" cy="1359"/>
          </a:xfrm>
        </p:grpSpPr>
        <p:sp>
          <p:nvSpPr>
            <p:cNvPr id="20" name="Text Box 19"/>
            <p:cNvSpPr txBox="1">
              <a:spLocks noChangeArrowheads="1"/>
            </p:cNvSpPr>
            <p:nvPr/>
          </p:nvSpPr>
          <p:spPr bwMode="auto">
            <a:xfrm>
              <a:off x="3542" y="3960"/>
              <a:ext cx="1108" cy="231"/>
            </a:xfrm>
            <a:prstGeom prst="rect">
              <a:avLst/>
            </a:prstGeom>
            <a:noFill/>
            <a:ln w="9525">
              <a:noFill/>
              <a:miter lim="800000"/>
              <a:headEnd/>
              <a:tailEnd/>
            </a:ln>
          </p:spPr>
          <p:txBody>
            <a:bodyPr wrap="none">
              <a:spAutoFit/>
            </a:bodyPr>
            <a:lstStyle/>
            <a:p>
              <a:r>
                <a:rPr lang="nb-NO">
                  <a:solidFill>
                    <a:srgbClr val="9900CC"/>
                  </a:solidFill>
                </a:rPr>
                <a:t>OK, men dette er</a:t>
              </a:r>
            </a:p>
          </p:txBody>
        </p:sp>
        <p:sp>
          <p:nvSpPr>
            <p:cNvPr id="21" name="Text Box 20"/>
            <p:cNvSpPr txBox="1">
              <a:spLocks noChangeArrowheads="1"/>
            </p:cNvSpPr>
            <p:nvPr/>
          </p:nvSpPr>
          <p:spPr bwMode="auto">
            <a:xfrm rot="-1028520">
              <a:off x="4560" y="3888"/>
              <a:ext cx="660" cy="231"/>
            </a:xfrm>
            <a:prstGeom prst="rect">
              <a:avLst/>
            </a:prstGeom>
            <a:noFill/>
            <a:ln w="9525">
              <a:noFill/>
              <a:miter lim="800000"/>
              <a:headEnd/>
              <a:tailEnd/>
            </a:ln>
          </p:spPr>
          <p:txBody>
            <a:bodyPr wrap="none">
              <a:spAutoFit/>
            </a:bodyPr>
            <a:lstStyle/>
            <a:p>
              <a:r>
                <a:rPr lang="nb-NO">
                  <a:solidFill>
                    <a:srgbClr val="9900CC"/>
                  </a:solidFill>
                </a:rPr>
                <a:t>temmelig</a:t>
              </a:r>
            </a:p>
          </p:txBody>
        </p:sp>
        <p:sp>
          <p:nvSpPr>
            <p:cNvPr id="22" name="Text Box 21"/>
            <p:cNvSpPr txBox="1">
              <a:spLocks noChangeArrowheads="1"/>
            </p:cNvSpPr>
            <p:nvPr/>
          </p:nvSpPr>
          <p:spPr bwMode="auto">
            <a:xfrm rot="-4885316">
              <a:off x="4754" y="3262"/>
              <a:ext cx="1092" cy="231"/>
            </a:xfrm>
            <a:prstGeom prst="rect">
              <a:avLst/>
            </a:prstGeom>
            <a:noFill/>
            <a:ln w="9525">
              <a:noFill/>
              <a:miter lim="800000"/>
              <a:headEnd/>
              <a:tailEnd/>
            </a:ln>
          </p:spPr>
          <p:txBody>
            <a:bodyPr wrap="none">
              <a:spAutoFit/>
            </a:bodyPr>
            <a:lstStyle/>
            <a:p>
              <a:r>
                <a:rPr lang="nb-NO">
                  <a:solidFill>
                    <a:srgbClr val="9900CC"/>
                  </a:solidFill>
                </a:rPr>
                <a:t>ressurskrevende!</a:t>
              </a:r>
            </a:p>
          </p:txBody>
        </p:sp>
      </p:grpSp>
      <p:grpSp>
        <p:nvGrpSpPr>
          <p:cNvPr id="29" name="Gruppe 28"/>
          <p:cNvGrpSpPr/>
          <p:nvPr/>
        </p:nvGrpSpPr>
        <p:grpSpPr>
          <a:xfrm>
            <a:off x="428596" y="3214686"/>
            <a:ext cx="8388331" cy="1500198"/>
            <a:chOff x="1000100" y="3000372"/>
            <a:chExt cx="8388331" cy="1500198"/>
          </a:xfrm>
        </p:grpSpPr>
        <p:sp>
          <p:nvSpPr>
            <p:cNvPr id="26" name="Rektangel 25"/>
            <p:cNvSpPr/>
            <p:nvPr/>
          </p:nvSpPr>
          <p:spPr>
            <a:xfrm>
              <a:off x="1000100" y="3000372"/>
              <a:ext cx="7929618" cy="1500198"/>
            </a:xfrm>
            <a:prstGeom prst="rect">
              <a:avLst/>
            </a:prstGeom>
            <a:solidFill>
              <a:schemeClr val="accent5">
                <a:lumMod val="20000"/>
                <a:lumOff val="80000"/>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TekstSylinder 26"/>
            <p:cNvSpPr txBox="1"/>
            <p:nvPr/>
          </p:nvSpPr>
          <p:spPr>
            <a:xfrm>
              <a:off x="7786710" y="3571876"/>
              <a:ext cx="1601721" cy="646331"/>
            </a:xfrm>
            <a:prstGeom prst="rect">
              <a:avLst/>
            </a:prstGeom>
            <a:solidFill>
              <a:srgbClr val="FFFF66"/>
            </a:solidFill>
          </p:spPr>
          <p:txBody>
            <a:bodyPr wrap="none" rtlCol="0">
              <a:spAutoFit/>
            </a:bodyPr>
            <a:lstStyle/>
            <a:p>
              <a:r>
                <a:rPr lang="nb-NO" dirty="0" smtClean="0"/>
                <a:t>Riktig nivå for </a:t>
              </a:r>
            </a:p>
            <a:p>
              <a:r>
                <a:rPr lang="nb-NO" dirty="0" smtClean="0"/>
                <a:t>godkjenning?</a:t>
              </a:r>
              <a:endParaRPr lang="nb-NO" dirty="0"/>
            </a:p>
          </p:txBody>
        </p:sp>
      </p:grpSp>
      <p:grpSp>
        <p:nvGrpSpPr>
          <p:cNvPr id="30" name="Gruppe 29"/>
          <p:cNvGrpSpPr/>
          <p:nvPr/>
        </p:nvGrpSpPr>
        <p:grpSpPr>
          <a:xfrm>
            <a:off x="428596" y="2285993"/>
            <a:ext cx="8459769" cy="932083"/>
            <a:chOff x="1000100" y="3000372"/>
            <a:chExt cx="8459769" cy="1505672"/>
          </a:xfrm>
        </p:grpSpPr>
        <p:sp>
          <p:nvSpPr>
            <p:cNvPr id="31" name="Rektangel 30"/>
            <p:cNvSpPr/>
            <p:nvPr/>
          </p:nvSpPr>
          <p:spPr>
            <a:xfrm>
              <a:off x="1000100" y="3000372"/>
              <a:ext cx="7929618" cy="1500198"/>
            </a:xfrm>
            <a:prstGeom prst="rect">
              <a:avLst/>
            </a:prstGeom>
            <a:solidFill>
              <a:schemeClr val="accent5">
                <a:lumMod val="20000"/>
                <a:lumOff val="80000"/>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2" name="TekstSylinder 31"/>
            <p:cNvSpPr txBox="1"/>
            <p:nvPr/>
          </p:nvSpPr>
          <p:spPr>
            <a:xfrm>
              <a:off x="7858148" y="3461971"/>
              <a:ext cx="1601721" cy="1044073"/>
            </a:xfrm>
            <a:prstGeom prst="rect">
              <a:avLst/>
            </a:prstGeom>
            <a:solidFill>
              <a:srgbClr val="FFFF66"/>
            </a:solidFill>
          </p:spPr>
          <p:txBody>
            <a:bodyPr wrap="square" rtlCol="0">
              <a:spAutoFit/>
            </a:bodyPr>
            <a:lstStyle/>
            <a:p>
              <a:r>
                <a:rPr lang="nb-NO" dirty="0" smtClean="0"/>
                <a:t>Riktig nivå for </a:t>
              </a:r>
            </a:p>
            <a:p>
              <a:r>
                <a:rPr lang="nb-NO" dirty="0" smtClean="0"/>
                <a:t>spesifisering?</a:t>
              </a:r>
              <a:endParaRPr lang="nb-NO"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sz="3200" dirty="0" smtClean="0">
                <a:solidFill>
                  <a:srgbClr val="0070C0"/>
                </a:solidFill>
              </a:rPr>
              <a:t>”Transformeringsrommet” i Andresen 2007</a:t>
            </a:r>
            <a:r>
              <a:rPr lang="nb-NO" sz="3200" dirty="0" smtClean="0"/>
              <a:t>         </a:t>
            </a:r>
            <a:r>
              <a:rPr lang="nb-NO" sz="1600" dirty="0" smtClean="0"/>
              <a:t>(I ”Elektronisk forvaltning i Norden”, Fagbokforlaget) </a:t>
            </a:r>
            <a:endParaRPr lang="nb-NO" sz="1600" dirty="0"/>
          </a:p>
        </p:txBody>
      </p:sp>
      <p:grpSp>
        <p:nvGrpSpPr>
          <p:cNvPr id="7" name="Gruppe 6"/>
          <p:cNvGrpSpPr/>
          <p:nvPr/>
        </p:nvGrpSpPr>
        <p:grpSpPr>
          <a:xfrm>
            <a:off x="714348" y="1285860"/>
            <a:ext cx="7286676" cy="4071966"/>
            <a:chOff x="785786" y="1571612"/>
            <a:chExt cx="7286676" cy="4071966"/>
          </a:xfrm>
        </p:grpSpPr>
        <p:pic>
          <p:nvPicPr>
            <p:cNvPr id="3" name="Picture 2"/>
            <p:cNvPicPr>
              <a:picLocks noChangeAspect="1" noChangeArrowheads="1"/>
            </p:cNvPicPr>
            <p:nvPr/>
          </p:nvPicPr>
          <p:blipFill>
            <a:blip r:embed="rId2"/>
            <a:srcRect l="21680" t="39551" r="22070" b="21630"/>
            <a:stretch>
              <a:fillRect/>
            </a:stretch>
          </p:blipFill>
          <p:spPr bwMode="auto">
            <a:xfrm>
              <a:off x="1214414" y="1857364"/>
              <a:ext cx="6858048" cy="3786214"/>
            </a:xfrm>
            <a:prstGeom prst="rect">
              <a:avLst/>
            </a:prstGeom>
            <a:noFill/>
            <a:ln w="9525">
              <a:noFill/>
              <a:miter lim="800000"/>
              <a:headEnd/>
              <a:tailEnd/>
            </a:ln>
            <a:effectLst/>
          </p:spPr>
        </p:pic>
        <p:sp>
          <p:nvSpPr>
            <p:cNvPr id="5" name="TekstSylinder 4"/>
            <p:cNvSpPr txBox="1"/>
            <p:nvPr/>
          </p:nvSpPr>
          <p:spPr>
            <a:xfrm>
              <a:off x="4572000" y="1571612"/>
              <a:ext cx="825867" cy="369332"/>
            </a:xfrm>
            <a:prstGeom prst="rect">
              <a:avLst/>
            </a:prstGeom>
            <a:noFill/>
          </p:spPr>
          <p:txBody>
            <a:bodyPr wrap="none" rtlCol="0">
              <a:spAutoFit/>
            </a:bodyPr>
            <a:lstStyle/>
            <a:p>
              <a:r>
                <a:rPr lang="nb-NO" b="1" dirty="0" smtClean="0"/>
                <a:t>Steder</a:t>
              </a:r>
              <a:endParaRPr lang="nb-NO" b="1" dirty="0"/>
            </a:p>
          </p:txBody>
        </p:sp>
        <p:sp>
          <p:nvSpPr>
            <p:cNvPr id="6" name="TekstSylinder 5"/>
            <p:cNvSpPr txBox="1"/>
            <p:nvPr/>
          </p:nvSpPr>
          <p:spPr>
            <a:xfrm>
              <a:off x="785786" y="3500438"/>
              <a:ext cx="461665" cy="1336263"/>
            </a:xfrm>
            <a:prstGeom prst="rect">
              <a:avLst/>
            </a:prstGeom>
            <a:noFill/>
          </p:spPr>
          <p:txBody>
            <a:bodyPr vert="vert270" wrap="none" rtlCol="0">
              <a:spAutoFit/>
            </a:bodyPr>
            <a:lstStyle/>
            <a:p>
              <a:r>
                <a:rPr lang="nb-NO" b="1" dirty="0" smtClean="0"/>
                <a:t>Mekanismer</a:t>
              </a:r>
              <a:endParaRPr lang="nb-NO" b="1" dirty="0"/>
            </a:p>
          </p:txBody>
        </p:sp>
      </p:grpSp>
      <p:sp>
        <p:nvSpPr>
          <p:cNvPr id="8" name="TekstSylinder 7"/>
          <p:cNvSpPr txBox="1"/>
          <p:nvPr/>
        </p:nvSpPr>
        <p:spPr>
          <a:xfrm>
            <a:off x="1285852" y="5572140"/>
            <a:ext cx="6880923" cy="646331"/>
          </a:xfrm>
          <a:prstGeom prst="rect">
            <a:avLst/>
          </a:prstGeom>
          <a:solidFill>
            <a:srgbClr val="FFFF66"/>
          </a:solidFill>
        </p:spPr>
        <p:txBody>
          <a:bodyPr wrap="none" rtlCol="0">
            <a:spAutoFit/>
          </a:bodyPr>
          <a:lstStyle/>
          <a:p>
            <a:r>
              <a:rPr lang="nb-NO" dirty="0" smtClean="0">
                <a:solidFill>
                  <a:schemeClr val="tx2"/>
                </a:solidFill>
              </a:rPr>
              <a:t>Av hensyn til praktisk oppdatering kan det være grunn til å dokumentere</a:t>
            </a:r>
          </a:p>
          <a:p>
            <a:r>
              <a:rPr lang="nb-NO" dirty="0" smtClean="0">
                <a:solidFill>
                  <a:schemeClr val="tx2"/>
                </a:solidFill>
              </a:rPr>
              <a:t>hvor det rettslige innholdet finnes</a:t>
            </a:r>
            <a:endParaRPr lang="nb-NO" dirty="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9049</TotalTime>
  <Words>690</Words>
  <Application>Microsoft PowerPoint</Application>
  <PresentationFormat>Skjermfremvisning (4:3)</PresentationFormat>
  <Paragraphs>82</Paragraphs>
  <Slides>8</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8</vt:i4>
      </vt:variant>
    </vt:vector>
  </HeadingPairs>
  <TitlesOfParts>
    <vt:vector size="13" baseType="lpstr">
      <vt:lpstr>Times New Roman</vt:lpstr>
      <vt:lpstr>Arial</vt:lpstr>
      <vt:lpstr>Calibri</vt:lpstr>
      <vt:lpstr>Wingdings</vt:lpstr>
      <vt:lpstr>Office-tema</vt:lpstr>
      <vt:lpstr>Dokumentasjon av rettslige beslutningssystemer </vt:lpstr>
      <vt:lpstr>Gjennomsiktighet - åpenhet</vt:lpstr>
      <vt:lpstr>Nærmere begrunnelser for og krav til rettslig dokumentasjon</vt:lpstr>
      <vt:lpstr>Elementer i en rettslig dokumentasjon</vt:lpstr>
      <vt:lpstr>Dokumentasjon av rettslige systemavgjørelser (jf punkt 4 – 6 på forrige bilde)</vt:lpstr>
      <vt:lpstr>Lysbilde 6</vt:lpstr>
      <vt:lpstr>Lysbilde 7</vt:lpstr>
      <vt:lpstr>”Transformeringsrommet” i Andresen 2007         (I ”Elektronisk forvaltning i Norden”, Fagbokforlaget) </vt:lpstr>
    </vt:vector>
  </TitlesOfParts>
  <Company>uio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Beslutningssystemer: Gjennomsiktighet, organisering og forholdet mellom profesjonene</dc:title>
  <dc:creator>Administrator</dc:creator>
  <cp:lastModifiedBy>eier</cp:lastModifiedBy>
  <cp:revision>11</cp:revision>
  <dcterms:created xsi:type="dcterms:W3CDTF">2004-10-24T21:21:54Z</dcterms:created>
  <dcterms:modified xsi:type="dcterms:W3CDTF">2012-09-12T22:05:50Z</dcterms:modified>
</cp:coreProperties>
</file>