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257" r:id="rId3"/>
    <p:sldId id="258" r:id="rId4"/>
    <p:sldId id="259" r:id="rId5"/>
    <p:sldId id="260" r:id="rId6"/>
    <p:sldId id="262" r:id="rId7"/>
    <p:sldId id="261" r:id="rId8"/>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5" d="100"/>
          <a:sy n="85" d="100"/>
        </p:scale>
        <p:origin x="-72" y="-33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2D31D38-6564-4436-AD55-370B65FE282F}" type="datetimeFigureOut">
              <a:rPr lang="nb-NO" smtClean="0"/>
              <a:t>16.09.2012</a:t>
            </a:fld>
            <a:endParaRPr lang="nb-NO"/>
          </a:p>
        </p:txBody>
      </p:sp>
      <p:sp>
        <p:nvSpPr>
          <p:cNvPr id="4" name="Plassholder for bunn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95596EA-AA81-49C4-A925-93C6BBDAC623}" type="slidenum">
              <a:rPr lang="nb-NO" smtClean="0"/>
              <a:t>‹#›</a:t>
            </a:fld>
            <a:endParaRPr 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dirty="0"/>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9C804A9-3199-442C-A88F-026305F9B100}" type="datetimeFigureOut">
              <a:rPr lang="nb-NO" smtClean="0"/>
              <a:pPr/>
              <a:t>16.09.2012</a:t>
            </a:fld>
            <a:endParaRPr lang="nb-NO" dirty="0"/>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dirty="0"/>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C357B0D-C50A-45A3-9CC8-8EA7D48651F1}" type="slidenum">
              <a:rPr lang="nb-NO" smtClean="0"/>
              <a:pPr/>
              <a:t>‹#›</a:t>
            </a:fld>
            <a:endParaRPr lang="nb-NO"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Nytt ledelsesinformasjonssystem skal være en rapporteringsløsning som sammenstiller informasjon fra strategiprosessen med mål og resultatkrav frem til faktisk oppnådde resultater. Risikostyringen skal påse at nødvendige tiltak iverksettes på et tidligst mulig tidspunkt hvis måloppnåelsen er truet. [R]apportene må automatisk kunne genereres fra lavere til høyere nivåer i organisasjonen. (fra kunngjøring i Doffin for Forsvarsbygg).</a:t>
            </a:r>
          </a:p>
          <a:p>
            <a:endParaRPr lang="nb-NO" dirty="0"/>
          </a:p>
        </p:txBody>
      </p:sp>
      <p:sp>
        <p:nvSpPr>
          <p:cNvPr id="4" name="Plassholder for lysbildenummer 3"/>
          <p:cNvSpPr>
            <a:spLocks noGrp="1"/>
          </p:cNvSpPr>
          <p:nvPr>
            <p:ph type="sldNum" sz="quarter" idx="10"/>
          </p:nvPr>
        </p:nvSpPr>
        <p:spPr/>
        <p:txBody>
          <a:bodyPr/>
          <a:lstStyle/>
          <a:p>
            <a:fld id="{1C357B0D-C50A-45A3-9CC8-8EA7D48651F1}" type="slidenum">
              <a:rPr lang="nb-NO" smtClean="0"/>
              <a:pPr/>
              <a:t>3</a:t>
            </a:fld>
            <a:endParaRPr lang="nb-NO"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6" name="Plassholder for bunntekst 5"/>
          <p:cNvSpPr>
            <a:spLocks noGrp="1"/>
          </p:cNvSpPr>
          <p:nvPr>
            <p:ph type="ftr" sz="quarter" idx="11"/>
          </p:nvPr>
        </p:nvSpPr>
        <p:spPr/>
        <p:txBody>
          <a:bodyPr/>
          <a:lstStyle/>
          <a:p>
            <a:endParaRPr lang="nb-NO" dirty="0"/>
          </a:p>
        </p:txBody>
      </p:sp>
      <p:sp>
        <p:nvSpPr>
          <p:cNvPr id="7" name="Plassholder for lysbildenummer 6"/>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8" name="Plassholder for bunntekst 7"/>
          <p:cNvSpPr>
            <a:spLocks noGrp="1"/>
          </p:cNvSpPr>
          <p:nvPr>
            <p:ph type="ftr" sz="quarter" idx="11"/>
          </p:nvPr>
        </p:nvSpPr>
        <p:spPr/>
        <p:txBody>
          <a:bodyPr/>
          <a:lstStyle/>
          <a:p>
            <a:endParaRPr lang="nb-NO" dirty="0"/>
          </a:p>
        </p:txBody>
      </p:sp>
      <p:sp>
        <p:nvSpPr>
          <p:cNvPr id="9" name="Plassholder for lysbildenummer 8"/>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4" name="Plassholder for bunntekst 3"/>
          <p:cNvSpPr>
            <a:spLocks noGrp="1"/>
          </p:cNvSpPr>
          <p:nvPr>
            <p:ph type="ftr" sz="quarter"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3" name="Plassholder for bunntekst 2"/>
          <p:cNvSpPr>
            <a:spLocks noGrp="1"/>
          </p:cNvSpPr>
          <p:nvPr>
            <p:ph type="ftr" sz="quarter" idx="11"/>
          </p:nvPr>
        </p:nvSpPr>
        <p:spPr/>
        <p:txBody>
          <a:bodyPr/>
          <a:lstStyle/>
          <a:p>
            <a:endParaRPr lang="nb-NO" dirty="0"/>
          </a:p>
        </p:txBody>
      </p:sp>
      <p:sp>
        <p:nvSpPr>
          <p:cNvPr id="4" name="Plassholder for lysbildenummer 3"/>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6" name="Plassholder for bunntekst 5"/>
          <p:cNvSpPr>
            <a:spLocks noGrp="1"/>
          </p:cNvSpPr>
          <p:nvPr>
            <p:ph type="ftr" sz="quarter" idx="11"/>
          </p:nvPr>
        </p:nvSpPr>
        <p:spPr/>
        <p:txBody>
          <a:bodyPr/>
          <a:lstStyle/>
          <a:p>
            <a:endParaRPr lang="nb-NO" dirty="0"/>
          </a:p>
        </p:txBody>
      </p:sp>
      <p:sp>
        <p:nvSpPr>
          <p:cNvPr id="7" name="Plassholder for lysbildenummer 6"/>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6" name="Plassholder for bunntekst 5"/>
          <p:cNvSpPr>
            <a:spLocks noGrp="1"/>
          </p:cNvSpPr>
          <p:nvPr>
            <p:ph type="ftr" sz="quarter" idx="11"/>
          </p:nvPr>
        </p:nvSpPr>
        <p:spPr/>
        <p:txBody>
          <a:bodyPr/>
          <a:lstStyle/>
          <a:p>
            <a:endParaRPr lang="nb-NO" dirty="0"/>
          </a:p>
        </p:txBody>
      </p:sp>
      <p:sp>
        <p:nvSpPr>
          <p:cNvPr id="7" name="Plassholder for lysbildenummer 6"/>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08883474-0705-48FF-B6B7-9E32FA5896AF}" type="datetimeFigureOut">
              <a:rPr lang="nb-NO" smtClean="0"/>
              <a:pPr/>
              <a:t>16.09.2012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84F0DC-DD4C-4245-8054-DC3B338632AC}" type="slidenum">
              <a:rPr lang="nb-NO" smtClean="0"/>
              <a:pPr/>
              <a:t>‹#›</a:t>
            </a:fld>
            <a:endParaRPr lang="nb-N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883474-0705-48FF-B6B7-9E32FA5896AF}" type="datetimeFigureOut">
              <a:rPr lang="nb-NO" smtClean="0"/>
              <a:pPr/>
              <a:t>16.09.2012</a:t>
            </a:fld>
            <a:endParaRPr lang="nb-NO" dirty="0"/>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84F0DC-DD4C-4245-8054-DC3B338632AC}" type="slidenum">
              <a:rPr lang="nb-NO" smtClean="0"/>
              <a:pPr/>
              <a:t>‹#›</a:t>
            </a:fld>
            <a:endParaRPr lang="nb-NO"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fontScale="90000"/>
          </a:bodyPr>
          <a:lstStyle/>
          <a:p>
            <a:r>
              <a:rPr lang="nb-NO" dirty="0">
                <a:solidFill>
                  <a:srgbClr val="0070C0"/>
                </a:solidFill>
              </a:rPr>
              <a:t/>
            </a:r>
            <a:br>
              <a:rPr lang="nb-NO" dirty="0">
                <a:solidFill>
                  <a:srgbClr val="0070C0"/>
                </a:solidFill>
              </a:rPr>
            </a:br>
            <a:r>
              <a:rPr lang="nb-NO" dirty="0">
                <a:solidFill>
                  <a:srgbClr val="0070C0"/>
                </a:solidFill>
              </a:rPr>
              <a:t> </a:t>
            </a:r>
            <a:r>
              <a:rPr lang="nb-NO" dirty="0" smtClean="0">
                <a:solidFill>
                  <a:srgbClr val="0070C0"/>
                </a:solidFill>
              </a:rPr>
              <a:t>Automatisering </a:t>
            </a:r>
            <a:r>
              <a:rPr lang="nb-NO" dirty="0">
                <a:solidFill>
                  <a:srgbClr val="0070C0"/>
                </a:solidFill>
              </a:rPr>
              <a:t>i offentlig forvaltning 	</a:t>
            </a:r>
            <a:br>
              <a:rPr lang="nb-NO" dirty="0">
                <a:solidFill>
                  <a:srgbClr val="0070C0"/>
                </a:solidFill>
              </a:rPr>
            </a:br>
            <a:endParaRPr lang="nb-NO" dirty="0">
              <a:solidFill>
                <a:srgbClr val="0070C0"/>
              </a:solidFill>
            </a:endParaRPr>
          </a:p>
        </p:txBody>
      </p:sp>
      <p:sp>
        <p:nvSpPr>
          <p:cNvPr id="3" name="Undertittel 2"/>
          <p:cNvSpPr>
            <a:spLocks noGrp="1"/>
          </p:cNvSpPr>
          <p:nvPr>
            <p:ph type="subTitle" idx="1"/>
          </p:nvPr>
        </p:nvSpPr>
        <p:spPr/>
        <p:txBody>
          <a:bodyPr/>
          <a:lstStyle/>
          <a:p>
            <a:r>
              <a:rPr lang="nb-NO" dirty="0" smtClean="0"/>
              <a:t>Dag Wiese Schartum, AFIN</a:t>
            </a:r>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normAutofit/>
          </a:bodyPr>
          <a:lstStyle/>
          <a:p>
            <a:r>
              <a:rPr lang="nb-NO" sz="3200" dirty="0" smtClean="0">
                <a:solidFill>
                  <a:schemeClr val="accent1"/>
                </a:solidFill>
              </a:rPr>
              <a:t>Utgangspunkt i en generell definisjon</a:t>
            </a:r>
            <a:endParaRPr lang="nb-NO" sz="3200" dirty="0">
              <a:solidFill>
                <a:schemeClr val="accent1"/>
              </a:solidFill>
            </a:endParaRPr>
          </a:p>
        </p:txBody>
      </p:sp>
      <p:sp>
        <p:nvSpPr>
          <p:cNvPr id="3" name="Plassholder for innhold 2"/>
          <p:cNvSpPr>
            <a:spLocks noGrp="1"/>
          </p:cNvSpPr>
          <p:nvPr>
            <p:ph idx="1"/>
          </p:nvPr>
        </p:nvSpPr>
        <p:spPr>
          <a:ln>
            <a:solidFill>
              <a:schemeClr val="accent1"/>
            </a:solidFill>
          </a:ln>
        </p:spPr>
        <p:txBody>
          <a:bodyPr/>
          <a:lstStyle/>
          <a:p>
            <a:pPr indent="12700">
              <a:buNone/>
            </a:pPr>
            <a:r>
              <a:rPr lang="nb-NO" sz="2400" b="1" dirty="0" smtClean="0"/>
              <a:t>”Automatisering:</a:t>
            </a:r>
            <a:r>
              <a:rPr lang="nb-NO" sz="2400" dirty="0" smtClean="0"/>
              <a:t> teknikken å få systemer til å fungere uten, eller med liten grad av menneskelig </a:t>
            </a:r>
            <a:r>
              <a:rPr lang="nb-NO" sz="2400" dirty="0" smtClean="0"/>
              <a:t>medvirkning” </a:t>
            </a:r>
            <a:r>
              <a:rPr lang="nb-NO" sz="1600" dirty="0" smtClean="0"/>
              <a:t>(Store norske)</a:t>
            </a:r>
          </a:p>
          <a:p>
            <a:pPr indent="12700">
              <a:buNone/>
            </a:pPr>
            <a:endParaRPr lang="nb-NO" sz="1600" dirty="0" smtClean="0"/>
          </a:p>
          <a:p>
            <a:pPr indent="12700">
              <a:buNone/>
            </a:pPr>
            <a:r>
              <a:rPr lang="nb-NO" sz="2400" dirty="0" smtClean="0"/>
              <a:t>Automatisering </a:t>
            </a:r>
            <a:r>
              <a:rPr lang="nb-NO" sz="2400" dirty="0" smtClean="0">
                <a:solidFill>
                  <a:schemeClr val="accent1"/>
                </a:solidFill>
              </a:rPr>
              <a:t>i offentlig forvaltning</a:t>
            </a:r>
            <a:r>
              <a:rPr lang="nb-NO" sz="2400" dirty="0" smtClean="0"/>
              <a:t>: teknikken å få systemer  </a:t>
            </a:r>
            <a:r>
              <a:rPr lang="nb-NO" sz="2400" dirty="0" smtClean="0">
                <a:solidFill>
                  <a:schemeClr val="accent1"/>
                </a:solidFill>
              </a:rPr>
              <a:t>i forvaltningen </a:t>
            </a:r>
            <a:r>
              <a:rPr lang="nb-NO" sz="2400" dirty="0" smtClean="0"/>
              <a:t>til å fungere uten, eller med liten grad av menneskelig medvirkning</a:t>
            </a:r>
          </a:p>
          <a:p>
            <a:pPr indent="12700">
              <a:buNone/>
            </a:pPr>
            <a:endParaRPr lang="nb-NO" sz="2400" dirty="0"/>
          </a:p>
          <a:p>
            <a:pPr indent="12700">
              <a:buNone/>
            </a:pPr>
            <a:r>
              <a:rPr lang="nb-NO" sz="2400" dirty="0" smtClean="0"/>
              <a:t>Automatisering </a:t>
            </a:r>
            <a:r>
              <a:rPr lang="nb-NO" sz="2400" dirty="0" smtClean="0">
                <a:solidFill>
                  <a:schemeClr val="accent1"/>
                </a:solidFill>
              </a:rPr>
              <a:t>i offentlig forvaltning </a:t>
            </a:r>
            <a:r>
              <a:rPr lang="nb-NO" sz="2400" dirty="0" smtClean="0"/>
              <a:t>er å få </a:t>
            </a:r>
            <a:r>
              <a:rPr lang="nb-NO" sz="2400" dirty="0" smtClean="0">
                <a:solidFill>
                  <a:schemeClr val="accent1"/>
                </a:solidFill>
              </a:rPr>
              <a:t>arbeidsprosesser knyttet til administrasjon/ledelse</a:t>
            </a:r>
            <a:r>
              <a:rPr lang="nb-NO" sz="2400" dirty="0" smtClean="0">
                <a:solidFill>
                  <a:schemeClr val="accent1"/>
                </a:solidFill>
              </a:rPr>
              <a:t>, tjenesteyting og myndighetsutøvelse i forvaltningen </a:t>
            </a:r>
            <a:r>
              <a:rPr lang="nb-NO" sz="2400" dirty="0" smtClean="0"/>
              <a:t>til å fungere uten, eller med liten grad av menneskelig medvirkning</a:t>
            </a:r>
          </a:p>
          <a:p>
            <a:pPr indent="12700">
              <a:buNone/>
            </a:pPr>
            <a:endParaRPr lang="nb-NO" sz="2400" dirty="0"/>
          </a:p>
        </p:txBody>
      </p:sp>
      <p:sp>
        <p:nvSpPr>
          <p:cNvPr id="5" name="TekstSylinder 4"/>
          <p:cNvSpPr txBox="1"/>
          <p:nvPr/>
        </p:nvSpPr>
        <p:spPr>
          <a:xfrm>
            <a:off x="7358082" y="2357430"/>
            <a:ext cx="1286186" cy="769441"/>
          </a:xfrm>
          <a:prstGeom prst="rect">
            <a:avLst/>
          </a:prstGeom>
          <a:solidFill>
            <a:schemeClr val="bg1"/>
          </a:solidFill>
        </p:spPr>
        <p:txBody>
          <a:bodyPr wrap="none" rtlCol="0">
            <a:spAutoFit/>
          </a:bodyPr>
          <a:lstStyle/>
          <a:p>
            <a:r>
              <a:rPr lang="nb-NO" sz="2200" dirty="0" smtClean="0">
                <a:solidFill>
                  <a:schemeClr val="accent1"/>
                </a:solidFill>
              </a:rPr>
              <a:t>arbeids-</a:t>
            </a:r>
          </a:p>
          <a:p>
            <a:r>
              <a:rPr lang="nb-NO" sz="2200" dirty="0" smtClean="0">
                <a:solidFill>
                  <a:schemeClr val="accent1"/>
                </a:solidFill>
              </a:rPr>
              <a:t>prosesser</a:t>
            </a:r>
            <a:endParaRPr lang="nb-NO" sz="2200" dirty="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e 11"/>
          <p:cNvGrpSpPr/>
          <p:nvPr/>
        </p:nvGrpSpPr>
        <p:grpSpPr>
          <a:xfrm>
            <a:off x="1571604" y="785794"/>
            <a:ext cx="5446180" cy="4155546"/>
            <a:chOff x="1571604" y="785794"/>
            <a:chExt cx="5446180" cy="4155546"/>
          </a:xfrm>
        </p:grpSpPr>
        <p:sp>
          <p:nvSpPr>
            <p:cNvPr id="3" name="Likebent trekant 2"/>
            <p:cNvSpPr/>
            <p:nvPr/>
          </p:nvSpPr>
          <p:spPr>
            <a:xfrm>
              <a:off x="2571736" y="1214422"/>
              <a:ext cx="3643338" cy="3143272"/>
            </a:xfrm>
            <a:prstGeom prst="triangl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ekstSylinder 3"/>
            <p:cNvSpPr txBox="1"/>
            <p:nvPr/>
          </p:nvSpPr>
          <p:spPr>
            <a:xfrm>
              <a:off x="3286116" y="785794"/>
              <a:ext cx="2361287" cy="369332"/>
            </a:xfrm>
            <a:prstGeom prst="rect">
              <a:avLst/>
            </a:prstGeom>
            <a:noFill/>
          </p:spPr>
          <p:txBody>
            <a:bodyPr wrap="none" rtlCol="0">
              <a:spAutoFit/>
            </a:bodyPr>
            <a:lstStyle/>
            <a:p>
              <a:r>
                <a:rPr lang="nb-NO" dirty="0" smtClean="0"/>
                <a:t>Ledelse/administrasjon</a:t>
              </a:r>
              <a:endParaRPr lang="nb-NO" dirty="0"/>
            </a:p>
          </p:txBody>
        </p:sp>
        <p:sp>
          <p:nvSpPr>
            <p:cNvPr id="5" name="TekstSylinder 4"/>
            <p:cNvSpPr txBox="1"/>
            <p:nvPr/>
          </p:nvSpPr>
          <p:spPr>
            <a:xfrm>
              <a:off x="1571604" y="4572008"/>
              <a:ext cx="2087110" cy="369332"/>
            </a:xfrm>
            <a:prstGeom prst="rect">
              <a:avLst/>
            </a:prstGeom>
            <a:noFill/>
          </p:spPr>
          <p:txBody>
            <a:bodyPr wrap="none" rtlCol="0">
              <a:spAutoFit/>
            </a:bodyPr>
            <a:lstStyle/>
            <a:p>
              <a:r>
                <a:rPr lang="nb-NO" dirty="0" smtClean="0">
                  <a:solidFill>
                    <a:schemeClr val="accent4">
                      <a:lumMod val="75000"/>
                    </a:schemeClr>
                  </a:solidFill>
                </a:rPr>
                <a:t>Myndighetsutøvelse</a:t>
              </a:r>
              <a:endParaRPr lang="nb-NO" dirty="0">
                <a:solidFill>
                  <a:schemeClr val="accent4">
                    <a:lumMod val="75000"/>
                  </a:schemeClr>
                </a:solidFill>
              </a:endParaRPr>
            </a:p>
          </p:txBody>
        </p:sp>
        <p:sp>
          <p:nvSpPr>
            <p:cNvPr id="6" name="TekstSylinder 5"/>
            <p:cNvSpPr txBox="1"/>
            <p:nvPr/>
          </p:nvSpPr>
          <p:spPr>
            <a:xfrm>
              <a:off x="5572132" y="4572008"/>
              <a:ext cx="1445652" cy="369332"/>
            </a:xfrm>
            <a:prstGeom prst="rect">
              <a:avLst/>
            </a:prstGeom>
            <a:noFill/>
          </p:spPr>
          <p:txBody>
            <a:bodyPr wrap="none" rtlCol="0">
              <a:spAutoFit/>
            </a:bodyPr>
            <a:lstStyle/>
            <a:p>
              <a:r>
                <a:rPr lang="nb-NO" dirty="0" smtClean="0"/>
                <a:t>Tjenesteyting</a:t>
              </a:r>
              <a:endParaRPr lang="nb-NO" dirty="0"/>
            </a:p>
          </p:txBody>
        </p:sp>
      </p:grpSp>
      <p:grpSp>
        <p:nvGrpSpPr>
          <p:cNvPr id="13" name="Gruppe 12"/>
          <p:cNvGrpSpPr/>
          <p:nvPr/>
        </p:nvGrpSpPr>
        <p:grpSpPr>
          <a:xfrm>
            <a:off x="2428860" y="285728"/>
            <a:ext cx="3929090" cy="4000528"/>
            <a:chOff x="2428860" y="285728"/>
            <a:chExt cx="3929090" cy="4000528"/>
          </a:xfrm>
        </p:grpSpPr>
        <p:cxnSp>
          <p:nvCxnSpPr>
            <p:cNvPr id="8" name="Rett pil 7"/>
            <p:cNvCxnSpPr/>
            <p:nvPr/>
          </p:nvCxnSpPr>
          <p:spPr>
            <a:xfrm rot="5400000" flipH="1" flipV="1">
              <a:off x="1821637" y="1821645"/>
              <a:ext cx="3000396" cy="1785950"/>
            </a:xfrm>
            <a:prstGeom prst="straightConnector1">
              <a:avLst/>
            </a:prstGeom>
            <a:ln w="190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0" name="Rett pil 9"/>
            <p:cNvCxnSpPr/>
            <p:nvPr/>
          </p:nvCxnSpPr>
          <p:spPr>
            <a:xfrm rot="16200000" flipV="1">
              <a:off x="3929058" y="1857364"/>
              <a:ext cx="3071834" cy="1785950"/>
            </a:xfrm>
            <a:prstGeom prst="straightConnector1">
              <a:avLst/>
            </a:prstGeom>
            <a:ln w="190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1" name="TekstSylinder 10"/>
            <p:cNvSpPr txBox="1"/>
            <p:nvPr/>
          </p:nvSpPr>
          <p:spPr>
            <a:xfrm>
              <a:off x="3000364" y="285728"/>
              <a:ext cx="2725811" cy="584775"/>
            </a:xfrm>
            <a:prstGeom prst="rect">
              <a:avLst/>
            </a:prstGeom>
            <a:noFill/>
          </p:spPr>
          <p:txBody>
            <a:bodyPr wrap="none" rtlCol="0">
              <a:spAutoFit/>
            </a:bodyPr>
            <a:lstStyle/>
            <a:p>
              <a:r>
                <a:rPr lang="nb-NO" sz="1600" dirty="0" smtClean="0">
                  <a:solidFill>
                    <a:schemeClr val="accent2"/>
                  </a:solidFill>
                </a:rPr>
                <a:t>Ledelsesinformasjonssystemer</a:t>
              </a:r>
            </a:p>
            <a:p>
              <a:endParaRPr lang="nb-NO" sz="1600" dirty="0">
                <a:solidFill>
                  <a:schemeClr val="accent2"/>
                </a:solidFill>
              </a:endParaRPr>
            </a:p>
          </p:txBody>
        </p:sp>
      </p:grpSp>
      <p:grpSp>
        <p:nvGrpSpPr>
          <p:cNvPr id="22" name="Gruppe 21"/>
          <p:cNvGrpSpPr/>
          <p:nvPr/>
        </p:nvGrpSpPr>
        <p:grpSpPr>
          <a:xfrm>
            <a:off x="2214546" y="571480"/>
            <a:ext cx="4357718" cy="3571900"/>
            <a:chOff x="2214546" y="571480"/>
            <a:chExt cx="4357718" cy="3571900"/>
          </a:xfrm>
        </p:grpSpPr>
        <p:sp>
          <p:nvSpPr>
            <p:cNvPr id="16" name="TekstSylinder 15"/>
            <p:cNvSpPr txBox="1"/>
            <p:nvPr/>
          </p:nvSpPr>
          <p:spPr>
            <a:xfrm>
              <a:off x="3071802" y="571480"/>
              <a:ext cx="2631811" cy="338554"/>
            </a:xfrm>
            <a:prstGeom prst="rect">
              <a:avLst/>
            </a:prstGeom>
            <a:noFill/>
          </p:spPr>
          <p:txBody>
            <a:bodyPr wrap="none" rtlCol="0">
              <a:spAutoFit/>
            </a:bodyPr>
            <a:lstStyle/>
            <a:p>
              <a:r>
                <a:rPr lang="nb-NO" sz="1600" dirty="0" smtClean="0">
                  <a:solidFill>
                    <a:schemeClr val="accent6">
                      <a:lumMod val="75000"/>
                    </a:schemeClr>
                  </a:solidFill>
                </a:rPr>
                <a:t>Internadministrativesystemer</a:t>
              </a:r>
              <a:endParaRPr lang="nb-NO" sz="1600" dirty="0">
                <a:solidFill>
                  <a:schemeClr val="accent6">
                    <a:lumMod val="75000"/>
                  </a:schemeClr>
                </a:solidFill>
              </a:endParaRPr>
            </a:p>
          </p:txBody>
        </p:sp>
        <p:cxnSp>
          <p:nvCxnSpPr>
            <p:cNvPr id="18" name="Rett pil 17"/>
            <p:cNvCxnSpPr/>
            <p:nvPr/>
          </p:nvCxnSpPr>
          <p:spPr>
            <a:xfrm rot="5400000">
              <a:off x="1607323" y="1821645"/>
              <a:ext cx="2928958" cy="1714512"/>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Rett pil 18"/>
            <p:cNvCxnSpPr/>
            <p:nvPr/>
          </p:nvCxnSpPr>
          <p:spPr>
            <a:xfrm rot="16200000" flipH="1">
              <a:off x="4250529" y="1821645"/>
              <a:ext cx="2928958" cy="1714512"/>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24" name="Gruppe 23"/>
          <p:cNvGrpSpPr/>
          <p:nvPr/>
        </p:nvGrpSpPr>
        <p:grpSpPr>
          <a:xfrm>
            <a:off x="1000100" y="4929198"/>
            <a:ext cx="2649893" cy="695744"/>
            <a:chOff x="1000100" y="4929198"/>
            <a:chExt cx="2649893" cy="695744"/>
          </a:xfrm>
        </p:grpSpPr>
        <p:sp>
          <p:nvSpPr>
            <p:cNvPr id="14" name="TekstSylinder 13"/>
            <p:cNvSpPr txBox="1"/>
            <p:nvPr/>
          </p:nvSpPr>
          <p:spPr>
            <a:xfrm>
              <a:off x="1000100" y="5286388"/>
              <a:ext cx="2649893" cy="338554"/>
            </a:xfrm>
            <a:prstGeom prst="rect">
              <a:avLst/>
            </a:prstGeom>
            <a:noFill/>
          </p:spPr>
          <p:txBody>
            <a:bodyPr wrap="none" rtlCol="0">
              <a:spAutoFit/>
            </a:bodyPr>
            <a:lstStyle/>
            <a:p>
              <a:r>
                <a:rPr lang="nb-NO" sz="1600" dirty="0" smtClean="0">
                  <a:solidFill>
                    <a:schemeClr val="accent4">
                      <a:lumMod val="75000"/>
                    </a:schemeClr>
                  </a:solidFill>
                </a:rPr>
                <a:t>Rettslige beslutningssystemer</a:t>
              </a:r>
              <a:endParaRPr lang="nb-NO" sz="1600" dirty="0">
                <a:solidFill>
                  <a:schemeClr val="accent4">
                    <a:lumMod val="75000"/>
                  </a:schemeClr>
                </a:solidFill>
              </a:endParaRPr>
            </a:p>
          </p:txBody>
        </p:sp>
        <p:sp>
          <p:nvSpPr>
            <p:cNvPr id="23" name="TekstSylinder 22"/>
            <p:cNvSpPr txBox="1"/>
            <p:nvPr/>
          </p:nvSpPr>
          <p:spPr>
            <a:xfrm>
              <a:off x="1714480" y="4929198"/>
              <a:ext cx="1225272" cy="338554"/>
            </a:xfrm>
            <a:prstGeom prst="rect">
              <a:avLst/>
            </a:prstGeom>
            <a:noFill/>
          </p:spPr>
          <p:txBody>
            <a:bodyPr wrap="none" rtlCol="0">
              <a:spAutoFit/>
            </a:bodyPr>
            <a:lstStyle/>
            <a:p>
              <a:r>
                <a:rPr lang="nb-NO" sz="1600" dirty="0" smtClean="0">
                  <a:solidFill>
                    <a:schemeClr val="accent4">
                      <a:lumMod val="75000"/>
                    </a:schemeClr>
                  </a:solidFill>
                </a:rPr>
                <a:t>Fagsystemer</a:t>
              </a:r>
              <a:endParaRPr lang="nb-NO" sz="1600" dirty="0">
                <a:solidFill>
                  <a:schemeClr val="accent4">
                    <a:lumMod val="75000"/>
                  </a:schemeClr>
                </a:solidFill>
              </a:endParaRPr>
            </a:p>
          </p:txBody>
        </p:sp>
      </p:grpSp>
      <p:grpSp>
        <p:nvGrpSpPr>
          <p:cNvPr id="27" name="Gruppe 26"/>
          <p:cNvGrpSpPr/>
          <p:nvPr/>
        </p:nvGrpSpPr>
        <p:grpSpPr>
          <a:xfrm>
            <a:off x="3428992" y="4714884"/>
            <a:ext cx="2293385" cy="552868"/>
            <a:chOff x="3428992" y="4714884"/>
            <a:chExt cx="2293385" cy="552868"/>
          </a:xfrm>
        </p:grpSpPr>
        <p:sp>
          <p:nvSpPr>
            <p:cNvPr id="15" name="TekstSylinder 14"/>
            <p:cNvSpPr txBox="1"/>
            <p:nvPr/>
          </p:nvSpPr>
          <p:spPr>
            <a:xfrm>
              <a:off x="3428992" y="4929198"/>
              <a:ext cx="2293385" cy="338554"/>
            </a:xfrm>
            <a:prstGeom prst="rect">
              <a:avLst/>
            </a:prstGeom>
            <a:noFill/>
          </p:spPr>
          <p:txBody>
            <a:bodyPr wrap="none" rtlCol="0">
              <a:spAutoFit/>
            </a:bodyPr>
            <a:lstStyle/>
            <a:p>
              <a:r>
                <a:rPr lang="nb-NO" sz="1600" dirty="0" smtClean="0"/>
                <a:t>saksbehandlingssystemer</a:t>
              </a:r>
              <a:endParaRPr lang="nb-NO" sz="1600" dirty="0"/>
            </a:p>
          </p:txBody>
        </p:sp>
        <p:cxnSp>
          <p:nvCxnSpPr>
            <p:cNvPr id="25" name="Rett pil 24"/>
            <p:cNvCxnSpPr/>
            <p:nvPr/>
          </p:nvCxnSpPr>
          <p:spPr>
            <a:xfrm>
              <a:off x="3786182" y="4714884"/>
              <a:ext cx="1500198" cy="1588"/>
            </a:xfrm>
            <a:prstGeom prst="straightConnector1">
              <a:avLst/>
            </a:prstGeom>
            <a:ln w="19050">
              <a:solidFill>
                <a:schemeClr val="accent4"/>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8" name="TekstSylinder 27"/>
          <p:cNvSpPr txBox="1"/>
          <p:nvPr/>
        </p:nvSpPr>
        <p:spPr>
          <a:xfrm>
            <a:off x="5857884" y="5000636"/>
            <a:ext cx="2998128" cy="1077218"/>
          </a:xfrm>
          <a:prstGeom prst="rect">
            <a:avLst/>
          </a:prstGeom>
          <a:noFill/>
        </p:spPr>
        <p:txBody>
          <a:bodyPr wrap="none" rtlCol="0">
            <a:spAutoFit/>
          </a:bodyPr>
          <a:lstStyle/>
          <a:p>
            <a:r>
              <a:rPr lang="nb-NO" sz="1600" dirty="0" smtClean="0"/>
              <a:t>Medisinske informasjonssystemer</a:t>
            </a:r>
          </a:p>
          <a:p>
            <a:r>
              <a:rPr lang="nb-NO" sz="1600" dirty="0" smtClean="0"/>
              <a:t>Omsorgsteknologi</a:t>
            </a:r>
          </a:p>
          <a:p>
            <a:r>
              <a:rPr lang="nb-NO" sz="1600" dirty="0" smtClean="0"/>
              <a:t>Digitale </a:t>
            </a:r>
            <a:r>
              <a:rPr lang="nb-NO" sz="1600" dirty="0" smtClean="0"/>
              <a:t>læremidler</a:t>
            </a:r>
          </a:p>
          <a:p>
            <a:r>
              <a:rPr lang="nb-NO" sz="1600" dirty="0" smtClean="0"/>
              <a:t>osv</a:t>
            </a:r>
            <a:endParaRPr lang="nb-NO"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0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solidFill>
                  <a:srgbClr val="0070C0"/>
                </a:solidFill>
              </a:rPr>
              <a:t>Ulike typer </a:t>
            </a:r>
            <a:r>
              <a:rPr lang="nb-NO" sz="3200" dirty="0" smtClean="0">
                <a:solidFill>
                  <a:srgbClr val="0070C0"/>
                </a:solidFill>
              </a:rPr>
              <a:t>operasjoner </a:t>
            </a:r>
            <a:r>
              <a:rPr lang="nb-NO" sz="3200" dirty="0" smtClean="0">
                <a:solidFill>
                  <a:srgbClr val="0070C0"/>
                </a:solidFill>
              </a:rPr>
              <a:t>som kan inngå i automatiserte prosesser</a:t>
            </a:r>
            <a:endParaRPr lang="nb-NO" sz="3200" dirty="0">
              <a:solidFill>
                <a:srgbClr val="0070C0"/>
              </a:solidFill>
            </a:endParaRPr>
          </a:p>
        </p:txBody>
      </p:sp>
      <p:sp>
        <p:nvSpPr>
          <p:cNvPr id="3" name="Plassholder for innhold 2"/>
          <p:cNvSpPr>
            <a:spLocks noGrp="1"/>
          </p:cNvSpPr>
          <p:nvPr>
            <p:ph idx="1"/>
          </p:nvPr>
        </p:nvSpPr>
        <p:spPr>
          <a:xfrm>
            <a:off x="457200" y="1600200"/>
            <a:ext cx="8329642" cy="4525963"/>
          </a:xfrm>
        </p:spPr>
        <p:txBody>
          <a:bodyPr>
            <a:normAutofit fontScale="77500" lnSpcReduction="20000"/>
          </a:bodyPr>
          <a:lstStyle/>
          <a:p>
            <a:r>
              <a:rPr lang="nb-NO" dirty="0" smtClean="0"/>
              <a:t>Hovedeksempler på </a:t>
            </a:r>
            <a:r>
              <a:rPr lang="nb-NO" dirty="0" smtClean="0"/>
              <a:t>typer automatiske operasjoner:</a:t>
            </a:r>
            <a:endParaRPr lang="nb-NO" dirty="0" smtClean="0"/>
          </a:p>
          <a:p>
            <a:pPr lvl="1"/>
            <a:r>
              <a:rPr lang="nb-NO" dirty="0" smtClean="0"/>
              <a:t>Maskinell registrering av disposisjoner, hendelser, tilstander mv.</a:t>
            </a:r>
          </a:p>
          <a:p>
            <a:pPr lvl="2">
              <a:buNone/>
            </a:pPr>
            <a:r>
              <a:rPr lang="nb-NO" dirty="0" smtClean="0"/>
              <a:t>[Mye registrering må skje manuelt]</a:t>
            </a:r>
            <a:endParaRPr lang="nb-NO" dirty="0" smtClean="0"/>
          </a:p>
          <a:p>
            <a:pPr lvl="1"/>
            <a:r>
              <a:rPr lang="nb-NO" dirty="0" smtClean="0"/>
              <a:t>Søk og gjenfinning av data</a:t>
            </a:r>
          </a:p>
          <a:p>
            <a:pPr lvl="1"/>
            <a:r>
              <a:rPr lang="nb-NO" dirty="0" smtClean="0"/>
              <a:t>Utveksling av data</a:t>
            </a:r>
          </a:p>
          <a:p>
            <a:pPr lvl="1"/>
            <a:r>
              <a:rPr lang="nb-NO" dirty="0" smtClean="0"/>
              <a:t>Logiske operasjoner på data</a:t>
            </a:r>
          </a:p>
          <a:p>
            <a:pPr lvl="1"/>
            <a:r>
              <a:rPr lang="nb-NO" dirty="0" smtClean="0"/>
              <a:t>Aritmetiske operasjoner på </a:t>
            </a:r>
            <a:r>
              <a:rPr lang="nb-NO" dirty="0" smtClean="0"/>
              <a:t>data</a:t>
            </a:r>
            <a:endParaRPr lang="nb-NO" dirty="0" smtClean="0"/>
          </a:p>
          <a:p>
            <a:r>
              <a:rPr lang="nb-NO" dirty="0" smtClean="0"/>
              <a:t>Spørsmålet er i hvilken grad offentlig myndighetsutøvelse kan forstås som kombinasjoner av slike </a:t>
            </a:r>
            <a:r>
              <a:rPr lang="nb-NO" dirty="0" smtClean="0"/>
              <a:t>operasjoner</a:t>
            </a:r>
            <a:endParaRPr lang="nb-NO" dirty="0" smtClean="0"/>
          </a:p>
          <a:p>
            <a:r>
              <a:rPr lang="nb-NO" dirty="0" smtClean="0"/>
              <a:t>Mange av de prosessene det gis anvisning på i lover og forskrifter kan utføres automatisk ved hjelp </a:t>
            </a:r>
            <a:r>
              <a:rPr lang="nb-NO" dirty="0" smtClean="0"/>
              <a:t>slike operasjoner som oppregnet </a:t>
            </a:r>
            <a:r>
              <a:rPr lang="nb-NO" dirty="0" smtClean="0"/>
              <a:t>ovenfor</a:t>
            </a:r>
          </a:p>
        </p:txBody>
      </p:sp>
      <p:grpSp>
        <p:nvGrpSpPr>
          <p:cNvPr id="16" name="Gruppe 15"/>
          <p:cNvGrpSpPr/>
          <p:nvPr/>
        </p:nvGrpSpPr>
        <p:grpSpPr>
          <a:xfrm>
            <a:off x="5000628" y="2214554"/>
            <a:ext cx="3658203" cy="869399"/>
            <a:chOff x="5000628" y="2214554"/>
            <a:chExt cx="3658203" cy="869399"/>
          </a:xfrm>
        </p:grpSpPr>
        <p:grpSp>
          <p:nvGrpSpPr>
            <p:cNvPr id="8" name="Gruppe 7"/>
            <p:cNvGrpSpPr/>
            <p:nvPr/>
          </p:nvGrpSpPr>
          <p:grpSpPr>
            <a:xfrm>
              <a:off x="5000628" y="2214554"/>
              <a:ext cx="1088135" cy="726522"/>
              <a:chOff x="5000628" y="2214554"/>
              <a:chExt cx="1088135" cy="726522"/>
            </a:xfrm>
          </p:grpSpPr>
          <p:sp>
            <p:nvSpPr>
              <p:cNvPr id="4" name="TekstSylinder 3"/>
              <p:cNvSpPr txBox="1"/>
              <p:nvPr/>
            </p:nvSpPr>
            <p:spPr>
              <a:xfrm>
                <a:off x="5143504" y="2571744"/>
                <a:ext cx="945259" cy="369332"/>
              </a:xfrm>
              <a:prstGeom prst="rect">
                <a:avLst/>
              </a:prstGeom>
              <a:noFill/>
            </p:spPr>
            <p:txBody>
              <a:bodyPr wrap="none" rtlCol="0">
                <a:spAutoFit/>
              </a:bodyPr>
              <a:lstStyle/>
              <a:p>
                <a:r>
                  <a:rPr lang="nb-NO" dirty="0" smtClean="0">
                    <a:solidFill>
                      <a:srgbClr val="C00000"/>
                    </a:solidFill>
                  </a:rPr>
                  <a:t>B</a:t>
                </a:r>
                <a:r>
                  <a:rPr lang="nb-NO" dirty="0" smtClean="0">
                    <a:solidFill>
                      <a:srgbClr val="C00000"/>
                    </a:solidFill>
                  </a:rPr>
                  <a:t>etaling</a:t>
                </a:r>
                <a:endParaRPr lang="nb-NO" dirty="0">
                  <a:solidFill>
                    <a:srgbClr val="C00000"/>
                  </a:solidFill>
                </a:endParaRPr>
              </a:p>
            </p:txBody>
          </p:sp>
          <p:cxnSp>
            <p:nvCxnSpPr>
              <p:cNvPr id="6" name="Rett linje 5"/>
              <p:cNvCxnSpPr/>
              <p:nvPr/>
            </p:nvCxnSpPr>
            <p:spPr>
              <a:xfrm rot="16200000" flipV="1">
                <a:off x="4893471" y="2321711"/>
                <a:ext cx="428628" cy="21431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Gruppe 8"/>
            <p:cNvGrpSpPr/>
            <p:nvPr/>
          </p:nvGrpSpPr>
          <p:grpSpPr>
            <a:xfrm>
              <a:off x="5786446" y="2214554"/>
              <a:ext cx="1734329" cy="512208"/>
              <a:chOff x="5072066" y="2428868"/>
              <a:chExt cx="1734329" cy="512208"/>
            </a:xfrm>
          </p:grpSpPr>
          <p:sp>
            <p:nvSpPr>
              <p:cNvPr id="10" name="TekstSylinder 9"/>
              <p:cNvSpPr txBox="1"/>
              <p:nvPr/>
            </p:nvSpPr>
            <p:spPr>
              <a:xfrm>
                <a:off x="5143504" y="2571744"/>
                <a:ext cx="1662891" cy="369332"/>
              </a:xfrm>
              <a:prstGeom prst="rect">
                <a:avLst/>
              </a:prstGeom>
              <a:noFill/>
            </p:spPr>
            <p:txBody>
              <a:bodyPr wrap="none" rtlCol="0">
                <a:spAutoFit/>
              </a:bodyPr>
              <a:lstStyle/>
              <a:p>
                <a:r>
                  <a:rPr lang="nb-NO" dirty="0" smtClean="0">
                    <a:solidFill>
                      <a:srgbClr val="C00000"/>
                    </a:solidFill>
                  </a:rPr>
                  <a:t>Kjører fra A til B</a:t>
                </a:r>
                <a:endParaRPr lang="nb-NO" dirty="0">
                  <a:solidFill>
                    <a:srgbClr val="C00000"/>
                  </a:solidFill>
                </a:endParaRPr>
              </a:p>
            </p:txBody>
          </p:sp>
          <p:cxnSp>
            <p:nvCxnSpPr>
              <p:cNvPr id="11" name="Rett linje 10"/>
              <p:cNvCxnSpPr/>
              <p:nvPr/>
            </p:nvCxnSpPr>
            <p:spPr>
              <a:xfrm rot="16200000" flipV="1">
                <a:off x="5036347" y="2464587"/>
                <a:ext cx="214314" cy="14287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 name="Gruppe 12"/>
            <p:cNvGrpSpPr/>
            <p:nvPr/>
          </p:nvGrpSpPr>
          <p:grpSpPr>
            <a:xfrm>
              <a:off x="7429520" y="2214559"/>
              <a:ext cx="1229311" cy="869394"/>
              <a:chOff x="4929190" y="2214554"/>
              <a:chExt cx="1229311" cy="631549"/>
            </a:xfrm>
          </p:grpSpPr>
          <p:sp>
            <p:nvSpPr>
              <p:cNvPr id="14" name="TekstSylinder 13"/>
              <p:cNvSpPr txBox="1"/>
              <p:nvPr/>
            </p:nvSpPr>
            <p:spPr>
              <a:xfrm>
                <a:off x="4929190" y="2577811"/>
                <a:ext cx="1229311" cy="268292"/>
              </a:xfrm>
              <a:prstGeom prst="rect">
                <a:avLst/>
              </a:prstGeom>
              <a:noFill/>
            </p:spPr>
            <p:txBody>
              <a:bodyPr wrap="none" rtlCol="0">
                <a:spAutoFit/>
              </a:bodyPr>
              <a:lstStyle/>
              <a:p>
                <a:r>
                  <a:rPr lang="nb-NO" dirty="0" smtClean="0">
                    <a:solidFill>
                      <a:srgbClr val="C00000"/>
                    </a:solidFill>
                  </a:rPr>
                  <a:t>Jf. biometri</a:t>
                </a:r>
                <a:endParaRPr lang="nb-NO" dirty="0">
                  <a:solidFill>
                    <a:srgbClr val="C00000"/>
                  </a:solidFill>
                </a:endParaRPr>
              </a:p>
            </p:txBody>
          </p:sp>
          <p:cxnSp>
            <p:nvCxnSpPr>
              <p:cNvPr id="15" name="Rett linje 14"/>
              <p:cNvCxnSpPr/>
              <p:nvPr/>
            </p:nvCxnSpPr>
            <p:spPr>
              <a:xfrm rot="16200000" flipV="1">
                <a:off x="4893471" y="2321711"/>
                <a:ext cx="428628" cy="21431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2000"/>
                                        <p:tgtEl>
                                          <p:spTgt spid="3">
                                            <p:txEl>
                                              <p:pRg st="7" end="7"/>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i="1" dirty="0" smtClean="0">
                <a:solidFill>
                  <a:srgbClr val="0070C0"/>
                </a:solidFill>
              </a:rPr>
              <a:t>Automatisk</a:t>
            </a:r>
            <a:r>
              <a:rPr lang="nb-NO" sz="3200" dirty="0" smtClean="0">
                <a:solidFill>
                  <a:srgbClr val="0070C0"/>
                </a:solidFill>
              </a:rPr>
              <a:t> myndighetsutøvelse?</a:t>
            </a:r>
            <a:endParaRPr lang="nb-NO" sz="3200" dirty="0">
              <a:solidFill>
                <a:srgbClr val="0070C0"/>
              </a:solidFill>
            </a:endParaRPr>
          </a:p>
        </p:txBody>
      </p:sp>
      <p:sp>
        <p:nvSpPr>
          <p:cNvPr id="3" name="Plassholder for innhold 2"/>
          <p:cNvSpPr>
            <a:spLocks noGrp="1"/>
          </p:cNvSpPr>
          <p:nvPr>
            <p:ph idx="1"/>
          </p:nvPr>
        </p:nvSpPr>
        <p:spPr>
          <a:xfrm>
            <a:off x="457200" y="1600200"/>
            <a:ext cx="8329642" cy="4686320"/>
          </a:xfrm>
        </p:spPr>
        <p:txBody>
          <a:bodyPr>
            <a:normAutofit fontScale="70000" lnSpcReduction="20000"/>
          </a:bodyPr>
          <a:lstStyle/>
          <a:p>
            <a:r>
              <a:rPr lang="nb-NO" dirty="0" smtClean="0"/>
              <a:t>Nær sagt alle prosesser i offentlig forvaltning kan sies å inneholde </a:t>
            </a:r>
            <a:r>
              <a:rPr lang="nb-NO" dirty="0" smtClean="0"/>
              <a:t>noen automatiske operasjoner</a:t>
            </a:r>
            <a:r>
              <a:rPr lang="nb-NO" dirty="0" smtClean="0"/>
              <a:t>, jf. forrige bilde</a:t>
            </a:r>
          </a:p>
          <a:p>
            <a:r>
              <a:rPr lang="nb-NO" dirty="0" smtClean="0"/>
              <a:t>Innhold av automatiske operasjoner </a:t>
            </a:r>
            <a:r>
              <a:rPr lang="nb-NO" dirty="0" smtClean="0"/>
              <a:t>alene gjør </a:t>
            </a:r>
            <a:r>
              <a:rPr lang="nb-NO" dirty="0" smtClean="0"/>
              <a:t>det imidlertid </a:t>
            </a:r>
            <a:r>
              <a:rPr lang="nb-NO" dirty="0" smtClean="0"/>
              <a:t>ikke </a:t>
            </a:r>
            <a:r>
              <a:rPr lang="nb-NO" dirty="0" smtClean="0"/>
              <a:t>hensiktsmessig å betegne prosessen som automatisk</a:t>
            </a:r>
          </a:p>
          <a:p>
            <a:r>
              <a:rPr lang="nb-NO" dirty="0" smtClean="0"/>
              <a:t>Jeg bruker følgende avgrensninger om </a:t>
            </a:r>
            <a:r>
              <a:rPr lang="nb-NO" dirty="0" smtClean="0"/>
              <a:t>automatisert (automatisk) myndighetsutøvelse</a:t>
            </a:r>
            <a:r>
              <a:rPr lang="nb-NO" dirty="0" smtClean="0"/>
              <a:t>:</a:t>
            </a:r>
          </a:p>
          <a:p>
            <a:pPr lvl="1"/>
            <a:r>
              <a:rPr lang="nb-NO" dirty="0" smtClean="0"/>
              <a:t>Den er </a:t>
            </a:r>
            <a:r>
              <a:rPr lang="nb-NO" dirty="0" smtClean="0">
                <a:solidFill>
                  <a:srgbClr val="0070C0"/>
                </a:solidFill>
              </a:rPr>
              <a:t>automatisert </a:t>
            </a:r>
            <a:r>
              <a:rPr lang="nb-NO" dirty="0" smtClean="0"/>
              <a:t>dersom sluttresultatet i vesentlig grad fremkommer ved hjelp av automatiske </a:t>
            </a:r>
            <a:r>
              <a:rPr lang="nb-NO" dirty="0" smtClean="0"/>
              <a:t>operasjoner</a:t>
            </a:r>
            <a:endParaRPr lang="nb-NO" dirty="0" smtClean="0"/>
          </a:p>
          <a:p>
            <a:pPr lvl="1"/>
            <a:r>
              <a:rPr lang="nb-NO" dirty="0" smtClean="0"/>
              <a:t>Den er </a:t>
            </a:r>
            <a:r>
              <a:rPr lang="nb-NO" dirty="0" smtClean="0">
                <a:solidFill>
                  <a:srgbClr val="0070C0"/>
                </a:solidFill>
              </a:rPr>
              <a:t>automatisk støttet  </a:t>
            </a:r>
            <a:r>
              <a:rPr lang="nb-NO" dirty="0" smtClean="0"/>
              <a:t>dersom  myndighetsutøvelsen i vesentlig grad er støttet av automatiske </a:t>
            </a:r>
            <a:r>
              <a:rPr lang="nb-NO" dirty="0" smtClean="0"/>
              <a:t>operasjoner</a:t>
            </a:r>
            <a:r>
              <a:rPr lang="nb-NO" dirty="0" smtClean="0"/>
              <a:t>, men </a:t>
            </a:r>
            <a:r>
              <a:rPr lang="nb-NO" dirty="0" err="1" smtClean="0"/>
              <a:t>slutt-resultatet</a:t>
            </a:r>
            <a:r>
              <a:rPr lang="nb-NO" dirty="0" smtClean="0"/>
              <a:t> </a:t>
            </a:r>
            <a:r>
              <a:rPr lang="nb-NO" dirty="0" smtClean="0"/>
              <a:t>er basert på </a:t>
            </a:r>
            <a:r>
              <a:rPr lang="nb-NO" dirty="0" smtClean="0"/>
              <a:t>menneskelige, individuelle avgjørelser</a:t>
            </a:r>
            <a:endParaRPr lang="nb-NO" dirty="0" smtClean="0"/>
          </a:p>
          <a:p>
            <a:pPr lvl="1"/>
            <a:r>
              <a:rPr lang="nb-NO" dirty="0" smtClean="0"/>
              <a:t>Fordi myndighetsutøvelse ofte er rettslig styrt, bruker jeg betegnelsene </a:t>
            </a:r>
            <a:r>
              <a:rPr lang="nb-NO" dirty="0" smtClean="0">
                <a:solidFill>
                  <a:srgbClr val="0070C0"/>
                </a:solidFill>
              </a:rPr>
              <a:t>rettslige beslutningssystemer </a:t>
            </a:r>
            <a:r>
              <a:rPr lang="nb-NO" dirty="0" smtClean="0"/>
              <a:t>og </a:t>
            </a:r>
            <a:r>
              <a:rPr lang="nb-NO" dirty="0" smtClean="0">
                <a:solidFill>
                  <a:srgbClr val="0070C0"/>
                </a:solidFill>
              </a:rPr>
              <a:t>rettslige beslutnings</a:t>
            </a:r>
            <a:r>
              <a:rPr lang="nb-NO" i="1" dirty="0" smtClean="0">
                <a:solidFill>
                  <a:srgbClr val="0070C0"/>
                </a:solidFill>
              </a:rPr>
              <a:t>støtte</a:t>
            </a:r>
            <a:r>
              <a:rPr lang="nb-NO" dirty="0" smtClean="0">
                <a:solidFill>
                  <a:srgbClr val="0070C0"/>
                </a:solidFill>
              </a:rPr>
              <a:t>systemer</a:t>
            </a:r>
            <a:endParaRPr lang="nb-NO"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14348" y="0"/>
            <a:ext cx="77724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nb-NO" sz="2800" b="1" i="0" u="none" strike="noStrike" kern="1200" cap="none" spc="0" normalizeH="0" baseline="0" noProof="0" dirty="0" smtClean="0">
                <a:ln>
                  <a:noFill/>
                </a:ln>
                <a:solidFill>
                  <a:srgbClr val="0070C0"/>
                </a:solidFill>
                <a:effectLst/>
                <a:uLnTx/>
                <a:uFillTx/>
                <a:latin typeface="+mj-lt"/>
                <a:ea typeface="+mj-ea"/>
                <a:cs typeface="+mj-cs"/>
              </a:rPr>
              <a:t>Oversikt over hovedelementene i en automatisert rettslig beslutningsprosess</a:t>
            </a:r>
            <a:endParaRPr kumimoji="0" lang="nb-NO" sz="4400" b="0" i="0" u="none" strike="noStrike" kern="1200" cap="none" spc="0" normalizeH="0" baseline="0" noProof="0" dirty="0" smtClean="0">
              <a:ln>
                <a:noFill/>
              </a:ln>
              <a:solidFill>
                <a:srgbClr val="0070C0"/>
              </a:solidFill>
              <a:effectLst/>
              <a:uLnTx/>
              <a:uFillTx/>
              <a:latin typeface="+mj-lt"/>
              <a:ea typeface="+mj-ea"/>
              <a:cs typeface="+mj-cs"/>
            </a:endParaRPr>
          </a:p>
        </p:txBody>
      </p:sp>
      <p:sp>
        <p:nvSpPr>
          <p:cNvPr id="4" name="Text Box 4"/>
          <p:cNvSpPr txBox="1">
            <a:spLocks noChangeArrowheads="1"/>
          </p:cNvSpPr>
          <p:nvPr/>
        </p:nvSpPr>
        <p:spPr bwMode="auto">
          <a:xfrm>
            <a:off x="4541827" y="4140205"/>
            <a:ext cx="1474634" cy="400110"/>
          </a:xfrm>
          <a:prstGeom prst="rect">
            <a:avLst/>
          </a:prstGeom>
          <a:noFill/>
          <a:ln w="9525">
            <a:noFill/>
            <a:miter lim="800000"/>
            <a:headEnd/>
            <a:tailEnd/>
          </a:ln>
        </p:spPr>
        <p:txBody>
          <a:bodyPr wrap="none">
            <a:spAutoFit/>
          </a:bodyPr>
          <a:lstStyle/>
          <a:p>
            <a:r>
              <a:rPr lang="nb-NO" sz="2000" dirty="0" smtClean="0"/>
              <a:t>Operasjoner</a:t>
            </a:r>
            <a:endParaRPr lang="nb-NO" sz="2000" dirty="0" smtClean="0">
              <a:sym typeface="Marlett" pitchFamily="2" charset="2"/>
            </a:endParaRPr>
          </a:p>
        </p:txBody>
      </p:sp>
      <p:sp>
        <p:nvSpPr>
          <p:cNvPr id="5" name="Text Box 5"/>
          <p:cNvSpPr txBox="1">
            <a:spLocks noChangeArrowheads="1"/>
          </p:cNvSpPr>
          <p:nvPr/>
        </p:nvSpPr>
        <p:spPr bwMode="auto">
          <a:xfrm>
            <a:off x="7119934" y="2309810"/>
            <a:ext cx="1697038" cy="2159000"/>
          </a:xfrm>
          <a:prstGeom prst="rect">
            <a:avLst/>
          </a:prstGeom>
          <a:solidFill>
            <a:srgbClr val="FFCC66"/>
          </a:solidFill>
          <a:ln w="28575">
            <a:solidFill>
              <a:schemeClr val="tx1"/>
            </a:solidFill>
            <a:miter lim="800000"/>
            <a:headEnd/>
            <a:tailEnd/>
          </a:ln>
        </p:spPr>
        <p:txBody>
          <a:bodyPr>
            <a:spAutoFit/>
          </a:bodyPr>
          <a:lstStyle/>
          <a:p>
            <a:endParaRPr lang="nb-NO"/>
          </a:p>
          <a:p>
            <a:endParaRPr lang="nb-NO"/>
          </a:p>
          <a:p>
            <a:r>
              <a:rPr lang="nb-NO" sz="1900"/>
              <a:t>Enkeltvedtak</a:t>
            </a:r>
          </a:p>
          <a:p>
            <a:endParaRPr lang="nb-NO" sz="1900"/>
          </a:p>
          <a:p>
            <a:endParaRPr lang="nb-NO"/>
          </a:p>
          <a:p>
            <a:endParaRPr lang="nb-NO"/>
          </a:p>
        </p:txBody>
      </p:sp>
      <p:grpSp>
        <p:nvGrpSpPr>
          <p:cNvPr id="6" name="Group 6"/>
          <p:cNvGrpSpPr>
            <a:grpSpLocks/>
          </p:cNvGrpSpPr>
          <p:nvPr/>
        </p:nvGrpSpPr>
        <p:grpSpPr bwMode="auto">
          <a:xfrm>
            <a:off x="1633534" y="2233611"/>
            <a:ext cx="2438400" cy="2124076"/>
            <a:chOff x="336" y="1296"/>
            <a:chExt cx="1536" cy="1338"/>
          </a:xfrm>
        </p:grpSpPr>
        <p:sp>
          <p:nvSpPr>
            <p:cNvPr id="7" name="Text Box 7"/>
            <p:cNvSpPr txBox="1">
              <a:spLocks noChangeArrowheads="1"/>
            </p:cNvSpPr>
            <p:nvPr/>
          </p:nvSpPr>
          <p:spPr bwMode="auto">
            <a:xfrm>
              <a:off x="336" y="1296"/>
              <a:ext cx="1069" cy="1338"/>
            </a:xfrm>
            <a:prstGeom prst="rect">
              <a:avLst/>
            </a:prstGeom>
            <a:solidFill>
              <a:srgbClr val="FFCC66"/>
            </a:solidFill>
            <a:ln w="28575">
              <a:solidFill>
                <a:schemeClr val="tx1"/>
              </a:solidFill>
              <a:miter lim="800000"/>
              <a:headEnd/>
              <a:tailEnd/>
            </a:ln>
          </p:spPr>
          <p:txBody>
            <a:bodyPr>
              <a:spAutoFit/>
            </a:bodyPr>
            <a:lstStyle/>
            <a:p>
              <a:endParaRPr lang="nb-NO" sz="1800" dirty="0"/>
            </a:p>
            <a:p>
              <a:r>
                <a:rPr lang="nb-NO" sz="1600" dirty="0" smtClean="0"/>
                <a:t>Innhentet beslutnings-</a:t>
              </a:r>
              <a:endParaRPr lang="nb-NO" sz="1600" dirty="0"/>
            </a:p>
            <a:p>
              <a:r>
                <a:rPr lang="nb-NO" sz="1600" dirty="0"/>
                <a:t>grunnlag;</a:t>
              </a:r>
            </a:p>
            <a:p>
              <a:r>
                <a:rPr lang="nb-NO" sz="1600" dirty="0" smtClean="0"/>
                <a:t>data/opplysninger </a:t>
              </a:r>
              <a:endParaRPr lang="nb-NO" sz="1600" dirty="0"/>
            </a:p>
            <a:p>
              <a:r>
                <a:rPr lang="nb-NO" sz="1600" dirty="0"/>
                <a:t>om den aktuelle</a:t>
              </a:r>
            </a:p>
            <a:p>
              <a:r>
                <a:rPr lang="nb-NO" sz="1600" dirty="0" smtClean="0"/>
                <a:t>person</a:t>
              </a:r>
              <a:endParaRPr lang="nb-NO" sz="1600" dirty="0"/>
            </a:p>
            <a:p>
              <a:endParaRPr lang="nb-NO" dirty="0"/>
            </a:p>
          </p:txBody>
        </p:sp>
        <p:sp>
          <p:nvSpPr>
            <p:cNvPr id="8" name="Line 8"/>
            <p:cNvSpPr>
              <a:spLocks noChangeShapeType="1"/>
            </p:cNvSpPr>
            <p:nvPr/>
          </p:nvSpPr>
          <p:spPr bwMode="auto">
            <a:xfrm>
              <a:off x="1392" y="2304"/>
              <a:ext cx="480" cy="0"/>
            </a:xfrm>
            <a:prstGeom prst="line">
              <a:avLst/>
            </a:prstGeom>
            <a:noFill/>
            <a:ln w="28575">
              <a:solidFill>
                <a:schemeClr val="tx1"/>
              </a:solidFill>
              <a:round/>
              <a:headEnd/>
              <a:tailEnd type="triangle" w="med" len="med"/>
            </a:ln>
          </p:spPr>
          <p:txBody>
            <a:bodyPr wrap="none" anchor="ctr"/>
            <a:lstStyle/>
            <a:p>
              <a:endParaRPr lang="nb-NO"/>
            </a:p>
          </p:txBody>
        </p:sp>
      </p:grpSp>
      <p:sp>
        <p:nvSpPr>
          <p:cNvPr id="9" name="Line 13"/>
          <p:cNvSpPr>
            <a:spLocks noChangeShapeType="1"/>
          </p:cNvSpPr>
          <p:nvPr/>
        </p:nvSpPr>
        <p:spPr bwMode="auto">
          <a:xfrm>
            <a:off x="3309934" y="2538410"/>
            <a:ext cx="3810000" cy="0"/>
          </a:xfrm>
          <a:prstGeom prst="line">
            <a:avLst/>
          </a:prstGeom>
          <a:noFill/>
          <a:ln w="28575">
            <a:solidFill>
              <a:schemeClr val="tx1"/>
            </a:solidFill>
            <a:round/>
            <a:headEnd/>
            <a:tailEnd type="triangle" w="med" len="med"/>
          </a:ln>
        </p:spPr>
        <p:txBody>
          <a:bodyPr wrap="none" anchor="ctr"/>
          <a:lstStyle/>
          <a:p>
            <a:endParaRPr lang="nb-NO"/>
          </a:p>
        </p:txBody>
      </p:sp>
      <p:grpSp>
        <p:nvGrpSpPr>
          <p:cNvPr id="12" name="Group 16"/>
          <p:cNvGrpSpPr>
            <a:grpSpLocks/>
          </p:cNvGrpSpPr>
          <p:nvPr/>
        </p:nvGrpSpPr>
        <p:grpSpPr bwMode="auto">
          <a:xfrm>
            <a:off x="4230684" y="1436685"/>
            <a:ext cx="1006475" cy="1027112"/>
            <a:chOff x="2054" y="1177"/>
            <a:chExt cx="634" cy="647"/>
          </a:xfrm>
          <a:solidFill>
            <a:schemeClr val="accent2">
              <a:lumMod val="60000"/>
              <a:lumOff val="40000"/>
            </a:schemeClr>
          </a:solidFill>
        </p:grpSpPr>
        <p:sp>
          <p:nvSpPr>
            <p:cNvPr id="13" name="AutoShape 17"/>
            <p:cNvSpPr>
              <a:spLocks/>
            </p:cNvSpPr>
            <p:nvPr/>
          </p:nvSpPr>
          <p:spPr bwMode="auto">
            <a:xfrm>
              <a:off x="2054" y="1177"/>
              <a:ext cx="586" cy="410"/>
            </a:xfrm>
            <a:prstGeom prst="borderCallout1">
              <a:avLst>
                <a:gd name="adj1" fmla="val 17560"/>
                <a:gd name="adj2" fmla="val -7477"/>
                <a:gd name="adj3" fmla="val 349514"/>
                <a:gd name="adj4" fmla="val -61528"/>
              </a:avLst>
            </a:prstGeom>
            <a:grpFill/>
            <a:ln w="9525">
              <a:solidFill>
                <a:srgbClr val="C00000"/>
              </a:solidFill>
              <a:miter lim="800000"/>
              <a:headEnd/>
              <a:tailEnd/>
            </a:ln>
          </p:spPr>
          <p:txBody>
            <a:bodyPr wrap="none">
              <a:spAutoFit/>
            </a:bodyPr>
            <a:lstStyle/>
            <a:p>
              <a:r>
                <a:rPr lang="nb-NO" sz="1800" dirty="0"/>
                <a:t>variable</a:t>
              </a:r>
            </a:p>
            <a:p>
              <a:r>
                <a:rPr lang="nb-NO" sz="1800" dirty="0"/>
                <a:t>faste</a:t>
              </a:r>
              <a:endParaRPr lang="nb-NO" dirty="0"/>
            </a:p>
          </p:txBody>
        </p:sp>
        <p:sp>
          <p:nvSpPr>
            <p:cNvPr id="14" name="Line 18"/>
            <p:cNvSpPr>
              <a:spLocks noChangeShapeType="1"/>
            </p:cNvSpPr>
            <p:nvPr/>
          </p:nvSpPr>
          <p:spPr bwMode="auto">
            <a:xfrm>
              <a:off x="2448" y="1488"/>
              <a:ext cx="240" cy="336"/>
            </a:xfrm>
            <a:prstGeom prst="line">
              <a:avLst/>
            </a:prstGeom>
            <a:grpFill/>
            <a:ln w="9525">
              <a:solidFill>
                <a:srgbClr val="C00000"/>
              </a:solidFill>
              <a:round/>
              <a:headEnd/>
              <a:tailEnd/>
            </a:ln>
          </p:spPr>
          <p:txBody>
            <a:bodyPr wrap="none" anchor="ctr"/>
            <a:lstStyle/>
            <a:p>
              <a:endParaRPr lang="nb-NO"/>
            </a:p>
          </p:txBody>
        </p:sp>
      </p:grpSp>
      <p:sp>
        <p:nvSpPr>
          <p:cNvPr id="15" name="AutoShape 19"/>
          <p:cNvSpPr>
            <a:spLocks noChangeArrowheads="1"/>
          </p:cNvSpPr>
          <p:nvPr/>
        </p:nvSpPr>
        <p:spPr bwMode="auto">
          <a:xfrm>
            <a:off x="1655759" y="1168397"/>
            <a:ext cx="2209800" cy="679450"/>
          </a:xfrm>
          <a:prstGeom prst="wedgeRectCallout">
            <a:avLst>
              <a:gd name="adj1" fmla="val -30819"/>
              <a:gd name="adj2" fmla="val 97630"/>
            </a:avLst>
          </a:prstGeom>
          <a:solidFill>
            <a:srgbClr val="FFFF00"/>
          </a:solidFill>
          <a:ln w="9525">
            <a:noFill/>
            <a:miter lim="800000"/>
            <a:headEnd/>
            <a:tailEnd/>
          </a:ln>
        </p:spPr>
        <p:txBody>
          <a:bodyPr>
            <a:spAutoFit/>
          </a:bodyPr>
          <a:lstStyle/>
          <a:p>
            <a:pPr>
              <a:spcBef>
                <a:spcPct val="50000"/>
              </a:spcBef>
            </a:pPr>
            <a:r>
              <a:rPr lang="nb-NO" sz="1900" dirty="0"/>
              <a:t>Uriktige data =&gt; uriktige vedtak</a:t>
            </a:r>
          </a:p>
        </p:txBody>
      </p:sp>
      <p:sp>
        <p:nvSpPr>
          <p:cNvPr id="16" name="AutoShape 20"/>
          <p:cNvSpPr>
            <a:spLocks noChangeArrowheads="1"/>
          </p:cNvSpPr>
          <p:nvPr/>
        </p:nvSpPr>
        <p:spPr bwMode="auto">
          <a:xfrm>
            <a:off x="1476332" y="4881578"/>
            <a:ext cx="2378075" cy="650875"/>
          </a:xfrm>
          <a:prstGeom prst="wedgeRectCallout">
            <a:avLst>
              <a:gd name="adj1" fmla="val 58067"/>
              <a:gd name="adj2" fmla="val -107206"/>
            </a:avLst>
          </a:prstGeom>
          <a:solidFill>
            <a:srgbClr val="FFFF00"/>
          </a:solidFill>
          <a:ln w="9525">
            <a:solidFill>
              <a:srgbClr val="FFFF00"/>
            </a:solidFill>
            <a:miter lim="800000"/>
            <a:headEnd/>
            <a:tailEnd/>
          </a:ln>
        </p:spPr>
        <p:txBody>
          <a:bodyPr>
            <a:spAutoFit/>
          </a:bodyPr>
          <a:lstStyle/>
          <a:p>
            <a:r>
              <a:rPr lang="nb-NO" sz="1800" dirty="0"/>
              <a:t>Uriktige </a:t>
            </a:r>
            <a:r>
              <a:rPr lang="nb-NO" sz="1800" dirty="0" smtClean="0"/>
              <a:t>operasjoner </a:t>
            </a:r>
            <a:endParaRPr lang="nb-NO" sz="1800" dirty="0"/>
          </a:p>
          <a:p>
            <a:r>
              <a:rPr lang="nb-NO" sz="1800" dirty="0"/>
              <a:t>=&gt; uriktige vedtak,</a:t>
            </a:r>
            <a:endParaRPr lang="nb-NO" dirty="0"/>
          </a:p>
        </p:txBody>
      </p:sp>
      <p:grpSp>
        <p:nvGrpSpPr>
          <p:cNvPr id="17" name="Group 9"/>
          <p:cNvGrpSpPr>
            <a:grpSpLocks/>
          </p:cNvGrpSpPr>
          <p:nvPr/>
        </p:nvGrpSpPr>
        <p:grpSpPr bwMode="auto">
          <a:xfrm>
            <a:off x="4071934" y="3214438"/>
            <a:ext cx="3048000" cy="1286132"/>
            <a:chOff x="2016" y="1939"/>
            <a:chExt cx="1920" cy="1037"/>
          </a:xfrm>
        </p:grpSpPr>
        <p:sp>
          <p:nvSpPr>
            <p:cNvPr id="18" name="Text Box 10"/>
            <p:cNvSpPr txBox="1">
              <a:spLocks noChangeArrowheads="1"/>
            </p:cNvSpPr>
            <p:nvPr/>
          </p:nvSpPr>
          <p:spPr bwMode="auto">
            <a:xfrm>
              <a:off x="2150" y="1994"/>
              <a:ext cx="676" cy="252"/>
            </a:xfrm>
            <a:prstGeom prst="rect">
              <a:avLst/>
            </a:prstGeom>
            <a:noFill/>
            <a:ln w="9525">
              <a:noFill/>
              <a:miter lim="800000"/>
              <a:headEnd/>
              <a:tailEnd/>
            </a:ln>
          </p:spPr>
          <p:txBody>
            <a:bodyPr wrap="none">
              <a:spAutoFit/>
            </a:bodyPr>
            <a:lstStyle/>
            <a:p>
              <a:r>
                <a:rPr lang="nb-NO" sz="2000" dirty="0" smtClean="0">
                  <a:sym typeface="Marlett" pitchFamily="2" charset="2"/>
                </a:rPr>
                <a:t>       Data</a:t>
              </a:r>
              <a:endParaRPr lang="nb-NO" sz="2000" dirty="0" smtClean="0"/>
            </a:p>
          </p:txBody>
        </p:sp>
        <p:sp>
          <p:nvSpPr>
            <p:cNvPr id="19" name="Rectangle 11"/>
            <p:cNvSpPr>
              <a:spLocks noChangeArrowheads="1"/>
            </p:cNvSpPr>
            <p:nvPr/>
          </p:nvSpPr>
          <p:spPr bwMode="auto">
            <a:xfrm>
              <a:off x="2016" y="1939"/>
              <a:ext cx="1344" cy="1037"/>
            </a:xfrm>
            <a:prstGeom prst="rect">
              <a:avLst/>
            </a:prstGeom>
            <a:noFill/>
            <a:ln w="28575">
              <a:solidFill>
                <a:schemeClr val="accent2"/>
              </a:solidFill>
              <a:miter lim="800000"/>
              <a:headEnd/>
              <a:tailEnd/>
            </a:ln>
          </p:spPr>
          <p:txBody>
            <a:bodyPr wrap="none" anchor="ctr"/>
            <a:lstStyle/>
            <a:p>
              <a:endParaRPr lang="nb-NO" sz="2000"/>
            </a:p>
          </p:txBody>
        </p:sp>
        <p:sp>
          <p:nvSpPr>
            <p:cNvPr id="20" name="Line 12"/>
            <p:cNvSpPr>
              <a:spLocks noChangeShapeType="1"/>
            </p:cNvSpPr>
            <p:nvPr/>
          </p:nvSpPr>
          <p:spPr bwMode="auto">
            <a:xfrm>
              <a:off x="3360" y="2304"/>
              <a:ext cx="576" cy="0"/>
            </a:xfrm>
            <a:prstGeom prst="line">
              <a:avLst/>
            </a:prstGeom>
            <a:noFill/>
            <a:ln w="28575">
              <a:solidFill>
                <a:schemeClr val="accent2"/>
              </a:solidFill>
              <a:round/>
              <a:headEnd/>
              <a:tailEnd type="triangle" w="med" len="med"/>
            </a:ln>
          </p:spPr>
          <p:txBody>
            <a:bodyPr wrap="none" anchor="ctr"/>
            <a:lstStyle/>
            <a:p>
              <a:endParaRPr lang="nb-NO" sz="2000"/>
            </a:p>
          </p:txBody>
        </p:sp>
      </p:grpSp>
      <p:grpSp>
        <p:nvGrpSpPr>
          <p:cNvPr id="44" name="Gruppe 43"/>
          <p:cNvGrpSpPr/>
          <p:nvPr/>
        </p:nvGrpSpPr>
        <p:grpSpPr>
          <a:xfrm rot="2776682">
            <a:off x="4557141" y="3387680"/>
            <a:ext cx="928694" cy="1032339"/>
            <a:chOff x="7500958" y="1182215"/>
            <a:chExt cx="1167945" cy="1232359"/>
          </a:xfrm>
        </p:grpSpPr>
        <p:sp>
          <p:nvSpPr>
            <p:cNvPr id="41" name="Bue 40"/>
            <p:cNvSpPr/>
            <p:nvPr/>
          </p:nvSpPr>
          <p:spPr>
            <a:xfrm>
              <a:off x="7500958" y="1500174"/>
              <a:ext cx="914400" cy="914400"/>
            </a:xfrm>
            <a:prstGeom prst="arc">
              <a:avLst/>
            </a:prstGeom>
            <a:ln w="15875">
              <a:solidFill>
                <a:schemeClr val="accent2"/>
              </a:solidFill>
              <a:headEnd type="arrow"/>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43" name="Bue 42"/>
            <p:cNvSpPr/>
            <p:nvPr/>
          </p:nvSpPr>
          <p:spPr>
            <a:xfrm rot="10314758">
              <a:off x="7754503" y="1182215"/>
              <a:ext cx="914400" cy="914400"/>
            </a:xfrm>
            <a:prstGeom prst="arc">
              <a:avLst/>
            </a:prstGeom>
            <a:ln>
              <a:solidFill>
                <a:schemeClr val="accent2"/>
              </a:solidFill>
              <a:headEnd type="arrow"/>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grpSp>
      <p:sp>
        <p:nvSpPr>
          <p:cNvPr id="45" name="Line 8"/>
          <p:cNvSpPr>
            <a:spLocks noChangeShapeType="1"/>
          </p:cNvSpPr>
          <p:nvPr/>
        </p:nvSpPr>
        <p:spPr bwMode="auto">
          <a:xfrm rot="10800000">
            <a:off x="3327381" y="4211643"/>
            <a:ext cx="762000" cy="0"/>
          </a:xfrm>
          <a:prstGeom prst="line">
            <a:avLst/>
          </a:prstGeom>
          <a:noFill/>
          <a:ln w="28575">
            <a:solidFill>
              <a:schemeClr val="tx1"/>
            </a:solidFill>
            <a:round/>
            <a:headEnd/>
            <a:tailEnd type="triangle" w="med" len="med"/>
          </a:ln>
        </p:spPr>
        <p:txBody>
          <a:bodyPr wrap="none" anchor="ctr"/>
          <a:lstStyle/>
          <a:p>
            <a:endParaRPr lang="nb-NO"/>
          </a:p>
        </p:txBody>
      </p:sp>
      <p:sp>
        <p:nvSpPr>
          <p:cNvPr id="46" name="Pil høyre 45"/>
          <p:cNvSpPr/>
          <p:nvPr/>
        </p:nvSpPr>
        <p:spPr>
          <a:xfrm>
            <a:off x="904828" y="2595562"/>
            <a:ext cx="642942"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7" name="Pil høyre 46"/>
          <p:cNvSpPr/>
          <p:nvPr/>
        </p:nvSpPr>
        <p:spPr>
          <a:xfrm>
            <a:off x="904828" y="2952752"/>
            <a:ext cx="642942"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8" name="Pil høyre 47"/>
          <p:cNvSpPr/>
          <p:nvPr/>
        </p:nvSpPr>
        <p:spPr>
          <a:xfrm>
            <a:off x="904828" y="3381380"/>
            <a:ext cx="642942"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9" name="Pil høyre 48"/>
          <p:cNvSpPr/>
          <p:nvPr/>
        </p:nvSpPr>
        <p:spPr>
          <a:xfrm>
            <a:off x="904828" y="3738570"/>
            <a:ext cx="642942"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0" name="TekstSylinder 49"/>
          <p:cNvSpPr txBox="1"/>
          <p:nvPr/>
        </p:nvSpPr>
        <p:spPr>
          <a:xfrm>
            <a:off x="333324" y="1809744"/>
            <a:ext cx="461665" cy="3299301"/>
          </a:xfrm>
          <a:prstGeom prst="rect">
            <a:avLst/>
          </a:prstGeom>
          <a:noFill/>
        </p:spPr>
        <p:txBody>
          <a:bodyPr vert="vert270" wrap="none" rtlCol="0">
            <a:spAutoFit/>
          </a:bodyPr>
          <a:lstStyle/>
          <a:p>
            <a:r>
              <a:rPr lang="nb-NO" dirty="0" smtClean="0"/>
              <a:t>Data fra interne og eksterne kilder</a:t>
            </a:r>
            <a:endParaRPr lang="nb-NO" dirty="0"/>
          </a:p>
        </p:txBody>
      </p:sp>
      <p:grpSp>
        <p:nvGrpSpPr>
          <p:cNvPr id="33" name="Gruppe 32"/>
          <p:cNvGrpSpPr/>
          <p:nvPr/>
        </p:nvGrpSpPr>
        <p:grpSpPr>
          <a:xfrm>
            <a:off x="4500562" y="4857760"/>
            <a:ext cx="1857388" cy="1500198"/>
            <a:chOff x="4786314" y="4643446"/>
            <a:chExt cx="1857388" cy="1500198"/>
          </a:xfrm>
        </p:grpSpPr>
        <p:sp>
          <p:nvSpPr>
            <p:cNvPr id="27" name="TekstSylinder 26"/>
            <p:cNvSpPr txBox="1"/>
            <p:nvPr/>
          </p:nvSpPr>
          <p:spPr>
            <a:xfrm>
              <a:off x="4786314" y="4714090"/>
              <a:ext cx="1857388" cy="646331"/>
            </a:xfrm>
            <a:prstGeom prst="rect">
              <a:avLst/>
            </a:prstGeom>
            <a:noFill/>
          </p:spPr>
          <p:txBody>
            <a:bodyPr wrap="square" rtlCol="0">
              <a:spAutoFit/>
            </a:bodyPr>
            <a:lstStyle/>
            <a:p>
              <a:r>
                <a:rPr lang="nb-NO" dirty="0" smtClean="0"/>
                <a:t>HVIS          SÅ         </a:t>
              </a:r>
            </a:p>
            <a:p>
              <a:r>
                <a:rPr lang="nb-NO" dirty="0" smtClean="0"/>
                <a:t>(vilkår)   (resultat)</a:t>
              </a:r>
              <a:endParaRPr lang="nb-NO" dirty="0"/>
            </a:p>
          </p:txBody>
        </p:sp>
        <p:cxnSp>
          <p:nvCxnSpPr>
            <p:cNvPr id="29" name="Rett linje 28"/>
            <p:cNvCxnSpPr/>
            <p:nvPr/>
          </p:nvCxnSpPr>
          <p:spPr>
            <a:xfrm rot="5400000">
              <a:off x="4822430" y="5393148"/>
              <a:ext cx="1500198" cy="794"/>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8" name="Gruppe 37"/>
          <p:cNvGrpSpPr/>
          <p:nvPr/>
        </p:nvGrpSpPr>
        <p:grpSpPr>
          <a:xfrm>
            <a:off x="3071802" y="5715016"/>
            <a:ext cx="4306313" cy="646331"/>
            <a:chOff x="3071802" y="5715016"/>
            <a:chExt cx="4306313" cy="646331"/>
          </a:xfrm>
        </p:grpSpPr>
        <p:sp>
          <p:nvSpPr>
            <p:cNvPr id="34" name="TekstSylinder 33"/>
            <p:cNvSpPr txBox="1"/>
            <p:nvPr/>
          </p:nvSpPr>
          <p:spPr>
            <a:xfrm>
              <a:off x="5357818" y="5715016"/>
              <a:ext cx="2020297" cy="369332"/>
            </a:xfrm>
            <a:prstGeom prst="rect">
              <a:avLst/>
            </a:prstGeom>
            <a:noFill/>
          </p:spPr>
          <p:txBody>
            <a:bodyPr wrap="none" rtlCol="0">
              <a:spAutoFit/>
            </a:bodyPr>
            <a:lstStyle/>
            <a:p>
              <a:r>
                <a:rPr lang="nb-NO" dirty="0" smtClean="0">
                  <a:solidFill>
                    <a:schemeClr val="accent1"/>
                  </a:solidFill>
                </a:rPr>
                <a:t>vedtaksbeskrivelser</a:t>
              </a:r>
              <a:endParaRPr lang="nb-NO" dirty="0">
                <a:solidFill>
                  <a:schemeClr val="accent1"/>
                </a:solidFill>
              </a:endParaRPr>
            </a:p>
          </p:txBody>
        </p:sp>
        <p:sp>
          <p:nvSpPr>
            <p:cNvPr id="35" name="TekstSylinder 34"/>
            <p:cNvSpPr txBox="1"/>
            <p:nvPr/>
          </p:nvSpPr>
          <p:spPr>
            <a:xfrm>
              <a:off x="3071802" y="5715016"/>
              <a:ext cx="1010277" cy="646331"/>
            </a:xfrm>
            <a:prstGeom prst="rect">
              <a:avLst/>
            </a:prstGeom>
            <a:noFill/>
          </p:spPr>
          <p:txBody>
            <a:bodyPr wrap="none" rtlCol="0">
              <a:spAutoFit/>
            </a:bodyPr>
            <a:lstStyle/>
            <a:p>
              <a:r>
                <a:rPr lang="nb-NO" dirty="0" smtClean="0">
                  <a:solidFill>
                    <a:schemeClr val="accent1"/>
                  </a:solidFill>
                </a:rPr>
                <a:t>Formelle</a:t>
              </a:r>
            </a:p>
            <a:p>
              <a:r>
                <a:rPr lang="nb-NO" dirty="0" smtClean="0">
                  <a:solidFill>
                    <a:schemeClr val="accent1"/>
                  </a:solidFill>
                </a:rPr>
                <a:t>kriterier</a:t>
              </a:r>
              <a:endParaRPr lang="nb-NO" dirty="0">
                <a:solidFill>
                  <a:schemeClr val="accent1"/>
                </a:solidFill>
              </a:endParaRPr>
            </a:p>
          </p:txBody>
        </p:sp>
        <p:sp>
          <p:nvSpPr>
            <p:cNvPr id="37" name="TekstSylinder 36"/>
            <p:cNvSpPr txBox="1"/>
            <p:nvPr/>
          </p:nvSpPr>
          <p:spPr>
            <a:xfrm>
              <a:off x="4143372" y="5715016"/>
              <a:ext cx="1149867" cy="646331"/>
            </a:xfrm>
            <a:prstGeom prst="rect">
              <a:avLst/>
            </a:prstGeom>
            <a:noFill/>
          </p:spPr>
          <p:txBody>
            <a:bodyPr wrap="none" rtlCol="0">
              <a:spAutoFit/>
            </a:bodyPr>
            <a:lstStyle/>
            <a:p>
              <a:r>
                <a:rPr lang="nb-NO" dirty="0" smtClean="0">
                  <a:solidFill>
                    <a:schemeClr val="accent1"/>
                  </a:solidFill>
                </a:rPr>
                <a:t>Materielle</a:t>
              </a:r>
            </a:p>
            <a:p>
              <a:r>
                <a:rPr lang="nb-NO" dirty="0" smtClean="0">
                  <a:solidFill>
                    <a:schemeClr val="accent1"/>
                  </a:solidFill>
                </a:rPr>
                <a:t>kriterier</a:t>
              </a:r>
              <a:endParaRPr lang="nb-NO" dirty="0">
                <a:solidFill>
                  <a:schemeClr val="accent1"/>
                </a:solidFill>
              </a:endParaRPr>
            </a:p>
          </p:txBody>
        </p:sp>
      </p:grpSp>
      <p:sp>
        <p:nvSpPr>
          <p:cNvPr id="39" name="TekstSylinder 38"/>
          <p:cNvSpPr txBox="1"/>
          <p:nvPr/>
        </p:nvSpPr>
        <p:spPr>
          <a:xfrm>
            <a:off x="5572132" y="1071546"/>
            <a:ext cx="3231975" cy="923330"/>
          </a:xfrm>
          <a:prstGeom prst="rect">
            <a:avLst/>
          </a:prstGeom>
          <a:solidFill>
            <a:schemeClr val="bg2"/>
          </a:solidFill>
          <a:ln cmpd="dbl">
            <a:solidFill>
              <a:schemeClr val="tx1"/>
            </a:solidFill>
            <a:prstDash val="dash"/>
          </a:ln>
        </p:spPr>
        <p:txBody>
          <a:bodyPr wrap="none" rtlCol="0">
            <a:spAutoFit/>
          </a:bodyPr>
          <a:lstStyle/>
          <a:p>
            <a:r>
              <a:rPr lang="nb-NO" dirty="0" smtClean="0"/>
              <a:t>Slike prosesser kan  ofte ses som</a:t>
            </a:r>
          </a:p>
          <a:p>
            <a:r>
              <a:rPr lang="nb-NO" dirty="0" smtClean="0"/>
              <a:t>automatisk bruk og tilblivelse </a:t>
            </a:r>
          </a:p>
          <a:p>
            <a:r>
              <a:rPr lang="nb-NO" dirty="0" smtClean="0"/>
              <a:t>av personopplysninger</a:t>
            </a: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20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00034" y="142852"/>
            <a:ext cx="8229600" cy="714380"/>
          </a:xfrm>
        </p:spPr>
        <p:txBody>
          <a:bodyPr>
            <a:normAutofit/>
          </a:bodyPr>
          <a:lstStyle/>
          <a:p>
            <a:r>
              <a:rPr lang="nb-NO" sz="3200" dirty="0" smtClean="0">
                <a:solidFill>
                  <a:schemeClr val="accent1"/>
                </a:solidFill>
              </a:rPr>
              <a:t>Hvor automatisert?</a:t>
            </a:r>
            <a:endParaRPr lang="nb-NO" sz="3200" dirty="0">
              <a:solidFill>
                <a:schemeClr val="accent1"/>
              </a:solidFill>
            </a:endParaRPr>
          </a:p>
        </p:txBody>
      </p:sp>
      <p:sp>
        <p:nvSpPr>
          <p:cNvPr id="3" name="Plassholder for innhold 2"/>
          <p:cNvSpPr>
            <a:spLocks noGrp="1"/>
          </p:cNvSpPr>
          <p:nvPr>
            <p:ph idx="1"/>
          </p:nvPr>
        </p:nvSpPr>
        <p:spPr>
          <a:xfrm>
            <a:off x="457200" y="857232"/>
            <a:ext cx="8472518" cy="5715040"/>
          </a:xfrm>
        </p:spPr>
        <p:txBody>
          <a:bodyPr>
            <a:normAutofit fontScale="55000" lnSpcReduction="20000"/>
          </a:bodyPr>
          <a:lstStyle/>
          <a:p>
            <a:r>
              <a:rPr lang="nb-NO" sz="3600" dirty="0" smtClean="0">
                <a:solidFill>
                  <a:srgbClr val="C00000"/>
                </a:solidFill>
              </a:rPr>
              <a:t>Tre grunnleggende valgmuligheter:</a:t>
            </a:r>
          </a:p>
          <a:p>
            <a:pPr lvl="1"/>
            <a:r>
              <a:rPr lang="nb-NO" sz="3300" dirty="0" smtClean="0"/>
              <a:t>Automatiserte enkeltvedtak</a:t>
            </a:r>
          </a:p>
          <a:p>
            <a:pPr lvl="1"/>
            <a:r>
              <a:rPr lang="nb-NO" sz="3300" dirty="0" smtClean="0"/>
              <a:t>Automatisk støttede enkeltvedtak</a:t>
            </a:r>
          </a:p>
          <a:p>
            <a:pPr lvl="1"/>
            <a:r>
              <a:rPr lang="nb-NO" sz="3300" dirty="0" smtClean="0"/>
              <a:t>Manuelle enkeltvedtak</a:t>
            </a:r>
          </a:p>
          <a:p>
            <a:r>
              <a:rPr lang="nb-NO" sz="3600" dirty="0" smtClean="0">
                <a:solidFill>
                  <a:srgbClr val="C00000"/>
                </a:solidFill>
              </a:rPr>
              <a:t>Jeg antar det ut i fra krav til forsvarlig saksbehandling kan argumenteres for at enkeltvedtak i vesentlig grad bør være </a:t>
            </a:r>
            <a:r>
              <a:rPr lang="nb-NO" sz="3600" i="1" dirty="0" smtClean="0">
                <a:solidFill>
                  <a:srgbClr val="C00000"/>
                </a:solidFill>
              </a:rPr>
              <a:t>støttet </a:t>
            </a:r>
            <a:r>
              <a:rPr lang="nb-NO" sz="3600" dirty="0" smtClean="0">
                <a:solidFill>
                  <a:srgbClr val="C00000"/>
                </a:solidFill>
              </a:rPr>
              <a:t>av automatiske </a:t>
            </a:r>
            <a:r>
              <a:rPr lang="nb-NO" sz="3600" dirty="0" smtClean="0">
                <a:solidFill>
                  <a:srgbClr val="C00000"/>
                </a:solidFill>
              </a:rPr>
              <a:t>operasjoner</a:t>
            </a:r>
            <a:r>
              <a:rPr lang="nb-NO" sz="3600" dirty="0" smtClean="0">
                <a:solidFill>
                  <a:srgbClr val="C00000"/>
                </a:solidFill>
              </a:rPr>
              <a:t>, og at det sjelden er rettslig grunn til å </a:t>
            </a:r>
            <a:r>
              <a:rPr lang="nb-NO" sz="3600" smtClean="0">
                <a:solidFill>
                  <a:srgbClr val="C00000"/>
                </a:solidFill>
              </a:rPr>
              <a:t>holde </a:t>
            </a:r>
            <a:r>
              <a:rPr lang="nb-NO" sz="3600" smtClean="0">
                <a:solidFill>
                  <a:srgbClr val="C00000"/>
                </a:solidFill>
              </a:rPr>
              <a:t>saksbehandlingen (helt) </a:t>
            </a:r>
            <a:r>
              <a:rPr lang="nb-NO" sz="3600" dirty="0" smtClean="0">
                <a:solidFill>
                  <a:srgbClr val="C00000"/>
                </a:solidFill>
              </a:rPr>
              <a:t>manuell</a:t>
            </a:r>
          </a:p>
          <a:p>
            <a:pPr lvl="1"/>
            <a:r>
              <a:rPr lang="nb-NO" sz="3300" dirty="0" smtClean="0"/>
              <a:t>Automatisk støttet saksbehandling vil i stor grad styrke beslutningsgrunnlaget, og derfor gi bedre grunnlag for menneskelige, individuell avgjørelser</a:t>
            </a:r>
          </a:p>
          <a:p>
            <a:r>
              <a:rPr lang="nb-NO" sz="3600" dirty="0" smtClean="0">
                <a:solidFill>
                  <a:srgbClr val="C00000"/>
                </a:solidFill>
              </a:rPr>
              <a:t>Jeg antar automatiske enkeltvedtak primært kan forsvares i tilfelle der rettskildene legger til rette for transformering, dvs. når loven er ”automatiseringsvennlig”</a:t>
            </a:r>
          </a:p>
          <a:p>
            <a:pPr lvl="1"/>
            <a:r>
              <a:rPr lang="nb-NO" sz="3300" dirty="0" smtClean="0"/>
              <a:t>Betyr primært at beslutningsgrunnlaget skal være klart definert, på en måte som forutsetter formalisering</a:t>
            </a:r>
          </a:p>
          <a:p>
            <a:pPr lvl="1"/>
            <a:r>
              <a:rPr lang="nb-NO" sz="3300" dirty="0" smtClean="0"/>
              <a:t>Det må </a:t>
            </a:r>
            <a:r>
              <a:rPr lang="nb-NO" sz="3300" dirty="0" err="1" smtClean="0"/>
              <a:t>mao</a:t>
            </a:r>
            <a:r>
              <a:rPr lang="nb-NO" sz="3300" dirty="0" smtClean="0"/>
              <a:t> </a:t>
            </a:r>
            <a:r>
              <a:rPr lang="nb-NO" sz="3300" dirty="0" smtClean="0"/>
              <a:t>være samsvar med lovgivningsstil og implementeringsmåte</a:t>
            </a:r>
          </a:p>
          <a:p>
            <a:pPr lvl="1"/>
            <a:r>
              <a:rPr lang="nb-NO" sz="3300" dirty="0" smtClean="0"/>
              <a:t>I så fall bør lovgivningsarbeidet eksplisitt ses som starten på et systemutviklingsarbeid</a:t>
            </a:r>
          </a:p>
          <a:p>
            <a:pPr lvl="1"/>
            <a:r>
              <a:rPr lang="nb-NO" sz="3300" dirty="0" smtClean="0"/>
              <a:t>Dermed flyttes overordnede spørsmål om </a:t>
            </a:r>
            <a:r>
              <a:rPr lang="nb-NO" sz="3300" dirty="0" smtClean="0"/>
              <a:t>automatisering </a:t>
            </a:r>
            <a:r>
              <a:rPr lang="nb-NO" sz="3300" dirty="0" smtClean="0"/>
              <a:t>og automatiseringsgrad til lovgiver</a:t>
            </a:r>
          </a:p>
          <a:p>
            <a:pPr lvl="1"/>
            <a:r>
              <a:rPr lang="nb-NO" sz="3300" dirty="0" smtClean="0"/>
              <a:t>Automatisering og grensene for automatisering bør grunnleggende ses som politiske spørsmål fordi det forandrer offentlig forvaltning og tilknyttede samfunnssektorer på  grunnleggende måte</a:t>
            </a:r>
          </a:p>
          <a:p>
            <a:pPr lvl="1"/>
            <a:endParaRPr lang="nb-NO" dirty="0" smtClean="0"/>
          </a:p>
          <a:p>
            <a:pPr lvl="1"/>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20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20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20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2000"/>
                                        <p:tgtEl>
                                          <p:spTgt spid="3">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2000"/>
                                        <p:tgtEl>
                                          <p:spTgt spid="3">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975</TotalTime>
  <Words>590</Words>
  <Application>Microsoft Office PowerPoint</Application>
  <PresentationFormat>Skjermfremvisning (4:3)</PresentationFormat>
  <Paragraphs>86</Paragraphs>
  <Slides>7</Slides>
  <Notes>1</Notes>
  <HiddenSlides>0</HiddenSlides>
  <MMClips>0</MMClips>
  <ScaleCrop>false</ScaleCrop>
  <HeadingPairs>
    <vt:vector size="4" baseType="variant">
      <vt:variant>
        <vt:lpstr>Tema</vt:lpstr>
      </vt:variant>
      <vt:variant>
        <vt:i4>1</vt:i4>
      </vt:variant>
      <vt:variant>
        <vt:lpstr>Lysbildetitler</vt:lpstr>
      </vt:variant>
      <vt:variant>
        <vt:i4>7</vt:i4>
      </vt:variant>
    </vt:vector>
  </HeadingPairs>
  <TitlesOfParts>
    <vt:vector size="8" baseType="lpstr">
      <vt:lpstr>Office-tema</vt:lpstr>
      <vt:lpstr>  Automatisering i offentlig forvaltning   </vt:lpstr>
      <vt:lpstr>Utgangspunkt i en generell definisjon</vt:lpstr>
      <vt:lpstr>Lysbilde 3</vt:lpstr>
      <vt:lpstr>Ulike typer operasjoner som kan inngå i automatiserte prosesser</vt:lpstr>
      <vt:lpstr>Automatisk myndighetsutøvelse?</vt:lpstr>
      <vt:lpstr>Lysbilde 6</vt:lpstr>
      <vt:lpstr>Hvor automatisert?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Automatisering i offentlig forvaltning   </dc:title>
  <dc:creator>eier</dc:creator>
  <cp:lastModifiedBy>eier</cp:lastModifiedBy>
  <cp:revision>7</cp:revision>
  <dcterms:created xsi:type="dcterms:W3CDTF">2012-09-13T19:26:37Z</dcterms:created>
  <dcterms:modified xsi:type="dcterms:W3CDTF">2012-09-16T21:48:31Z</dcterms:modified>
</cp:coreProperties>
</file>