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9"/>
  </p:notesMasterIdLst>
  <p:handoutMasterIdLst>
    <p:handoutMasterId r:id="rId20"/>
  </p:handoutMasterIdLst>
  <p:sldIdLst>
    <p:sldId id="256" r:id="rId2"/>
    <p:sldId id="263" r:id="rId3"/>
    <p:sldId id="265" r:id="rId4"/>
    <p:sldId id="262" r:id="rId5"/>
    <p:sldId id="258" r:id="rId6"/>
    <p:sldId id="257" r:id="rId7"/>
    <p:sldId id="260" r:id="rId8"/>
    <p:sldId id="277" r:id="rId9"/>
    <p:sldId id="259" r:id="rId10"/>
    <p:sldId id="270" r:id="rId11"/>
    <p:sldId id="276" r:id="rId12"/>
    <p:sldId id="271" r:id="rId13"/>
    <p:sldId id="264" r:id="rId14"/>
    <p:sldId id="275" r:id="rId15"/>
    <p:sldId id="274" r:id="rId16"/>
    <p:sldId id="278" r:id="rId17"/>
    <p:sldId id="279" r:id="rId18"/>
  </p:sldIdLst>
  <p:sldSz cx="9144000" cy="6858000" type="screen4x3"/>
  <p:notesSz cx="6797675" cy="9926638"/>
  <p:defaultTextStyle>
    <a:defPPr>
      <a:defRPr lang="nb-NO"/>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99"/>
    <a:srgbClr val="800080"/>
    <a:srgbClr val="8FE2FF"/>
    <a:srgbClr val="FFFFCC"/>
    <a:srgbClr val="A50021"/>
    <a:srgbClr val="CC00C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2" d="100"/>
          <a:sy n="102" d="100"/>
        </p:scale>
        <p:origin x="1092"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A3EA1A58-6587-419F-8D44-0FFA4533F768}"/>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pPr>
              <a:defRPr/>
            </a:pPr>
            <a:endParaRPr lang="nb-NO"/>
          </a:p>
        </p:txBody>
      </p:sp>
      <p:sp>
        <p:nvSpPr>
          <p:cNvPr id="3" name="Plassholder for dato 2">
            <a:extLst>
              <a:ext uri="{FF2B5EF4-FFF2-40B4-BE49-F238E27FC236}">
                <a16:creationId xmlns:a16="http://schemas.microsoft.com/office/drawing/2014/main" id="{C9139D59-7225-490D-81C1-FD71E6DFC4AA}"/>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pPr>
              <a:defRPr/>
            </a:pPr>
            <a:fld id="{EE548DEF-EF09-4AB3-9D74-E6953D20F824}" type="datetimeFigureOut">
              <a:rPr lang="nb-NO"/>
              <a:pPr>
                <a:defRPr/>
              </a:pPr>
              <a:t>15.10.2019</a:t>
            </a:fld>
            <a:endParaRPr lang="nb-NO"/>
          </a:p>
        </p:txBody>
      </p:sp>
      <p:sp>
        <p:nvSpPr>
          <p:cNvPr id="4" name="Plassholder for bunntekst 3">
            <a:extLst>
              <a:ext uri="{FF2B5EF4-FFF2-40B4-BE49-F238E27FC236}">
                <a16:creationId xmlns:a16="http://schemas.microsoft.com/office/drawing/2014/main" id="{428BDEFD-D8E0-4837-B70C-2BA9022B5645}"/>
              </a:ext>
            </a:extLst>
          </p:cNvPr>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pPr>
              <a:defRPr/>
            </a:pPr>
            <a:endParaRPr lang="nb-NO"/>
          </a:p>
        </p:txBody>
      </p:sp>
      <p:sp>
        <p:nvSpPr>
          <p:cNvPr id="5" name="Plassholder for lysbildenummer 4">
            <a:extLst>
              <a:ext uri="{FF2B5EF4-FFF2-40B4-BE49-F238E27FC236}">
                <a16:creationId xmlns:a16="http://schemas.microsoft.com/office/drawing/2014/main" id="{98E439FF-528E-4F23-AAB6-0294A2209692}"/>
              </a:ext>
            </a:extLst>
          </p:cNvPr>
          <p:cNvSpPr>
            <a:spLocks noGrp="1"/>
          </p:cNvSpPr>
          <p:nvPr>
            <p:ph type="sldNum" sz="quarter" idx="3"/>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3D252E81-EFC4-4DE1-A358-B4EF784A7A74}" type="slidenum">
              <a:rPr lang="nb-NO" altLang="nb-NO"/>
              <a:pPr>
                <a:defRPr/>
              </a:pPr>
              <a:t>‹#›</a:t>
            </a:fld>
            <a:endParaRPr lang="nb-NO" altLang="nb-N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E10D6F7B-29AE-4953-AC69-34EC3B9F692E}"/>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pPr>
              <a:defRPr/>
            </a:pPr>
            <a:endParaRPr lang="nb-NO"/>
          </a:p>
        </p:txBody>
      </p:sp>
      <p:sp>
        <p:nvSpPr>
          <p:cNvPr id="3" name="Plassholder for dato 2">
            <a:extLst>
              <a:ext uri="{FF2B5EF4-FFF2-40B4-BE49-F238E27FC236}">
                <a16:creationId xmlns:a16="http://schemas.microsoft.com/office/drawing/2014/main" id="{9409E795-2DC0-4558-BCE2-B801DB441B7A}"/>
              </a:ext>
            </a:extLst>
          </p:cNvPr>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pPr>
              <a:defRPr/>
            </a:pPr>
            <a:fld id="{E856181A-AB46-483F-B546-96AF0624E3EA}" type="datetimeFigureOut">
              <a:rPr lang="nb-NO"/>
              <a:pPr>
                <a:defRPr/>
              </a:pPr>
              <a:t>15.10.2019</a:t>
            </a:fld>
            <a:endParaRPr lang="nb-NO"/>
          </a:p>
        </p:txBody>
      </p:sp>
      <p:sp>
        <p:nvSpPr>
          <p:cNvPr id="4" name="Plassholder for lysbilde 3">
            <a:extLst>
              <a:ext uri="{FF2B5EF4-FFF2-40B4-BE49-F238E27FC236}">
                <a16:creationId xmlns:a16="http://schemas.microsoft.com/office/drawing/2014/main" id="{150C0A4C-555A-496F-87B7-3A653CB74151}"/>
              </a:ext>
            </a:extLst>
          </p:cNvPr>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Plassholder for notater 4">
            <a:extLst>
              <a:ext uri="{FF2B5EF4-FFF2-40B4-BE49-F238E27FC236}">
                <a16:creationId xmlns:a16="http://schemas.microsoft.com/office/drawing/2014/main" id="{1F4038EA-3356-47EE-9835-91193BAD109D}"/>
              </a:ext>
            </a:extLst>
          </p:cNvPr>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6" name="Plassholder for bunntekst 5">
            <a:extLst>
              <a:ext uri="{FF2B5EF4-FFF2-40B4-BE49-F238E27FC236}">
                <a16:creationId xmlns:a16="http://schemas.microsoft.com/office/drawing/2014/main" id="{570580E3-9D4E-43C8-8A03-29702A1ED94C}"/>
              </a:ext>
            </a:extLst>
          </p:cNvPr>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pPr>
              <a:defRPr/>
            </a:pPr>
            <a:endParaRPr lang="nb-NO"/>
          </a:p>
        </p:txBody>
      </p:sp>
      <p:sp>
        <p:nvSpPr>
          <p:cNvPr id="7" name="Plassholder for lysbildenummer 6">
            <a:extLst>
              <a:ext uri="{FF2B5EF4-FFF2-40B4-BE49-F238E27FC236}">
                <a16:creationId xmlns:a16="http://schemas.microsoft.com/office/drawing/2014/main" id="{3A8EB476-EE2B-4050-8AD6-108C42AA6ECD}"/>
              </a:ext>
            </a:extLst>
          </p:cNvPr>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E8EFDDC1-D1C2-4C62-AEA6-1AC9E77D0671}" type="slidenum">
              <a:rPr lang="nb-NO" altLang="nb-NO"/>
              <a:pPr>
                <a:defRPr/>
              </a:pPr>
              <a:t>‹#›</a:t>
            </a:fld>
            <a:endParaRPr lang="nb-NO" altLang="nb-NO"/>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Plassholder for lysbilde 1">
            <a:extLst>
              <a:ext uri="{FF2B5EF4-FFF2-40B4-BE49-F238E27FC236}">
                <a16:creationId xmlns:a16="http://schemas.microsoft.com/office/drawing/2014/main" id="{81F85733-A9F8-40E3-9D2C-B6AB42CDED0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Plassholder for notater 2">
            <a:extLst>
              <a:ext uri="{FF2B5EF4-FFF2-40B4-BE49-F238E27FC236}">
                <a16:creationId xmlns:a16="http://schemas.microsoft.com/office/drawing/2014/main" id="{388AD22B-8F5C-4CCE-83A3-C5E0204FEF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b-NO" altLang="nb-NO"/>
          </a:p>
        </p:txBody>
      </p:sp>
      <p:sp>
        <p:nvSpPr>
          <p:cNvPr id="11268" name="Plassholder for lysbildenummer 3">
            <a:extLst>
              <a:ext uri="{FF2B5EF4-FFF2-40B4-BE49-F238E27FC236}">
                <a16:creationId xmlns:a16="http://schemas.microsoft.com/office/drawing/2014/main" id="{A76640B8-8ECE-44B3-8852-704A9089A7A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0C9084D-E050-4115-8EC6-33602065ED0C}" type="slidenum">
              <a:rPr lang="nb-NO" altLang="nb-NO" sz="1200" smtClean="0"/>
              <a:pPr/>
              <a:t>6</a:t>
            </a:fld>
            <a:endParaRPr lang="nb-NO" altLang="nb-NO"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a:t>Klikk for å redigere tittelstil</a:t>
            </a:r>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a:t>Klikk for å redigere undertittelstil i malen</a:t>
            </a:r>
          </a:p>
        </p:txBody>
      </p:sp>
      <p:sp>
        <p:nvSpPr>
          <p:cNvPr id="4" name="Rectangle 4">
            <a:extLst>
              <a:ext uri="{FF2B5EF4-FFF2-40B4-BE49-F238E27FC236}">
                <a16:creationId xmlns:a16="http://schemas.microsoft.com/office/drawing/2014/main" id="{E7FFBBAB-35CA-4132-91CD-369E548B9FCD}"/>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67B16C04-0693-4C88-AE53-2A640E9B57ED}"/>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AE351829-921C-4FFC-8388-0265925276FA}"/>
              </a:ext>
            </a:extLst>
          </p:cNvPr>
          <p:cNvSpPr>
            <a:spLocks noGrp="1" noChangeArrowheads="1"/>
          </p:cNvSpPr>
          <p:nvPr>
            <p:ph type="sldNum" sz="quarter" idx="12"/>
          </p:nvPr>
        </p:nvSpPr>
        <p:spPr>
          <a:ln/>
        </p:spPr>
        <p:txBody>
          <a:bodyPr/>
          <a:lstStyle>
            <a:lvl1pPr>
              <a:defRPr/>
            </a:lvl1pPr>
          </a:lstStyle>
          <a:p>
            <a:pPr>
              <a:defRPr/>
            </a:pPr>
            <a:fld id="{0F618846-55BA-4DC2-9FD4-206966623651}" type="slidenum">
              <a:rPr lang="nb-NO" altLang="nb-NO"/>
              <a:pPr>
                <a:defRPr/>
              </a:pPr>
              <a:t>‹#›</a:t>
            </a:fld>
            <a:endParaRPr lang="nb-NO" altLang="nb-NO"/>
          </a:p>
        </p:txBody>
      </p:sp>
    </p:spTree>
    <p:extLst>
      <p:ext uri="{BB962C8B-B14F-4D97-AF65-F5344CB8AC3E}">
        <p14:creationId xmlns:p14="http://schemas.microsoft.com/office/powerpoint/2010/main" val="2948832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A900D8D2-8C90-4855-879D-962452768D0D}"/>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0E68277C-5BEC-4B51-8F58-CDADB842B906}"/>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6F2B58DB-6655-410D-9FEB-C44E14CA23B9}"/>
              </a:ext>
            </a:extLst>
          </p:cNvPr>
          <p:cNvSpPr>
            <a:spLocks noGrp="1" noChangeArrowheads="1"/>
          </p:cNvSpPr>
          <p:nvPr>
            <p:ph type="sldNum" sz="quarter" idx="12"/>
          </p:nvPr>
        </p:nvSpPr>
        <p:spPr>
          <a:ln/>
        </p:spPr>
        <p:txBody>
          <a:bodyPr/>
          <a:lstStyle>
            <a:lvl1pPr>
              <a:defRPr/>
            </a:lvl1pPr>
          </a:lstStyle>
          <a:p>
            <a:pPr>
              <a:defRPr/>
            </a:pPr>
            <a:fld id="{A2F645A9-C8E0-4D54-98ED-76379FFA06E5}" type="slidenum">
              <a:rPr lang="nb-NO" altLang="nb-NO"/>
              <a:pPr>
                <a:defRPr/>
              </a:pPr>
              <a:t>‹#›</a:t>
            </a:fld>
            <a:endParaRPr lang="nb-NO" altLang="nb-NO"/>
          </a:p>
        </p:txBody>
      </p:sp>
    </p:spTree>
    <p:extLst>
      <p:ext uri="{BB962C8B-B14F-4D97-AF65-F5344CB8AC3E}">
        <p14:creationId xmlns:p14="http://schemas.microsoft.com/office/powerpoint/2010/main" val="2732730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
        <p:nvSpPr>
          <p:cNvPr id="4" name="Rectangle 4">
            <a:extLst>
              <a:ext uri="{FF2B5EF4-FFF2-40B4-BE49-F238E27FC236}">
                <a16:creationId xmlns:a16="http://schemas.microsoft.com/office/drawing/2014/main" id="{07403FA0-34E9-4801-BC64-DFA4ACAFC1E3}"/>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091BD374-7E5B-4B15-9CC0-A3B9569F66CC}"/>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223BF1ED-6474-46C3-9A02-E0E71E9BED5D}"/>
              </a:ext>
            </a:extLst>
          </p:cNvPr>
          <p:cNvSpPr>
            <a:spLocks noGrp="1" noChangeArrowheads="1"/>
          </p:cNvSpPr>
          <p:nvPr>
            <p:ph type="sldNum" sz="quarter" idx="12"/>
          </p:nvPr>
        </p:nvSpPr>
        <p:spPr>
          <a:ln/>
        </p:spPr>
        <p:txBody>
          <a:bodyPr/>
          <a:lstStyle>
            <a:lvl1pPr>
              <a:defRPr/>
            </a:lvl1pPr>
          </a:lstStyle>
          <a:p>
            <a:pPr>
              <a:defRPr/>
            </a:pPr>
            <a:fld id="{324C5B9A-1E10-4881-A4BB-0011AB352E3F}" type="slidenum">
              <a:rPr lang="nb-NO" altLang="nb-NO"/>
              <a:pPr>
                <a:defRPr/>
              </a:pPr>
              <a:t>‹#›</a:t>
            </a:fld>
            <a:endParaRPr lang="nb-NO" altLang="nb-NO"/>
          </a:p>
        </p:txBody>
      </p:sp>
    </p:spTree>
    <p:extLst>
      <p:ext uri="{BB962C8B-B14F-4D97-AF65-F5344CB8AC3E}">
        <p14:creationId xmlns:p14="http://schemas.microsoft.com/office/powerpoint/2010/main" val="4104283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4">
            <a:extLst>
              <a:ext uri="{FF2B5EF4-FFF2-40B4-BE49-F238E27FC236}">
                <a16:creationId xmlns:a16="http://schemas.microsoft.com/office/drawing/2014/main" id="{EFDE9965-DF06-486E-85F5-B47B8AA95015}"/>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1D6223FA-1761-4EB7-B4F4-AB7F7CB90FC8}"/>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39DE82D6-A72E-49E7-9E48-49FC7EC441BB}"/>
              </a:ext>
            </a:extLst>
          </p:cNvPr>
          <p:cNvSpPr>
            <a:spLocks noGrp="1" noChangeArrowheads="1"/>
          </p:cNvSpPr>
          <p:nvPr>
            <p:ph type="sldNum" sz="quarter" idx="12"/>
          </p:nvPr>
        </p:nvSpPr>
        <p:spPr>
          <a:ln/>
        </p:spPr>
        <p:txBody>
          <a:bodyPr/>
          <a:lstStyle>
            <a:lvl1pPr>
              <a:defRPr/>
            </a:lvl1pPr>
          </a:lstStyle>
          <a:p>
            <a:pPr>
              <a:defRPr/>
            </a:pPr>
            <a:fld id="{1B2256DB-F2B7-4AC3-94B5-E9DE29676F5E}" type="slidenum">
              <a:rPr lang="nb-NO" altLang="nb-NO"/>
              <a:pPr>
                <a:defRPr/>
              </a:pPr>
              <a:t>‹#›</a:t>
            </a:fld>
            <a:endParaRPr lang="nb-NO" altLang="nb-NO"/>
          </a:p>
        </p:txBody>
      </p:sp>
    </p:spTree>
    <p:extLst>
      <p:ext uri="{BB962C8B-B14F-4D97-AF65-F5344CB8AC3E}">
        <p14:creationId xmlns:p14="http://schemas.microsoft.com/office/powerpoint/2010/main" val="1118740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Rectangle 4">
            <a:extLst>
              <a:ext uri="{FF2B5EF4-FFF2-40B4-BE49-F238E27FC236}">
                <a16:creationId xmlns:a16="http://schemas.microsoft.com/office/drawing/2014/main" id="{C9164F39-A6B9-4B4F-9A40-06F3B7FE43D2}"/>
              </a:ext>
            </a:extLst>
          </p:cNvPr>
          <p:cNvSpPr>
            <a:spLocks noGrp="1" noChangeArrowheads="1"/>
          </p:cNvSpPr>
          <p:nvPr>
            <p:ph type="dt" sz="half" idx="10"/>
          </p:nvPr>
        </p:nvSpPr>
        <p:spPr>
          <a:ln/>
        </p:spPr>
        <p:txBody>
          <a:bodyPr/>
          <a:lstStyle>
            <a:lvl1pPr>
              <a:defRPr/>
            </a:lvl1pPr>
          </a:lstStyle>
          <a:p>
            <a:pPr>
              <a:defRPr/>
            </a:pPr>
            <a:endParaRPr lang="nb-NO"/>
          </a:p>
        </p:txBody>
      </p:sp>
      <p:sp>
        <p:nvSpPr>
          <p:cNvPr id="8" name="Rectangle 5">
            <a:extLst>
              <a:ext uri="{FF2B5EF4-FFF2-40B4-BE49-F238E27FC236}">
                <a16:creationId xmlns:a16="http://schemas.microsoft.com/office/drawing/2014/main" id="{30193565-7041-42F8-87AF-09C7648E3406}"/>
              </a:ext>
            </a:extLst>
          </p:cNvPr>
          <p:cNvSpPr>
            <a:spLocks noGrp="1" noChangeArrowheads="1"/>
          </p:cNvSpPr>
          <p:nvPr>
            <p:ph type="ftr" sz="quarter" idx="11"/>
          </p:nvPr>
        </p:nvSpPr>
        <p:spPr>
          <a:ln/>
        </p:spPr>
        <p:txBody>
          <a:bodyPr/>
          <a:lstStyle>
            <a:lvl1pPr>
              <a:defRPr/>
            </a:lvl1pPr>
          </a:lstStyle>
          <a:p>
            <a:pPr>
              <a:defRPr/>
            </a:pPr>
            <a:endParaRPr lang="nb-NO"/>
          </a:p>
        </p:txBody>
      </p:sp>
      <p:sp>
        <p:nvSpPr>
          <p:cNvPr id="9" name="Rectangle 6">
            <a:extLst>
              <a:ext uri="{FF2B5EF4-FFF2-40B4-BE49-F238E27FC236}">
                <a16:creationId xmlns:a16="http://schemas.microsoft.com/office/drawing/2014/main" id="{540E65C4-7F6E-44C4-B750-15A2E5D128D8}"/>
              </a:ext>
            </a:extLst>
          </p:cNvPr>
          <p:cNvSpPr>
            <a:spLocks noGrp="1" noChangeArrowheads="1"/>
          </p:cNvSpPr>
          <p:nvPr>
            <p:ph type="sldNum" sz="quarter" idx="12"/>
          </p:nvPr>
        </p:nvSpPr>
        <p:spPr>
          <a:ln/>
        </p:spPr>
        <p:txBody>
          <a:bodyPr/>
          <a:lstStyle>
            <a:lvl1pPr>
              <a:defRPr/>
            </a:lvl1pPr>
          </a:lstStyle>
          <a:p>
            <a:pPr>
              <a:defRPr/>
            </a:pPr>
            <a:fld id="{ED21F37C-D5EA-4C46-94F0-53ACF15C0B43}" type="slidenum">
              <a:rPr lang="nb-NO" altLang="nb-NO"/>
              <a:pPr>
                <a:defRPr/>
              </a:pPr>
              <a:t>‹#›</a:t>
            </a:fld>
            <a:endParaRPr lang="nb-NO" altLang="nb-NO"/>
          </a:p>
        </p:txBody>
      </p:sp>
    </p:spTree>
    <p:extLst>
      <p:ext uri="{BB962C8B-B14F-4D97-AF65-F5344CB8AC3E}">
        <p14:creationId xmlns:p14="http://schemas.microsoft.com/office/powerpoint/2010/main" val="3686113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Rectangle 4">
            <a:extLst>
              <a:ext uri="{FF2B5EF4-FFF2-40B4-BE49-F238E27FC236}">
                <a16:creationId xmlns:a16="http://schemas.microsoft.com/office/drawing/2014/main" id="{8D5C3DE9-05C0-4745-8AD8-A267E0DBEE5F}"/>
              </a:ext>
            </a:extLst>
          </p:cNvPr>
          <p:cNvSpPr>
            <a:spLocks noGrp="1" noChangeArrowheads="1"/>
          </p:cNvSpPr>
          <p:nvPr>
            <p:ph type="dt" sz="half" idx="10"/>
          </p:nvPr>
        </p:nvSpPr>
        <p:spPr>
          <a:ln/>
        </p:spPr>
        <p:txBody>
          <a:bodyPr/>
          <a:lstStyle>
            <a:lvl1pPr>
              <a:defRPr/>
            </a:lvl1pPr>
          </a:lstStyle>
          <a:p>
            <a:pPr>
              <a:defRPr/>
            </a:pPr>
            <a:endParaRPr lang="nb-NO"/>
          </a:p>
        </p:txBody>
      </p:sp>
      <p:sp>
        <p:nvSpPr>
          <p:cNvPr id="4" name="Rectangle 5">
            <a:extLst>
              <a:ext uri="{FF2B5EF4-FFF2-40B4-BE49-F238E27FC236}">
                <a16:creationId xmlns:a16="http://schemas.microsoft.com/office/drawing/2014/main" id="{FF9D311E-6979-4ED2-B12E-4856ED0024B6}"/>
              </a:ext>
            </a:extLst>
          </p:cNvPr>
          <p:cNvSpPr>
            <a:spLocks noGrp="1" noChangeArrowheads="1"/>
          </p:cNvSpPr>
          <p:nvPr>
            <p:ph type="ftr" sz="quarter" idx="11"/>
          </p:nvPr>
        </p:nvSpPr>
        <p:spPr>
          <a:ln/>
        </p:spPr>
        <p:txBody>
          <a:bodyPr/>
          <a:lstStyle>
            <a:lvl1pPr>
              <a:defRPr/>
            </a:lvl1pPr>
          </a:lstStyle>
          <a:p>
            <a:pPr>
              <a:defRPr/>
            </a:pPr>
            <a:endParaRPr lang="nb-NO"/>
          </a:p>
        </p:txBody>
      </p:sp>
      <p:sp>
        <p:nvSpPr>
          <p:cNvPr id="5" name="Rectangle 6">
            <a:extLst>
              <a:ext uri="{FF2B5EF4-FFF2-40B4-BE49-F238E27FC236}">
                <a16:creationId xmlns:a16="http://schemas.microsoft.com/office/drawing/2014/main" id="{2D379FE4-5B63-41DB-B291-FCB33E7BD6DF}"/>
              </a:ext>
            </a:extLst>
          </p:cNvPr>
          <p:cNvSpPr>
            <a:spLocks noGrp="1" noChangeArrowheads="1"/>
          </p:cNvSpPr>
          <p:nvPr>
            <p:ph type="sldNum" sz="quarter" idx="12"/>
          </p:nvPr>
        </p:nvSpPr>
        <p:spPr>
          <a:ln/>
        </p:spPr>
        <p:txBody>
          <a:bodyPr/>
          <a:lstStyle>
            <a:lvl1pPr>
              <a:defRPr/>
            </a:lvl1pPr>
          </a:lstStyle>
          <a:p>
            <a:pPr>
              <a:defRPr/>
            </a:pPr>
            <a:fld id="{2AD70665-4BC7-43F9-AED0-6F586D7DE4A5}" type="slidenum">
              <a:rPr lang="nb-NO" altLang="nb-NO"/>
              <a:pPr>
                <a:defRPr/>
              </a:pPr>
              <a:t>‹#›</a:t>
            </a:fld>
            <a:endParaRPr lang="nb-NO" altLang="nb-NO"/>
          </a:p>
        </p:txBody>
      </p:sp>
    </p:spTree>
    <p:extLst>
      <p:ext uri="{BB962C8B-B14F-4D97-AF65-F5344CB8AC3E}">
        <p14:creationId xmlns:p14="http://schemas.microsoft.com/office/powerpoint/2010/main" val="2702413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451BFB6-49CA-43BF-A546-F5A15293AD35}"/>
              </a:ext>
            </a:extLst>
          </p:cNvPr>
          <p:cNvSpPr>
            <a:spLocks noGrp="1" noChangeArrowheads="1"/>
          </p:cNvSpPr>
          <p:nvPr>
            <p:ph type="dt" sz="half" idx="10"/>
          </p:nvPr>
        </p:nvSpPr>
        <p:spPr>
          <a:ln/>
        </p:spPr>
        <p:txBody>
          <a:bodyPr/>
          <a:lstStyle>
            <a:lvl1pPr>
              <a:defRPr/>
            </a:lvl1pPr>
          </a:lstStyle>
          <a:p>
            <a:pPr>
              <a:defRPr/>
            </a:pPr>
            <a:endParaRPr lang="nb-NO"/>
          </a:p>
        </p:txBody>
      </p:sp>
      <p:sp>
        <p:nvSpPr>
          <p:cNvPr id="3" name="Rectangle 5">
            <a:extLst>
              <a:ext uri="{FF2B5EF4-FFF2-40B4-BE49-F238E27FC236}">
                <a16:creationId xmlns:a16="http://schemas.microsoft.com/office/drawing/2014/main" id="{48C84F86-5CCD-42D8-B615-396A8EBD3FA3}"/>
              </a:ext>
            </a:extLst>
          </p:cNvPr>
          <p:cNvSpPr>
            <a:spLocks noGrp="1" noChangeArrowheads="1"/>
          </p:cNvSpPr>
          <p:nvPr>
            <p:ph type="ftr" sz="quarter" idx="11"/>
          </p:nvPr>
        </p:nvSpPr>
        <p:spPr>
          <a:ln/>
        </p:spPr>
        <p:txBody>
          <a:bodyPr/>
          <a:lstStyle>
            <a:lvl1pPr>
              <a:defRPr/>
            </a:lvl1pPr>
          </a:lstStyle>
          <a:p>
            <a:pPr>
              <a:defRPr/>
            </a:pPr>
            <a:endParaRPr lang="nb-NO"/>
          </a:p>
        </p:txBody>
      </p:sp>
      <p:sp>
        <p:nvSpPr>
          <p:cNvPr id="4" name="Rectangle 6">
            <a:extLst>
              <a:ext uri="{FF2B5EF4-FFF2-40B4-BE49-F238E27FC236}">
                <a16:creationId xmlns:a16="http://schemas.microsoft.com/office/drawing/2014/main" id="{CAAEC5EF-3C32-4FB6-96DD-62FF1BD4C0C6}"/>
              </a:ext>
            </a:extLst>
          </p:cNvPr>
          <p:cNvSpPr>
            <a:spLocks noGrp="1" noChangeArrowheads="1"/>
          </p:cNvSpPr>
          <p:nvPr>
            <p:ph type="sldNum" sz="quarter" idx="12"/>
          </p:nvPr>
        </p:nvSpPr>
        <p:spPr>
          <a:ln/>
        </p:spPr>
        <p:txBody>
          <a:bodyPr/>
          <a:lstStyle>
            <a:lvl1pPr>
              <a:defRPr/>
            </a:lvl1pPr>
          </a:lstStyle>
          <a:p>
            <a:pPr>
              <a:defRPr/>
            </a:pPr>
            <a:fld id="{8A34FC3B-234C-4F23-9E4E-E54C3282F353}" type="slidenum">
              <a:rPr lang="nb-NO" altLang="nb-NO"/>
              <a:pPr>
                <a:defRPr/>
              </a:pPr>
              <a:t>‹#›</a:t>
            </a:fld>
            <a:endParaRPr lang="nb-NO" altLang="nb-NO"/>
          </a:p>
        </p:txBody>
      </p:sp>
    </p:spTree>
    <p:extLst>
      <p:ext uri="{BB962C8B-B14F-4D97-AF65-F5344CB8AC3E}">
        <p14:creationId xmlns:p14="http://schemas.microsoft.com/office/powerpoint/2010/main" val="1129700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a:extLst>
              <a:ext uri="{FF2B5EF4-FFF2-40B4-BE49-F238E27FC236}">
                <a16:creationId xmlns:a16="http://schemas.microsoft.com/office/drawing/2014/main" id="{F81507E6-75E5-4CF7-A2EA-BC6DAED250ED}"/>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1064C344-3E79-49E4-B11E-71AFBB7C5123}"/>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A90F8679-EB21-42B6-A6DB-6725629103AA}"/>
              </a:ext>
            </a:extLst>
          </p:cNvPr>
          <p:cNvSpPr>
            <a:spLocks noGrp="1" noChangeArrowheads="1"/>
          </p:cNvSpPr>
          <p:nvPr>
            <p:ph type="sldNum" sz="quarter" idx="12"/>
          </p:nvPr>
        </p:nvSpPr>
        <p:spPr>
          <a:ln/>
        </p:spPr>
        <p:txBody>
          <a:bodyPr/>
          <a:lstStyle>
            <a:lvl1pPr>
              <a:defRPr/>
            </a:lvl1pPr>
          </a:lstStyle>
          <a:p>
            <a:pPr>
              <a:defRPr/>
            </a:pPr>
            <a:fld id="{D11504AD-D147-4461-8E6B-B03187446D48}" type="slidenum">
              <a:rPr lang="nb-NO" altLang="nb-NO"/>
              <a:pPr>
                <a:defRPr/>
              </a:pPr>
              <a:t>‹#›</a:t>
            </a:fld>
            <a:endParaRPr lang="nb-NO" altLang="nb-NO"/>
          </a:p>
        </p:txBody>
      </p:sp>
    </p:spTree>
    <p:extLst>
      <p:ext uri="{BB962C8B-B14F-4D97-AF65-F5344CB8AC3E}">
        <p14:creationId xmlns:p14="http://schemas.microsoft.com/office/powerpoint/2010/main" val="2122368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a:extLst>
              <a:ext uri="{FF2B5EF4-FFF2-40B4-BE49-F238E27FC236}">
                <a16:creationId xmlns:a16="http://schemas.microsoft.com/office/drawing/2014/main" id="{8AE899B7-E440-40D0-936B-FED9E17A14DF}"/>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AB17665B-1949-495E-B27C-228528AD5B1E}"/>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52F8EEEE-3688-4F2F-A531-14BBDF6B8A78}"/>
              </a:ext>
            </a:extLst>
          </p:cNvPr>
          <p:cNvSpPr>
            <a:spLocks noGrp="1" noChangeArrowheads="1"/>
          </p:cNvSpPr>
          <p:nvPr>
            <p:ph type="sldNum" sz="quarter" idx="12"/>
          </p:nvPr>
        </p:nvSpPr>
        <p:spPr>
          <a:ln/>
        </p:spPr>
        <p:txBody>
          <a:bodyPr/>
          <a:lstStyle>
            <a:lvl1pPr>
              <a:defRPr/>
            </a:lvl1pPr>
          </a:lstStyle>
          <a:p>
            <a:pPr>
              <a:defRPr/>
            </a:pPr>
            <a:fld id="{F3B24247-1DA3-4506-B712-838922CA1E7A}" type="slidenum">
              <a:rPr lang="nb-NO" altLang="nb-NO"/>
              <a:pPr>
                <a:defRPr/>
              </a:pPr>
              <a:t>‹#›</a:t>
            </a:fld>
            <a:endParaRPr lang="nb-NO" altLang="nb-NO"/>
          </a:p>
        </p:txBody>
      </p:sp>
    </p:spTree>
    <p:extLst>
      <p:ext uri="{BB962C8B-B14F-4D97-AF65-F5344CB8AC3E}">
        <p14:creationId xmlns:p14="http://schemas.microsoft.com/office/powerpoint/2010/main" val="1553471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84350C78-7151-49B8-8974-67FDDBC03736}"/>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5D467408-F08E-4EB3-9750-E7EC9C844C13}"/>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5B269C13-4E0A-4878-82A7-FEEAB0C51C29}"/>
              </a:ext>
            </a:extLst>
          </p:cNvPr>
          <p:cNvSpPr>
            <a:spLocks noGrp="1" noChangeArrowheads="1"/>
          </p:cNvSpPr>
          <p:nvPr>
            <p:ph type="sldNum" sz="quarter" idx="12"/>
          </p:nvPr>
        </p:nvSpPr>
        <p:spPr>
          <a:ln/>
        </p:spPr>
        <p:txBody>
          <a:bodyPr/>
          <a:lstStyle>
            <a:lvl1pPr>
              <a:defRPr/>
            </a:lvl1pPr>
          </a:lstStyle>
          <a:p>
            <a:pPr>
              <a:defRPr/>
            </a:pPr>
            <a:fld id="{ECE3C403-C043-44B9-A91F-EAD162250733}" type="slidenum">
              <a:rPr lang="nb-NO" altLang="nb-NO"/>
              <a:pPr>
                <a:defRPr/>
              </a:pPr>
              <a:t>‹#›</a:t>
            </a:fld>
            <a:endParaRPr lang="nb-NO" altLang="nb-NO"/>
          </a:p>
        </p:txBody>
      </p:sp>
    </p:spTree>
    <p:extLst>
      <p:ext uri="{BB962C8B-B14F-4D97-AF65-F5344CB8AC3E}">
        <p14:creationId xmlns:p14="http://schemas.microsoft.com/office/powerpoint/2010/main" val="2888880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515100" y="609600"/>
            <a:ext cx="1943100" cy="5486400"/>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85800" y="609600"/>
            <a:ext cx="5676900" cy="548640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49809643-AB4F-420A-BDC5-34C843B41550}"/>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4F8342AC-826F-428C-82BC-43E468C7C3E5}"/>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839B72D2-3589-4546-AEAC-09033E91209C}"/>
              </a:ext>
            </a:extLst>
          </p:cNvPr>
          <p:cNvSpPr>
            <a:spLocks noGrp="1" noChangeArrowheads="1"/>
          </p:cNvSpPr>
          <p:nvPr>
            <p:ph type="sldNum" sz="quarter" idx="12"/>
          </p:nvPr>
        </p:nvSpPr>
        <p:spPr>
          <a:ln/>
        </p:spPr>
        <p:txBody>
          <a:bodyPr/>
          <a:lstStyle>
            <a:lvl1pPr>
              <a:defRPr/>
            </a:lvl1pPr>
          </a:lstStyle>
          <a:p>
            <a:pPr>
              <a:defRPr/>
            </a:pPr>
            <a:fld id="{E73D846C-87B8-41C9-BE2B-F748734D0E05}" type="slidenum">
              <a:rPr lang="nb-NO" altLang="nb-NO"/>
              <a:pPr>
                <a:defRPr/>
              </a:pPr>
              <a:t>‹#›</a:t>
            </a:fld>
            <a:endParaRPr lang="nb-NO" altLang="nb-NO"/>
          </a:p>
        </p:txBody>
      </p:sp>
    </p:spTree>
    <p:extLst>
      <p:ext uri="{BB962C8B-B14F-4D97-AF65-F5344CB8AC3E}">
        <p14:creationId xmlns:p14="http://schemas.microsoft.com/office/powerpoint/2010/main" val="133922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BF84F10-C0BB-4D86-A518-DEC46AD210A6}"/>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b-NO" altLang="nb-NO"/>
              <a:t>Klikk for å redigere tittelstil i malen</a:t>
            </a:r>
          </a:p>
        </p:txBody>
      </p:sp>
      <p:sp>
        <p:nvSpPr>
          <p:cNvPr id="1027" name="Rectangle 3">
            <a:extLst>
              <a:ext uri="{FF2B5EF4-FFF2-40B4-BE49-F238E27FC236}">
                <a16:creationId xmlns:a16="http://schemas.microsoft.com/office/drawing/2014/main" id="{ADCFF5D5-AEC9-4507-91FB-BE6F02CC71B3}"/>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altLang="nb-NO"/>
              <a:t>Klikk for å redigere tekststiler i malen</a:t>
            </a:r>
          </a:p>
          <a:p>
            <a:pPr lvl="1"/>
            <a:r>
              <a:rPr lang="nb-NO" altLang="nb-NO"/>
              <a:t>Andre nivå</a:t>
            </a:r>
          </a:p>
          <a:p>
            <a:pPr lvl="2"/>
            <a:r>
              <a:rPr lang="nb-NO" altLang="nb-NO"/>
              <a:t>Tredje nivå</a:t>
            </a:r>
          </a:p>
          <a:p>
            <a:pPr lvl="3"/>
            <a:r>
              <a:rPr lang="nb-NO" altLang="nb-NO"/>
              <a:t>Fjerde nivå</a:t>
            </a:r>
          </a:p>
          <a:p>
            <a:pPr lvl="4"/>
            <a:r>
              <a:rPr lang="nb-NO" altLang="nb-NO"/>
              <a:t>Femte nivå</a:t>
            </a:r>
          </a:p>
        </p:txBody>
      </p:sp>
      <p:sp>
        <p:nvSpPr>
          <p:cNvPr id="1028" name="Rectangle 4">
            <a:extLst>
              <a:ext uri="{FF2B5EF4-FFF2-40B4-BE49-F238E27FC236}">
                <a16:creationId xmlns:a16="http://schemas.microsoft.com/office/drawing/2014/main" id="{FA0CB0AA-4241-4736-A847-B1F324779D30}"/>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nb-NO"/>
          </a:p>
        </p:txBody>
      </p:sp>
      <p:sp>
        <p:nvSpPr>
          <p:cNvPr id="1029" name="Rectangle 5">
            <a:extLst>
              <a:ext uri="{FF2B5EF4-FFF2-40B4-BE49-F238E27FC236}">
                <a16:creationId xmlns:a16="http://schemas.microsoft.com/office/drawing/2014/main" id="{6D98762E-D6F1-4B55-8C0E-3053A7DE4D0D}"/>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nb-NO"/>
          </a:p>
        </p:txBody>
      </p:sp>
      <p:sp>
        <p:nvSpPr>
          <p:cNvPr id="1030" name="Rectangle 6">
            <a:extLst>
              <a:ext uri="{FF2B5EF4-FFF2-40B4-BE49-F238E27FC236}">
                <a16:creationId xmlns:a16="http://schemas.microsoft.com/office/drawing/2014/main" id="{D83DD695-21F6-4CE0-8F57-4D0B6CD30717}"/>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3E92C609-FC55-4410-A3F6-8A366293E5BE}" type="slidenum">
              <a:rPr lang="nb-NO" altLang="nb-NO"/>
              <a:pPr>
                <a:defRPr/>
              </a:pPr>
              <a:t>‹#›</a:t>
            </a:fld>
            <a:endParaRPr lang="nb-NO" altLang="nb-NO"/>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hyperlink" Target="https://einnsyn.no/"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95F94DE4-D17D-42B4-BD04-20F16E025AFC}"/>
              </a:ext>
            </a:extLst>
          </p:cNvPr>
          <p:cNvSpPr>
            <a:spLocks noGrp="1" noChangeArrowheads="1"/>
          </p:cNvSpPr>
          <p:nvPr>
            <p:ph type="ctrTitle"/>
          </p:nvPr>
        </p:nvSpPr>
        <p:spPr>
          <a:xfrm>
            <a:off x="685800" y="1772816"/>
            <a:ext cx="7772400" cy="1656184"/>
          </a:xfrm>
        </p:spPr>
        <p:txBody>
          <a:bodyPr/>
          <a:lstStyle/>
          <a:p>
            <a:r>
              <a:rPr lang="nb-NO" altLang="nb-NO" sz="3600" dirty="0">
                <a:solidFill>
                  <a:schemeClr val="hlink"/>
                </a:solidFill>
              </a:rPr>
              <a:t>Offentlighetsprinsippet</a:t>
            </a:r>
            <a:br>
              <a:rPr lang="nb-NO" altLang="nb-NO" sz="3600" dirty="0">
                <a:solidFill>
                  <a:schemeClr val="hlink"/>
                </a:solidFill>
              </a:rPr>
            </a:br>
            <a:r>
              <a:rPr lang="nb-NO" altLang="nb-NO" sz="3200" dirty="0">
                <a:solidFill>
                  <a:schemeClr val="hlink"/>
                </a:solidFill>
              </a:rPr>
              <a:t>(og annen form for åpenhet)</a:t>
            </a:r>
            <a:br>
              <a:rPr lang="nb-NO" altLang="nb-NO" sz="3600" dirty="0">
                <a:solidFill>
                  <a:schemeClr val="accent2"/>
                </a:solidFill>
              </a:rPr>
            </a:br>
            <a:endParaRPr lang="nb-NO" altLang="nb-NO" sz="3600" dirty="0">
              <a:solidFill>
                <a:schemeClr val="accent2"/>
              </a:solidFill>
            </a:endParaRPr>
          </a:p>
        </p:txBody>
      </p:sp>
      <p:sp>
        <p:nvSpPr>
          <p:cNvPr id="5123" name="Rectangle 3">
            <a:extLst>
              <a:ext uri="{FF2B5EF4-FFF2-40B4-BE49-F238E27FC236}">
                <a16:creationId xmlns:a16="http://schemas.microsoft.com/office/drawing/2014/main" id="{13763700-904A-4E32-A647-482A5A3D57E7}"/>
              </a:ext>
            </a:extLst>
          </p:cNvPr>
          <p:cNvSpPr>
            <a:spLocks noGrp="1" noChangeArrowheads="1"/>
          </p:cNvSpPr>
          <p:nvPr>
            <p:ph type="subTitle" idx="1"/>
          </p:nvPr>
        </p:nvSpPr>
        <p:spPr/>
        <p:txBody>
          <a:bodyPr/>
          <a:lstStyle/>
          <a:p>
            <a:r>
              <a:rPr lang="nb-NO" altLang="nb-NO" sz="2000"/>
              <a:t>Dag Wiese Schartum, AFIN</a:t>
            </a:r>
            <a:endParaRPr lang="nb-NO" altLang="nb-NO"/>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9BA7A865-CB46-43C2-ACB9-9ED0599BBF32}"/>
              </a:ext>
            </a:extLst>
          </p:cNvPr>
          <p:cNvSpPr>
            <a:spLocks noChangeArrowheads="1"/>
          </p:cNvSpPr>
          <p:nvPr/>
        </p:nvSpPr>
        <p:spPr bwMode="auto">
          <a:xfrm>
            <a:off x="685800" y="304800"/>
            <a:ext cx="7772400" cy="762000"/>
          </a:xfrm>
          <a:prstGeom prst="rect">
            <a:avLst/>
          </a:prstGeom>
          <a:noFill/>
          <a:ln w="9525">
            <a:noFill/>
            <a:miter lim="800000"/>
            <a:headEnd/>
            <a:tailEnd/>
          </a:ln>
          <a:effectLst/>
        </p:spPr>
        <p:txBody>
          <a:bodyPr anchor="ctr"/>
          <a:lstStyle/>
          <a:p>
            <a:pPr algn="ctr">
              <a:defRPr/>
            </a:pPr>
            <a:r>
              <a:rPr lang="nb-NO" sz="2800" dirty="0">
                <a:solidFill>
                  <a:schemeClr val="accent2"/>
                </a:solidFill>
                <a:effectLst>
                  <a:outerShdw blurRad="38100" dist="38100" dir="2700000" algn="tl">
                    <a:srgbClr val="C0C0C0"/>
                  </a:outerShdw>
                </a:effectLst>
              </a:rPr>
              <a:t>Et utgangspunkt i menneskerettighetene</a:t>
            </a:r>
          </a:p>
        </p:txBody>
      </p:sp>
      <p:sp>
        <p:nvSpPr>
          <p:cNvPr id="9219" name="Rectangle 3">
            <a:extLst>
              <a:ext uri="{FF2B5EF4-FFF2-40B4-BE49-F238E27FC236}">
                <a16:creationId xmlns:a16="http://schemas.microsoft.com/office/drawing/2014/main" id="{54F46AB3-856E-49F6-AFA1-11232E019E96}"/>
              </a:ext>
            </a:extLst>
          </p:cNvPr>
          <p:cNvSpPr>
            <a:spLocks noChangeArrowheads="1"/>
          </p:cNvSpPr>
          <p:nvPr/>
        </p:nvSpPr>
        <p:spPr bwMode="auto">
          <a:xfrm>
            <a:off x="539750" y="1268413"/>
            <a:ext cx="78486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62000" indent="-7620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ts val="500"/>
              </a:spcBef>
              <a:spcAft>
                <a:spcPts val="500"/>
              </a:spcAft>
              <a:buFontTx/>
              <a:buNone/>
            </a:pPr>
            <a:r>
              <a:rPr lang="nb-NO" altLang="nb-NO" sz="1800" b="1">
                <a:solidFill>
                  <a:srgbClr val="800080"/>
                </a:solidFill>
              </a:rPr>
              <a:t>	</a:t>
            </a:r>
            <a:r>
              <a:rPr lang="nb-NO" altLang="nb-NO" sz="2200"/>
              <a:t>Ytrings-/informasjonsfrihet og personvern er begge menneskerettigheter som er beskyttet av EMK</a:t>
            </a:r>
            <a:r>
              <a:rPr lang="nb-NO" altLang="nb-NO" sz="1800" b="1">
                <a:solidFill>
                  <a:srgbClr val="800080"/>
                </a:solidFill>
              </a:rPr>
              <a:t> </a:t>
            </a:r>
          </a:p>
          <a:p>
            <a:pPr>
              <a:spcBef>
                <a:spcPts val="500"/>
              </a:spcBef>
              <a:spcAft>
                <a:spcPts val="500"/>
              </a:spcAft>
              <a:buFontTx/>
              <a:buNone/>
            </a:pPr>
            <a:r>
              <a:rPr lang="nb-NO" altLang="nb-NO" sz="1800" b="1">
                <a:solidFill>
                  <a:srgbClr val="800080"/>
                </a:solidFill>
              </a:rPr>
              <a:t>	Art 10.</a:t>
            </a:r>
            <a:r>
              <a:rPr lang="nb-NO" altLang="nb-NO" sz="1800">
                <a:solidFill>
                  <a:srgbClr val="800080"/>
                </a:solidFill>
              </a:rPr>
              <a:t> </a:t>
            </a:r>
            <a:r>
              <a:rPr lang="nb-NO" altLang="nb-NO" sz="1800" i="1">
                <a:solidFill>
                  <a:srgbClr val="800080"/>
                </a:solidFill>
              </a:rPr>
              <a:t>Freedom of expression</a:t>
            </a:r>
            <a:r>
              <a:rPr lang="nb-NO" altLang="nb-NO" sz="1800">
                <a:solidFill>
                  <a:srgbClr val="800080"/>
                </a:solidFill>
              </a:rPr>
              <a:t> </a:t>
            </a:r>
            <a:br>
              <a:rPr lang="nb-NO" altLang="nb-NO" sz="1800">
                <a:solidFill>
                  <a:srgbClr val="800080"/>
                </a:solidFill>
              </a:rPr>
            </a:br>
            <a:r>
              <a:rPr lang="nb-NO" altLang="nb-NO" sz="1800">
                <a:solidFill>
                  <a:srgbClr val="800080"/>
                </a:solidFill>
              </a:rPr>
              <a:t>“1. Everyone has the right to freedom of expression. This right shall include freedom to hold opinions and to receive and impart information and ideas without interference by public authority and regardless of frontiers. […].</a:t>
            </a:r>
            <a:br>
              <a:rPr lang="nb-NO" altLang="nb-NO" sz="1800">
                <a:solidFill>
                  <a:srgbClr val="800080"/>
                </a:solidFill>
              </a:rPr>
            </a:br>
            <a:r>
              <a:rPr lang="nb-NO" altLang="nb-NO" sz="1800">
                <a:solidFill>
                  <a:srgbClr val="800080"/>
                </a:solidFill>
              </a:rPr>
              <a:t>2. […]”</a:t>
            </a:r>
            <a:endParaRPr lang="nb-NO" altLang="nb-NO"/>
          </a:p>
          <a:p>
            <a:pPr>
              <a:buFontTx/>
              <a:buNone/>
            </a:pPr>
            <a:endParaRPr lang="nb-NO" altLang="nb-NO" sz="2200"/>
          </a:p>
          <a:p>
            <a:pPr>
              <a:spcBef>
                <a:spcPts val="500"/>
              </a:spcBef>
              <a:spcAft>
                <a:spcPts val="500"/>
              </a:spcAft>
              <a:buFontTx/>
              <a:buNone/>
            </a:pPr>
            <a:r>
              <a:rPr lang="nb-NO" altLang="nb-NO" sz="1800" b="1">
                <a:solidFill>
                  <a:srgbClr val="800080"/>
                </a:solidFill>
              </a:rPr>
              <a:t>              “Art 8.</a:t>
            </a:r>
            <a:r>
              <a:rPr lang="nb-NO" altLang="nb-NO" sz="1800">
                <a:solidFill>
                  <a:srgbClr val="800080"/>
                </a:solidFill>
              </a:rPr>
              <a:t> </a:t>
            </a:r>
            <a:r>
              <a:rPr lang="nb-NO" altLang="nb-NO" sz="1800" i="1">
                <a:solidFill>
                  <a:srgbClr val="800080"/>
                </a:solidFill>
              </a:rPr>
              <a:t>Right to respect for private and family life</a:t>
            </a:r>
            <a:br>
              <a:rPr lang="nb-NO" altLang="nb-NO" sz="1800">
                <a:solidFill>
                  <a:srgbClr val="800080"/>
                </a:solidFill>
              </a:rPr>
            </a:br>
            <a:r>
              <a:rPr lang="nb-NO" altLang="nb-NO" sz="1800">
                <a:solidFill>
                  <a:srgbClr val="800080"/>
                </a:solidFill>
              </a:rPr>
              <a:t>1. Everyone has the right to respect for his private and family life, his home and his correspondence</a:t>
            </a:r>
            <a:br>
              <a:rPr lang="nb-NO" altLang="nb-NO" sz="1800">
                <a:solidFill>
                  <a:srgbClr val="800080"/>
                </a:solidFill>
              </a:rPr>
            </a:br>
            <a:r>
              <a:rPr lang="nb-NO" altLang="nb-NO" sz="1800">
                <a:solidFill>
                  <a:srgbClr val="800080"/>
                </a:solidFill>
              </a:rPr>
              <a:t>2. […]”</a:t>
            </a:r>
          </a:p>
          <a:p>
            <a:pPr>
              <a:spcBef>
                <a:spcPts val="500"/>
              </a:spcBef>
              <a:spcAft>
                <a:spcPts val="500"/>
              </a:spcAft>
              <a:buFontTx/>
              <a:buNone/>
            </a:pPr>
            <a:r>
              <a:rPr lang="nb-NO" altLang="nb-NO" sz="1800">
                <a:solidFill>
                  <a:srgbClr val="800080"/>
                </a:solidFill>
              </a:rPr>
              <a:t>	</a:t>
            </a:r>
            <a:r>
              <a:rPr lang="nb-NO" altLang="nb-NO" sz="2200"/>
              <a:t>Den ene rettigheten kan ikke settes foran den andre, og det må derfor skje en avveining dersom det oppstår konflikt</a:t>
            </a:r>
          </a:p>
          <a:p>
            <a:pPr>
              <a:buFontTx/>
              <a:buNone/>
            </a:pPr>
            <a:endParaRPr lang="nb-NO" altLang="nb-NO" sz="2200"/>
          </a:p>
          <a:p>
            <a:endParaRPr lang="nb-NO" altLang="nb-NO" sz="22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219">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21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2181F20B-1C8C-4A47-8FF5-02A29CD995C4}"/>
              </a:ext>
            </a:extLst>
          </p:cNvPr>
          <p:cNvSpPr>
            <a:spLocks noGrp="1" noChangeArrowheads="1"/>
          </p:cNvSpPr>
          <p:nvPr>
            <p:ph type="title"/>
          </p:nvPr>
        </p:nvSpPr>
        <p:spPr>
          <a:xfrm>
            <a:off x="609600" y="0"/>
            <a:ext cx="7772400" cy="1143000"/>
          </a:xfrm>
        </p:spPr>
        <p:txBody>
          <a:bodyPr/>
          <a:lstStyle/>
          <a:p>
            <a:pPr>
              <a:defRPr/>
            </a:pPr>
            <a:r>
              <a:rPr lang="nb-NO" sz="2800" u="sng">
                <a:solidFill>
                  <a:srgbClr val="0000FF"/>
                </a:solidFill>
                <a:effectLst>
                  <a:outerShdw blurRad="38100" dist="38100" dir="2700000" algn="tl">
                    <a:srgbClr val="C0C0C0"/>
                  </a:outerShdw>
                </a:effectLst>
              </a:rPr>
              <a:t>Grunnloven § 100</a:t>
            </a:r>
          </a:p>
        </p:txBody>
      </p:sp>
      <p:sp>
        <p:nvSpPr>
          <p:cNvPr id="7171" name="Text Box 3">
            <a:extLst>
              <a:ext uri="{FF2B5EF4-FFF2-40B4-BE49-F238E27FC236}">
                <a16:creationId xmlns:a16="http://schemas.microsoft.com/office/drawing/2014/main" id="{003672FA-CBED-4484-B04A-A5AA46B20DBD}"/>
              </a:ext>
            </a:extLst>
          </p:cNvPr>
          <p:cNvSpPr txBox="1">
            <a:spLocks noChangeArrowheads="1"/>
          </p:cNvSpPr>
          <p:nvPr/>
        </p:nvSpPr>
        <p:spPr bwMode="auto">
          <a:xfrm>
            <a:off x="685800" y="1066800"/>
            <a:ext cx="8267700" cy="5354638"/>
          </a:xfrm>
          <a:prstGeom prst="rect">
            <a:avLst/>
          </a:prstGeom>
          <a:noFill/>
          <a:ln w="38100" cmpd="dbl">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buFontTx/>
              <a:buNone/>
            </a:pPr>
            <a:r>
              <a:rPr lang="nb-NO" altLang="nb-NO" sz="1800">
                <a:latin typeface="Calibri Light" panose="020F0302020204030204" pitchFamily="34" charset="0"/>
                <a:cs typeface="Calibri Light" panose="020F0302020204030204" pitchFamily="34" charset="0"/>
              </a:rPr>
              <a:t>Ytringsfrihet bør finne sted.</a:t>
            </a:r>
          </a:p>
          <a:p>
            <a:pPr>
              <a:buFontTx/>
              <a:buNone/>
            </a:pPr>
            <a:r>
              <a:rPr lang="nb-NO" altLang="nb-NO" sz="1800">
                <a:latin typeface="Calibri Light" panose="020F0302020204030204" pitchFamily="34" charset="0"/>
                <a:cs typeface="Calibri Light" panose="020F0302020204030204" pitchFamily="34" charset="0"/>
              </a:rPr>
              <a:t>Ingen kan holdes rettslig ansvarlig for å ha meddelt eller mottatt opplysninger, ideer og budskap med mindre det lar seg forsvare holdt opp imot ytringsfrihetens begrunnelse i sannhetssøken, demokrati og individets frie meningsdannelse. Det rettslige ansvar bør være foreskrevet i lov.</a:t>
            </a:r>
          </a:p>
          <a:p>
            <a:pPr>
              <a:buFontTx/>
              <a:buNone/>
            </a:pPr>
            <a:r>
              <a:rPr lang="nb-NO" altLang="nb-NO" sz="1800">
                <a:latin typeface="Calibri Light" panose="020F0302020204030204" pitchFamily="34" charset="0"/>
                <a:cs typeface="Calibri Light" panose="020F0302020204030204" pitchFamily="34" charset="0"/>
              </a:rPr>
              <a:t>Frimodige ytringer om statsstyret og hvilken som helst annen gjenstand er tillatt for enhver. Det kan bare settes klart definerte grenser for denne rett der særlig tungtveiende hensyn gjør det forsvarlig holdt opp imot ytringsfrihetens begrunnelser.</a:t>
            </a:r>
          </a:p>
          <a:p>
            <a:pPr>
              <a:buFontTx/>
              <a:buNone/>
            </a:pPr>
            <a:r>
              <a:rPr lang="nb-NO" altLang="nb-NO" sz="1800">
                <a:latin typeface="Calibri Light" panose="020F0302020204030204" pitchFamily="34" charset="0"/>
                <a:cs typeface="Calibri Light" panose="020F0302020204030204" pitchFamily="34" charset="0"/>
              </a:rPr>
              <a:t>Forhåndssensur og andre forebyggende forholdsregler kan ikke benyttes med mindre det er nødvendig for å beskytte barn og unge mot skadelig påvirkning fra levende bilder. Brevsensur kan ikke settes i verk utenfor anstalter.</a:t>
            </a:r>
            <a:r>
              <a:rPr lang="nb-NO" altLang="nb-NO" sz="1800" baseline="30000">
                <a:latin typeface="Calibri Light" panose="020F0302020204030204" pitchFamily="34" charset="0"/>
                <a:cs typeface="Calibri Light" panose="020F0302020204030204" pitchFamily="34" charset="0"/>
              </a:rPr>
              <a:t> </a:t>
            </a:r>
          </a:p>
          <a:p>
            <a:pPr>
              <a:buFontTx/>
              <a:buNone/>
            </a:pPr>
            <a:r>
              <a:rPr lang="nb-NO" altLang="nb-NO" sz="1800">
                <a:latin typeface="Calibri Light" panose="020F0302020204030204" pitchFamily="34" charset="0"/>
                <a:cs typeface="Calibri Light" panose="020F0302020204030204" pitchFamily="34" charset="0"/>
              </a:rPr>
              <a:t>Enhver har rett til innsyn i statens og kommunenes dokumenter og til å følge forhandlingene i rettsmøter og folkevalgte organer. Det kan i lov fastsettes begrensninger i denne rett ut fra hensyn til personvern og av andre tungtveiende grunner.</a:t>
            </a:r>
          </a:p>
          <a:p>
            <a:pPr>
              <a:buFontTx/>
              <a:buNone/>
            </a:pPr>
            <a:r>
              <a:rPr lang="nb-NO" altLang="nb-NO" sz="1800">
                <a:latin typeface="Calibri Light" panose="020F0302020204030204" pitchFamily="34" charset="0"/>
                <a:cs typeface="Calibri Light" panose="020F0302020204030204" pitchFamily="34" charset="0"/>
              </a:rPr>
              <a:t>Det påligger statens myndigheter å legge forholdene til rette for en åpen og opplyst offentlig samtale.</a:t>
            </a:r>
          </a:p>
          <a:p>
            <a:pPr>
              <a:spcBef>
                <a:spcPct val="0"/>
              </a:spcBef>
              <a:buFontTx/>
              <a:buNone/>
            </a:pPr>
            <a:endParaRPr lang="nb-NO" altLang="nb-NO" sz="1800">
              <a:latin typeface="Calibri Light" panose="020F0302020204030204" pitchFamily="34" charset="0"/>
              <a:cs typeface="Calibri Light" panose="020F0302020204030204" pitchFamily="34" charset="0"/>
            </a:endParaRPr>
          </a:p>
        </p:txBody>
      </p:sp>
      <p:sp>
        <p:nvSpPr>
          <p:cNvPr id="12292" name="AutoShape 4">
            <a:extLst>
              <a:ext uri="{FF2B5EF4-FFF2-40B4-BE49-F238E27FC236}">
                <a16:creationId xmlns:a16="http://schemas.microsoft.com/office/drawing/2014/main" id="{CF88E774-1F3E-49D2-ADB3-6C1C8AC6D9B6}"/>
              </a:ext>
            </a:extLst>
          </p:cNvPr>
          <p:cNvSpPr>
            <a:spLocks noChangeArrowheads="1"/>
          </p:cNvSpPr>
          <p:nvPr/>
        </p:nvSpPr>
        <p:spPr bwMode="auto">
          <a:xfrm>
            <a:off x="228600" y="4365625"/>
            <a:ext cx="381000" cy="381000"/>
          </a:xfrm>
          <a:prstGeom prst="rightArrow">
            <a:avLst>
              <a:gd name="adj1" fmla="val 50000"/>
              <a:gd name="adj2" fmla="val 25000"/>
            </a:avLst>
          </a:prstGeom>
          <a:solidFill>
            <a:srgbClr val="FF0000"/>
          </a:solidFill>
          <a:ln w="9525">
            <a:solidFill>
              <a:srgbClr val="FF0000"/>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2292"/>
                                        </p:tgtEl>
                                        <p:attrNameLst>
                                          <p:attrName>style.visibility</p:attrName>
                                        </p:attrNameLst>
                                      </p:cBhvr>
                                      <p:to>
                                        <p:strVal val="visible"/>
                                      </p:to>
                                    </p:set>
                                    <p:animEffect transition="in" filter="box(out)">
                                      <p:cBhvr>
                                        <p:cTn id="7" dur="500"/>
                                        <p:tgtEl>
                                          <p:spTgt spid="1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E8C79D40-1EEC-4B90-AD5A-94702552ED4B}"/>
              </a:ext>
            </a:extLst>
          </p:cNvPr>
          <p:cNvSpPr>
            <a:spLocks noGrp="1" noChangeArrowheads="1"/>
          </p:cNvSpPr>
          <p:nvPr>
            <p:ph type="title"/>
          </p:nvPr>
        </p:nvSpPr>
        <p:spPr>
          <a:xfrm>
            <a:off x="685800" y="381000"/>
            <a:ext cx="7772400" cy="533400"/>
          </a:xfrm>
        </p:spPr>
        <p:txBody>
          <a:bodyPr/>
          <a:lstStyle/>
          <a:p>
            <a:pPr>
              <a:defRPr/>
            </a:pPr>
            <a:r>
              <a:rPr lang="nb-NO" sz="2800" b="1" dirty="0">
                <a:solidFill>
                  <a:schemeClr val="hlink"/>
                </a:solidFill>
                <a:effectLst>
                  <a:outerShdw blurRad="38100" dist="38100" dir="2700000" algn="tl">
                    <a:srgbClr val="C0C0C0"/>
                  </a:outerShdw>
                </a:effectLst>
              </a:rPr>
              <a:t>Offentlighetsprinsippet – hensyn </a:t>
            </a:r>
            <a:r>
              <a:rPr lang="nb-NO" sz="2800" b="1" u="sng" dirty="0">
                <a:solidFill>
                  <a:schemeClr val="hlink"/>
                </a:solidFill>
                <a:effectLst>
                  <a:outerShdw blurRad="38100" dist="38100" dir="2700000" algn="tl">
                    <a:srgbClr val="C0C0C0"/>
                  </a:outerShdw>
                </a:effectLst>
              </a:rPr>
              <a:t>for</a:t>
            </a:r>
            <a:r>
              <a:rPr lang="nb-NO" sz="2800" b="1" dirty="0">
                <a:solidFill>
                  <a:schemeClr val="hlink"/>
                </a:solidFill>
                <a:effectLst>
                  <a:outerShdw blurRad="38100" dist="38100" dir="2700000" algn="tl">
                    <a:srgbClr val="C0C0C0"/>
                  </a:outerShdw>
                </a:effectLst>
              </a:rPr>
              <a:t> og </a:t>
            </a:r>
            <a:r>
              <a:rPr lang="nb-NO" sz="2800" b="1" u="sng" dirty="0">
                <a:solidFill>
                  <a:schemeClr val="hlink"/>
                </a:solidFill>
                <a:effectLst>
                  <a:outerShdw blurRad="38100" dist="38100" dir="2700000" algn="tl">
                    <a:srgbClr val="C0C0C0"/>
                  </a:outerShdw>
                </a:effectLst>
              </a:rPr>
              <a:t>mot</a:t>
            </a:r>
            <a:endParaRPr lang="nb-NO" b="1" dirty="0">
              <a:solidFill>
                <a:schemeClr val="hlink"/>
              </a:solidFill>
              <a:effectLst>
                <a:outerShdw blurRad="38100" dist="38100" dir="2700000" algn="tl">
                  <a:srgbClr val="C0C0C0"/>
                </a:outerShdw>
              </a:effectLst>
            </a:endParaRPr>
          </a:p>
        </p:txBody>
      </p:sp>
      <p:grpSp>
        <p:nvGrpSpPr>
          <p:cNvPr id="9219" name="Gruppe 2">
            <a:extLst>
              <a:ext uri="{FF2B5EF4-FFF2-40B4-BE49-F238E27FC236}">
                <a16:creationId xmlns:a16="http://schemas.microsoft.com/office/drawing/2014/main" id="{66E69B87-7E58-400F-B501-DF54A8298281}"/>
              </a:ext>
            </a:extLst>
          </p:cNvPr>
          <p:cNvGrpSpPr>
            <a:grpSpLocks/>
          </p:cNvGrpSpPr>
          <p:nvPr/>
        </p:nvGrpSpPr>
        <p:grpSpPr bwMode="auto">
          <a:xfrm>
            <a:off x="609600" y="2184400"/>
            <a:ext cx="3582988" cy="2260600"/>
            <a:chOff x="609600" y="1295400"/>
            <a:chExt cx="3583437" cy="2260598"/>
          </a:xfrm>
        </p:grpSpPr>
        <p:sp>
          <p:nvSpPr>
            <p:cNvPr id="9223" name="Text Box 6">
              <a:extLst>
                <a:ext uri="{FF2B5EF4-FFF2-40B4-BE49-F238E27FC236}">
                  <a16:creationId xmlns:a16="http://schemas.microsoft.com/office/drawing/2014/main" id="{2B896FDF-7BCB-4CF7-ACCF-A07B95A67CEB}"/>
                </a:ext>
              </a:extLst>
            </p:cNvPr>
            <p:cNvSpPr txBox="1">
              <a:spLocks noChangeArrowheads="1"/>
            </p:cNvSpPr>
            <p:nvPr/>
          </p:nvSpPr>
          <p:spPr bwMode="auto">
            <a:xfrm>
              <a:off x="685800" y="2245272"/>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2000"/>
            </a:p>
          </p:txBody>
        </p:sp>
        <p:sp>
          <p:nvSpPr>
            <p:cNvPr id="9224" name="Text Box 7">
              <a:extLst>
                <a:ext uri="{FF2B5EF4-FFF2-40B4-BE49-F238E27FC236}">
                  <a16:creationId xmlns:a16="http://schemas.microsoft.com/office/drawing/2014/main" id="{02C7EA27-41E7-4F93-8441-7A2B54672A35}"/>
                </a:ext>
              </a:extLst>
            </p:cNvPr>
            <p:cNvSpPr txBox="1">
              <a:spLocks noChangeArrowheads="1"/>
            </p:cNvSpPr>
            <p:nvPr/>
          </p:nvSpPr>
          <p:spPr bwMode="auto">
            <a:xfrm>
              <a:off x="609600" y="1862137"/>
              <a:ext cx="25519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a:t> </a:t>
              </a:r>
            </a:p>
          </p:txBody>
        </p:sp>
        <p:sp>
          <p:nvSpPr>
            <p:cNvPr id="9225" name="Text Box 8">
              <a:extLst>
                <a:ext uri="{FF2B5EF4-FFF2-40B4-BE49-F238E27FC236}">
                  <a16:creationId xmlns:a16="http://schemas.microsoft.com/office/drawing/2014/main" id="{BC7961F2-6742-41D3-85F5-AD82A7FB5011}"/>
                </a:ext>
              </a:extLst>
            </p:cNvPr>
            <p:cNvSpPr txBox="1">
              <a:spLocks noChangeArrowheads="1"/>
            </p:cNvSpPr>
            <p:nvPr/>
          </p:nvSpPr>
          <p:spPr bwMode="auto">
            <a:xfrm>
              <a:off x="693054" y="2620379"/>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2000"/>
            </a:p>
          </p:txBody>
        </p:sp>
        <p:sp>
          <p:nvSpPr>
            <p:cNvPr id="9226" name="Text Box 9">
              <a:extLst>
                <a:ext uri="{FF2B5EF4-FFF2-40B4-BE49-F238E27FC236}">
                  <a16:creationId xmlns:a16="http://schemas.microsoft.com/office/drawing/2014/main" id="{3116E030-C0B5-4B5F-B060-58493AD93B93}"/>
                </a:ext>
              </a:extLst>
            </p:cNvPr>
            <p:cNvSpPr txBox="1">
              <a:spLocks noChangeArrowheads="1"/>
            </p:cNvSpPr>
            <p:nvPr/>
          </p:nvSpPr>
          <p:spPr bwMode="auto">
            <a:xfrm>
              <a:off x="718431" y="1924782"/>
              <a:ext cx="3474606"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pPr>
              <a:r>
                <a:rPr lang="nb-NO" altLang="nb-NO" sz="2000"/>
                <a:t>Demokratihensyn</a:t>
              </a:r>
            </a:p>
            <a:p>
              <a:pPr>
                <a:spcBef>
                  <a:spcPct val="0"/>
                </a:spcBef>
              </a:pPr>
              <a:r>
                <a:rPr lang="nb-NO" altLang="nb-NO" sz="2000"/>
                <a:t>Rettssikkerhetshensyn</a:t>
              </a:r>
            </a:p>
            <a:p>
              <a:pPr>
                <a:spcBef>
                  <a:spcPct val="0"/>
                </a:spcBef>
              </a:pPr>
              <a:r>
                <a:rPr lang="nb-NO" altLang="nb-NO" sz="2000"/>
                <a:t>Kontrollhensyn</a:t>
              </a:r>
            </a:p>
            <a:p>
              <a:pPr>
                <a:spcBef>
                  <a:spcPct val="0"/>
                </a:spcBef>
              </a:pPr>
              <a:r>
                <a:rPr lang="nb-NO" altLang="nb-NO" sz="2000"/>
                <a:t>Tillits- og legitimitetshensyn</a:t>
              </a:r>
            </a:p>
            <a:p>
              <a:pPr>
                <a:spcBef>
                  <a:spcPct val="0"/>
                </a:spcBef>
              </a:pPr>
              <a:r>
                <a:rPr lang="nb-NO" altLang="nb-NO" sz="2000"/>
                <a:t>Kunnskapsspredning</a:t>
              </a:r>
            </a:p>
          </p:txBody>
        </p:sp>
        <p:sp>
          <p:nvSpPr>
            <p:cNvPr id="8203" name="Text Box 11">
              <a:extLst>
                <a:ext uri="{FF2B5EF4-FFF2-40B4-BE49-F238E27FC236}">
                  <a16:creationId xmlns:a16="http://schemas.microsoft.com/office/drawing/2014/main" id="{D725F7D4-3F18-491B-A688-D4A1CE6E3CD5}"/>
                </a:ext>
              </a:extLst>
            </p:cNvPr>
            <p:cNvSpPr txBox="1">
              <a:spLocks noChangeArrowheads="1"/>
            </p:cNvSpPr>
            <p:nvPr/>
          </p:nvSpPr>
          <p:spPr bwMode="auto">
            <a:xfrm>
              <a:off x="1295486" y="1295400"/>
              <a:ext cx="827192" cy="457200"/>
            </a:xfrm>
            <a:prstGeom prst="rect">
              <a:avLst/>
            </a:prstGeom>
            <a:noFill/>
            <a:ln w="9525">
              <a:noFill/>
              <a:miter lim="800000"/>
              <a:headEnd/>
              <a:tailEnd/>
            </a:ln>
            <a:effectLst/>
          </p:spPr>
          <p:txBody>
            <a:bodyPr wrap="none">
              <a:spAutoFit/>
            </a:bodyPr>
            <a:lstStyle/>
            <a:p>
              <a:pPr>
                <a:defRPr/>
              </a:pPr>
              <a:r>
                <a:rPr lang="nb-NO" b="1">
                  <a:solidFill>
                    <a:schemeClr val="accent2"/>
                  </a:solidFill>
                  <a:effectLst>
                    <a:outerShdw blurRad="38100" dist="38100" dir="2700000" algn="tl">
                      <a:srgbClr val="C0C0C0"/>
                    </a:outerShdw>
                  </a:effectLst>
                </a:rPr>
                <a:t>FOR</a:t>
              </a:r>
              <a:endParaRPr lang="nb-NO" b="1">
                <a:solidFill>
                  <a:schemeClr val="accent2"/>
                </a:solidFill>
              </a:endParaRPr>
            </a:p>
          </p:txBody>
        </p:sp>
      </p:grpSp>
      <p:grpSp>
        <p:nvGrpSpPr>
          <p:cNvPr id="4" name="Gruppe 3">
            <a:extLst>
              <a:ext uri="{FF2B5EF4-FFF2-40B4-BE49-F238E27FC236}">
                <a16:creationId xmlns:a16="http://schemas.microsoft.com/office/drawing/2014/main" id="{58DA3DEE-F877-493F-8DAC-2E97A27BE34A}"/>
              </a:ext>
            </a:extLst>
          </p:cNvPr>
          <p:cNvGrpSpPr>
            <a:grpSpLocks/>
          </p:cNvGrpSpPr>
          <p:nvPr/>
        </p:nvGrpSpPr>
        <p:grpSpPr bwMode="auto">
          <a:xfrm>
            <a:off x="4859338" y="2184400"/>
            <a:ext cx="3886200" cy="3151188"/>
            <a:chOff x="4860032" y="2184523"/>
            <a:chExt cx="3886000" cy="3150950"/>
          </a:xfrm>
        </p:grpSpPr>
        <p:sp>
          <p:nvSpPr>
            <p:cNvPr id="9222" name="Text Box 16">
              <a:extLst>
                <a:ext uri="{FF2B5EF4-FFF2-40B4-BE49-F238E27FC236}">
                  <a16:creationId xmlns:a16="http://schemas.microsoft.com/office/drawing/2014/main" id="{CDC0BD0D-3932-4128-AFC5-42B70A052FCE}"/>
                </a:ext>
              </a:extLst>
            </p:cNvPr>
            <p:cNvSpPr txBox="1">
              <a:spLocks noChangeArrowheads="1"/>
            </p:cNvSpPr>
            <p:nvPr/>
          </p:nvSpPr>
          <p:spPr bwMode="auto">
            <a:xfrm>
              <a:off x="4860032" y="2781378"/>
              <a:ext cx="3886000" cy="2554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342900" indent="-342900">
                <a:spcBef>
                  <a:spcPct val="0"/>
                </a:spcBef>
                <a:defRPr/>
              </a:pPr>
              <a:r>
                <a:rPr lang="nb-NO" altLang="nb-NO" sz="2000" dirty="0"/>
                <a:t>Hensynet til samfunns-</a:t>
              </a:r>
              <a:br>
                <a:rPr lang="nb-NO" altLang="nb-NO" sz="2000" dirty="0"/>
              </a:br>
              <a:r>
                <a:rPr lang="nb-NO" altLang="nb-NO" sz="2000" dirty="0"/>
                <a:t>sikkerhet mv</a:t>
              </a:r>
            </a:p>
            <a:p>
              <a:pPr marL="342900" indent="-342900">
                <a:spcBef>
                  <a:spcPct val="0"/>
                </a:spcBef>
                <a:defRPr/>
              </a:pPr>
              <a:r>
                <a:rPr lang="nb-NO" altLang="nb-NO" sz="2000" dirty="0"/>
                <a:t>Effektiv beslutningsprosess</a:t>
              </a:r>
            </a:p>
            <a:p>
              <a:pPr marL="342900" indent="-342900">
                <a:spcBef>
                  <a:spcPct val="0"/>
                </a:spcBef>
                <a:defRPr/>
              </a:pPr>
              <a:r>
                <a:rPr lang="nb-NO" altLang="nb-NO" sz="2000" dirty="0"/>
                <a:t>Kostnadseffektivitet</a:t>
              </a:r>
            </a:p>
            <a:p>
              <a:pPr marL="342900" indent="-342900">
                <a:spcBef>
                  <a:spcPct val="0"/>
                </a:spcBef>
                <a:defRPr/>
              </a:pPr>
              <a:r>
                <a:rPr lang="nb-NO" altLang="nb-NO" sz="2000" dirty="0"/>
                <a:t>Hensynsfull forvaltning (person-</a:t>
              </a:r>
              <a:br>
                <a:rPr lang="nb-NO" altLang="nb-NO" sz="2000" dirty="0"/>
              </a:br>
              <a:r>
                <a:rPr lang="nb-NO" altLang="nb-NO" sz="2000" dirty="0" err="1"/>
                <a:t>vernhensyn</a:t>
              </a:r>
              <a:r>
                <a:rPr lang="nb-NO" altLang="nb-NO" sz="2000" dirty="0"/>
                <a:t> mv)</a:t>
              </a:r>
            </a:p>
            <a:p>
              <a:pPr marL="342900" indent="-342900">
                <a:spcBef>
                  <a:spcPct val="0"/>
                </a:spcBef>
                <a:defRPr/>
              </a:pPr>
              <a:r>
                <a:rPr lang="nb-NO" altLang="nb-NO" sz="2000" dirty="0"/>
                <a:t>Hensynet til konkurranse</a:t>
              </a:r>
            </a:p>
            <a:p>
              <a:pPr>
                <a:spcBef>
                  <a:spcPct val="0"/>
                </a:spcBef>
                <a:buFontTx/>
                <a:buNone/>
                <a:defRPr/>
              </a:pPr>
              <a:endParaRPr lang="nb-NO" altLang="nb-NO" sz="2000" dirty="0"/>
            </a:p>
          </p:txBody>
        </p:sp>
        <p:sp>
          <p:nvSpPr>
            <p:cNvPr id="19" name="Text Box 12">
              <a:extLst>
                <a:ext uri="{FF2B5EF4-FFF2-40B4-BE49-F238E27FC236}">
                  <a16:creationId xmlns:a16="http://schemas.microsoft.com/office/drawing/2014/main" id="{02EF20F0-E4A8-4299-AE77-78E52005F6D9}"/>
                </a:ext>
              </a:extLst>
            </p:cNvPr>
            <p:cNvSpPr txBox="1">
              <a:spLocks noChangeArrowheads="1"/>
            </p:cNvSpPr>
            <p:nvPr/>
          </p:nvSpPr>
          <p:spPr bwMode="auto">
            <a:xfrm>
              <a:off x="5723588" y="2184523"/>
              <a:ext cx="1033409" cy="457165"/>
            </a:xfrm>
            <a:prstGeom prst="rect">
              <a:avLst/>
            </a:prstGeom>
            <a:noFill/>
            <a:ln w="9525">
              <a:noFill/>
              <a:miter lim="800000"/>
              <a:headEnd/>
              <a:tailEnd/>
            </a:ln>
            <a:effectLst/>
          </p:spPr>
          <p:txBody>
            <a:bodyPr wrap="none">
              <a:spAutoFit/>
            </a:bodyPr>
            <a:lstStyle/>
            <a:p>
              <a:pPr>
                <a:defRPr/>
              </a:pPr>
              <a:r>
                <a:rPr lang="nb-NO" b="1" dirty="0">
                  <a:solidFill>
                    <a:schemeClr val="accent2"/>
                  </a:solidFill>
                  <a:effectLst>
                    <a:outerShdw blurRad="38100" dist="38100" dir="2700000" algn="tl">
                      <a:srgbClr val="C0C0C0"/>
                    </a:outerShdw>
                  </a:effectLst>
                </a:rPr>
                <a:t>MOT</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E3DE31D3-111A-437C-9D16-C62CB44A0F55}"/>
              </a:ext>
            </a:extLst>
          </p:cNvPr>
          <p:cNvSpPr>
            <a:spLocks noGrp="1" noChangeArrowheads="1"/>
          </p:cNvSpPr>
          <p:nvPr>
            <p:ph type="title"/>
          </p:nvPr>
        </p:nvSpPr>
        <p:spPr>
          <a:xfrm>
            <a:off x="685800" y="304800"/>
            <a:ext cx="7772400" cy="533400"/>
          </a:xfrm>
        </p:spPr>
        <p:txBody>
          <a:bodyPr/>
          <a:lstStyle/>
          <a:p>
            <a:pPr>
              <a:defRPr/>
            </a:pPr>
            <a:r>
              <a:rPr lang="nb-NO" sz="2800" b="1" u="sng">
                <a:solidFill>
                  <a:schemeClr val="hlink"/>
                </a:solidFill>
                <a:effectLst>
                  <a:outerShdw blurRad="38100" dist="38100" dir="2700000" algn="tl">
                    <a:srgbClr val="C0C0C0"/>
                  </a:outerShdw>
                </a:effectLst>
              </a:rPr>
              <a:t>Hvor</a:t>
            </a:r>
            <a:r>
              <a:rPr lang="nb-NO" sz="2800">
                <a:solidFill>
                  <a:schemeClr val="hlink"/>
                </a:solidFill>
                <a:effectLst>
                  <a:outerShdw blurRad="38100" dist="38100" dir="2700000" algn="tl">
                    <a:srgbClr val="C0C0C0"/>
                  </a:outerShdw>
                </a:effectLst>
              </a:rPr>
              <a:t> gjelder prinsippet?</a:t>
            </a:r>
            <a:endParaRPr lang="nb-NO">
              <a:solidFill>
                <a:schemeClr val="hlink"/>
              </a:solidFill>
              <a:effectLst>
                <a:outerShdw blurRad="38100" dist="38100" dir="2700000" algn="tl">
                  <a:srgbClr val="C0C0C0"/>
                </a:outerShdw>
              </a:effectLst>
            </a:endParaRPr>
          </a:p>
        </p:txBody>
      </p:sp>
      <p:grpSp>
        <p:nvGrpSpPr>
          <p:cNvPr id="5" name="Group 19">
            <a:extLst>
              <a:ext uri="{FF2B5EF4-FFF2-40B4-BE49-F238E27FC236}">
                <a16:creationId xmlns:a16="http://schemas.microsoft.com/office/drawing/2014/main" id="{C2F2017E-9460-494B-990C-1F8C51BE3094}"/>
              </a:ext>
            </a:extLst>
          </p:cNvPr>
          <p:cNvGrpSpPr>
            <a:grpSpLocks/>
          </p:cNvGrpSpPr>
          <p:nvPr/>
        </p:nvGrpSpPr>
        <p:grpSpPr bwMode="auto">
          <a:xfrm>
            <a:off x="739775" y="5357819"/>
            <a:ext cx="8212146" cy="1281114"/>
            <a:chOff x="672" y="3648"/>
            <a:chExt cx="5173" cy="807"/>
          </a:xfrm>
          <a:solidFill>
            <a:srgbClr val="FFFFCC"/>
          </a:solidFill>
        </p:grpSpPr>
        <p:sp>
          <p:nvSpPr>
            <p:cNvPr id="13334" name="Text Box 16">
              <a:extLst>
                <a:ext uri="{FF2B5EF4-FFF2-40B4-BE49-F238E27FC236}">
                  <a16:creationId xmlns:a16="http://schemas.microsoft.com/office/drawing/2014/main" id="{4F1BDF6C-0975-4806-8EB1-977314783009}"/>
                </a:ext>
              </a:extLst>
            </p:cNvPr>
            <p:cNvSpPr txBox="1">
              <a:spLocks noChangeArrowheads="1"/>
            </p:cNvSpPr>
            <p:nvPr/>
          </p:nvSpPr>
          <p:spPr bwMode="auto">
            <a:xfrm>
              <a:off x="672" y="3648"/>
              <a:ext cx="788" cy="2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defRPr/>
              </a:pPr>
              <a:r>
                <a:rPr lang="nb-NO" altLang="nb-NO" sz="1800" dirty="0">
                  <a:solidFill>
                    <a:schemeClr val="accent2"/>
                  </a:solidFill>
                </a:rPr>
                <a:t>PRIVATE?</a:t>
              </a:r>
              <a:endParaRPr lang="nb-NO" altLang="nb-NO" sz="1600" dirty="0">
                <a:solidFill>
                  <a:schemeClr val="accent2"/>
                </a:solidFill>
              </a:endParaRPr>
            </a:p>
          </p:txBody>
        </p:sp>
        <p:sp>
          <p:nvSpPr>
            <p:cNvPr id="13335" name="Text Box 17">
              <a:extLst>
                <a:ext uri="{FF2B5EF4-FFF2-40B4-BE49-F238E27FC236}">
                  <a16:creationId xmlns:a16="http://schemas.microsoft.com/office/drawing/2014/main" id="{5E77B8E4-F023-4431-961B-B19CC01B5431}"/>
                </a:ext>
              </a:extLst>
            </p:cNvPr>
            <p:cNvSpPr txBox="1">
              <a:spLocks noChangeArrowheads="1"/>
            </p:cNvSpPr>
            <p:nvPr/>
          </p:nvSpPr>
          <p:spPr bwMode="auto">
            <a:xfrm>
              <a:off x="672" y="3873"/>
              <a:ext cx="5173" cy="5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defRPr/>
              </a:pPr>
              <a:r>
                <a:rPr lang="nb-NO" altLang="nb-NO" sz="1800" dirty="0"/>
                <a:t>Gjelder ikke offentlighetsprinsipp i privat sektor, men private kan ved lov ha særskilt</a:t>
              </a:r>
            </a:p>
            <a:p>
              <a:pPr>
                <a:spcBef>
                  <a:spcPct val="0"/>
                </a:spcBef>
                <a:buFontTx/>
                <a:buNone/>
                <a:defRPr/>
              </a:pPr>
              <a:r>
                <a:rPr lang="nb-NO" altLang="nb-NO" sz="1800" dirty="0"/>
                <a:t>plikt til offentlighet på utvalgte punkter, bl.a. vedrørende hvem som er aksjeeiere, ting-</a:t>
              </a:r>
              <a:br>
                <a:rPr lang="nb-NO" altLang="nb-NO" sz="1800" dirty="0"/>
              </a:br>
              <a:r>
                <a:rPr lang="nb-NO" altLang="nb-NO" sz="1800" dirty="0"/>
                <a:t>lyste dokumenter i grunnboken, opplysning om eiendomsforhold i matrikkelen, mv.</a:t>
              </a:r>
              <a:endParaRPr lang="nb-NO" altLang="nb-NO" sz="1600" dirty="0"/>
            </a:p>
          </p:txBody>
        </p:sp>
      </p:grpSp>
      <p:grpSp>
        <p:nvGrpSpPr>
          <p:cNvPr id="8" name="Gruppe 7">
            <a:extLst>
              <a:ext uri="{FF2B5EF4-FFF2-40B4-BE49-F238E27FC236}">
                <a16:creationId xmlns:a16="http://schemas.microsoft.com/office/drawing/2014/main" id="{340B1100-15D1-4ECF-9F72-1A470CB2E958}"/>
              </a:ext>
            </a:extLst>
          </p:cNvPr>
          <p:cNvGrpSpPr>
            <a:grpSpLocks/>
          </p:cNvGrpSpPr>
          <p:nvPr/>
        </p:nvGrpSpPr>
        <p:grpSpPr bwMode="auto">
          <a:xfrm>
            <a:off x="6543675" y="1066800"/>
            <a:ext cx="2600325" cy="3902075"/>
            <a:chOff x="6543675" y="1066800"/>
            <a:chExt cx="2600325" cy="3902075"/>
          </a:xfrm>
        </p:grpSpPr>
        <p:grpSp>
          <p:nvGrpSpPr>
            <p:cNvPr id="13329" name="Group 11">
              <a:extLst>
                <a:ext uri="{FF2B5EF4-FFF2-40B4-BE49-F238E27FC236}">
                  <a16:creationId xmlns:a16="http://schemas.microsoft.com/office/drawing/2014/main" id="{1B6BB1C3-131A-4E9C-AF23-ABE81240300C}"/>
                </a:ext>
              </a:extLst>
            </p:cNvPr>
            <p:cNvGrpSpPr>
              <a:grpSpLocks/>
            </p:cNvGrpSpPr>
            <p:nvPr/>
          </p:nvGrpSpPr>
          <p:grpSpPr bwMode="auto">
            <a:xfrm>
              <a:off x="6553200" y="1066800"/>
              <a:ext cx="1981200" cy="1874838"/>
              <a:chOff x="3216" y="912"/>
              <a:chExt cx="1248" cy="1181"/>
            </a:xfrm>
          </p:grpSpPr>
          <p:pic>
            <p:nvPicPr>
              <p:cNvPr id="13332" name="Picture 9">
                <a:extLst>
                  <a:ext uri="{FF2B5EF4-FFF2-40B4-BE49-F238E27FC236}">
                    <a16:creationId xmlns:a16="http://schemas.microsoft.com/office/drawing/2014/main" id="{D910CCFF-1027-4D3F-B08B-6D401CDCAE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3604" t="24707" r="46608" b="65918"/>
              <a:stretch>
                <a:fillRect/>
              </a:stretch>
            </p:blipFill>
            <p:spPr bwMode="auto">
              <a:xfrm>
                <a:off x="3216" y="912"/>
                <a:ext cx="1248" cy="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3" name="Text Box 10">
                <a:extLst>
                  <a:ext uri="{FF2B5EF4-FFF2-40B4-BE49-F238E27FC236}">
                    <a16:creationId xmlns:a16="http://schemas.microsoft.com/office/drawing/2014/main" id="{B3B34B4E-175F-44E0-8568-95A2C64E3CAE}"/>
                  </a:ext>
                </a:extLst>
              </p:cNvPr>
              <p:cNvSpPr txBox="1">
                <a:spLocks noChangeArrowheads="1"/>
              </p:cNvSpPr>
              <p:nvPr/>
            </p:nvSpPr>
            <p:spPr bwMode="auto">
              <a:xfrm>
                <a:off x="3360" y="1824"/>
                <a:ext cx="966"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a:t>Domstolene</a:t>
                </a:r>
              </a:p>
            </p:txBody>
          </p:sp>
        </p:grpSp>
        <p:sp>
          <p:nvSpPr>
            <p:cNvPr id="13330" name="Text Box 15">
              <a:extLst>
                <a:ext uri="{FF2B5EF4-FFF2-40B4-BE49-F238E27FC236}">
                  <a16:creationId xmlns:a16="http://schemas.microsoft.com/office/drawing/2014/main" id="{ED4A228A-48C8-408F-BBDF-A9FEF35B7672}"/>
                </a:ext>
              </a:extLst>
            </p:cNvPr>
            <p:cNvSpPr txBox="1">
              <a:spLocks noChangeArrowheads="1"/>
            </p:cNvSpPr>
            <p:nvPr/>
          </p:nvSpPr>
          <p:spPr bwMode="auto">
            <a:xfrm>
              <a:off x="6629400" y="2895600"/>
              <a:ext cx="2108200" cy="109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a:solidFill>
                    <a:schemeClr val="accent2"/>
                  </a:solidFill>
                </a:rPr>
                <a:t>Høyesterett</a:t>
              </a:r>
            </a:p>
            <a:p>
              <a:pPr>
                <a:spcBef>
                  <a:spcPct val="0"/>
                </a:spcBef>
                <a:buFontTx/>
                <a:buNone/>
              </a:pPr>
              <a:r>
                <a:rPr lang="nb-NO" altLang="nb-NO" sz="2200">
                  <a:solidFill>
                    <a:schemeClr val="accent2"/>
                  </a:solidFill>
                </a:rPr>
                <a:t>Lagmannsrettene</a:t>
              </a:r>
            </a:p>
            <a:p>
              <a:pPr>
                <a:spcBef>
                  <a:spcPct val="0"/>
                </a:spcBef>
                <a:buFontTx/>
                <a:buNone/>
              </a:pPr>
              <a:r>
                <a:rPr lang="nb-NO" altLang="nb-NO" sz="2200">
                  <a:solidFill>
                    <a:schemeClr val="accent2"/>
                  </a:solidFill>
                </a:rPr>
                <a:t>Tingrettene</a:t>
              </a:r>
            </a:p>
          </p:txBody>
        </p:sp>
        <p:sp>
          <p:nvSpPr>
            <p:cNvPr id="13331" name="Text Box 20">
              <a:extLst>
                <a:ext uri="{FF2B5EF4-FFF2-40B4-BE49-F238E27FC236}">
                  <a16:creationId xmlns:a16="http://schemas.microsoft.com/office/drawing/2014/main" id="{8B6CFE6A-A6FF-4005-8B1C-F99A2ECC0DAE}"/>
                </a:ext>
              </a:extLst>
            </p:cNvPr>
            <p:cNvSpPr txBox="1">
              <a:spLocks noChangeArrowheads="1"/>
            </p:cNvSpPr>
            <p:nvPr/>
          </p:nvSpPr>
          <p:spPr bwMode="auto">
            <a:xfrm>
              <a:off x="6543675" y="4267200"/>
              <a:ext cx="26003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000">
                  <a:solidFill>
                    <a:srgbClr val="800080"/>
                  </a:solidFill>
                </a:rPr>
                <a:t>Reguleres hovedsakelig</a:t>
              </a:r>
            </a:p>
            <a:p>
              <a:pPr>
                <a:spcBef>
                  <a:spcPct val="0"/>
                </a:spcBef>
                <a:buFontTx/>
                <a:buNone/>
              </a:pPr>
              <a:r>
                <a:rPr lang="nb-NO" altLang="nb-NO" sz="2000">
                  <a:solidFill>
                    <a:srgbClr val="800080"/>
                  </a:solidFill>
                </a:rPr>
                <a:t>i prosesslovgivningen</a:t>
              </a:r>
            </a:p>
          </p:txBody>
        </p:sp>
      </p:grpSp>
      <p:grpSp>
        <p:nvGrpSpPr>
          <p:cNvPr id="6" name="Gruppe 5">
            <a:extLst>
              <a:ext uri="{FF2B5EF4-FFF2-40B4-BE49-F238E27FC236}">
                <a16:creationId xmlns:a16="http://schemas.microsoft.com/office/drawing/2014/main" id="{6F07FBF9-9D9E-4632-8A59-43440A56264E}"/>
              </a:ext>
            </a:extLst>
          </p:cNvPr>
          <p:cNvGrpSpPr>
            <a:grpSpLocks/>
          </p:cNvGrpSpPr>
          <p:nvPr/>
        </p:nvGrpSpPr>
        <p:grpSpPr bwMode="auto">
          <a:xfrm>
            <a:off x="3214688" y="990600"/>
            <a:ext cx="2994025" cy="3676650"/>
            <a:chOff x="3214688" y="990600"/>
            <a:chExt cx="2994025" cy="3676710"/>
          </a:xfrm>
        </p:grpSpPr>
        <p:grpSp>
          <p:nvGrpSpPr>
            <p:cNvPr id="13324" name="Group 12">
              <a:extLst>
                <a:ext uri="{FF2B5EF4-FFF2-40B4-BE49-F238E27FC236}">
                  <a16:creationId xmlns:a16="http://schemas.microsoft.com/office/drawing/2014/main" id="{4E868868-7629-42B5-B77E-519F823B1770}"/>
                </a:ext>
              </a:extLst>
            </p:cNvPr>
            <p:cNvGrpSpPr>
              <a:grpSpLocks/>
            </p:cNvGrpSpPr>
            <p:nvPr/>
          </p:nvGrpSpPr>
          <p:grpSpPr bwMode="auto">
            <a:xfrm>
              <a:off x="3657600" y="990600"/>
              <a:ext cx="1752600" cy="2027238"/>
              <a:chOff x="2304" y="864"/>
              <a:chExt cx="1104" cy="1277"/>
            </a:xfrm>
          </p:grpSpPr>
          <p:pic>
            <p:nvPicPr>
              <p:cNvPr id="13327" name="Picture 6">
                <a:extLst>
                  <a:ext uri="{FF2B5EF4-FFF2-40B4-BE49-F238E27FC236}">
                    <a16:creationId xmlns:a16="http://schemas.microsoft.com/office/drawing/2014/main" id="{6C744EF3-9EF9-4342-B949-D0A3B136A7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2693" t="47986" r="36183" b="30165"/>
              <a:stretch>
                <a:fillRect/>
              </a:stretch>
            </p:blipFill>
            <p:spPr bwMode="auto">
              <a:xfrm>
                <a:off x="2496" y="864"/>
                <a:ext cx="733" cy="1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8" name="Text Box 7">
                <a:extLst>
                  <a:ext uri="{FF2B5EF4-FFF2-40B4-BE49-F238E27FC236}">
                    <a16:creationId xmlns:a16="http://schemas.microsoft.com/office/drawing/2014/main" id="{11519F21-20B7-4207-994D-0DA714E36791}"/>
                  </a:ext>
                </a:extLst>
              </p:cNvPr>
              <p:cNvSpPr txBox="1">
                <a:spLocks noChangeArrowheads="1"/>
              </p:cNvSpPr>
              <p:nvPr/>
            </p:nvSpPr>
            <p:spPr bwMode="auto">
              <a:xfrm>
                <a:off x="2304" y="1872"/>
                <a:ext cx="1104"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a:t>Forvaltningen</a:t>
                </a:r>
              </a:p>
            </p:txBody>
          </p:sp>
        </p:grpSp>
        <p:sp>
          <p:nvSpPr>
            <p:cNvPr id="13325" name="Text Box 14">
              <a:extLst>
                <a:ext uri="{FF2B5EF4-FFF2-40B4-BE49-F238E27FC236}">
                  <a16:creationId xmlns:a16="http://schemas.microsoft.com/office/drawing/2014/main" id="{01393DA8-2E01-4247-B9A4-406DDE44A2A1}"/>
                </a:ext>
              </a:extLst>
            </p:cNvPr>
            <p:cNvSpPr txBox="1">
              <a:spLocks noChangeArrowheads="1"/>
            </p:cNvSpPr>
            <p:nvPr/>
          </p:nvSpPr>
          <p:spPr bwMode="auto">
            <a:xfrm>
              <a:off x="3214688" y="3000375"/>
              <a:ext cx="299402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a:solidFill>
                    <a:schemeClr val="accent2"/>
                  </a:solidFill>
                </a:rPr>
                <a:t>Stat/kommune</a:t>
              </a:r>
            </a:p>
            <a:p>
              <a:pPr>
                <a:spcBef>
                  <a:spcPct val="0"/>
                </a:spcBef>
                <a:buFontTx/>
                <a:buNone/>
              </a:pPr>
              <a:r>
                <a:rPr lang="nb-NO" altLang="nb-NO" sz="2200">
                  <a:solidFill>
                    <a:schemeClr val="accent2"/>
                  </a:solidFill>
                </a:rPr>
                <a:t>+“gråsonen” mellom</a:t>
              </a:r>
            </a:p>
            <a:p>
              <a:pPr>
                <a:spcBef>
                  <a:spcPct val="0"/>
                </a:spcBef>
                <a:buFontTx/>
                <a:buNone/>
              </a:pPr>
              <a:r>
                <a:rPr lang="nb-NO" altLang="nb-NO" sz="2200">
                  <a:solidFill>
                    <a:schemeClr val="accent2"/>
                  </a:solidFill>
                </a:rPr>
                <a:t>offentlig og privat sektor</a:t>
              </a:r>
              <a:endParaRPr lang="nb-NO" altLang="nb-NO" sz="2400"/>
            </a:p>
          </p:txBody>
        </p:sp>
        <p:sp>
          <p:nvSpPr>
            <p:cNvPr id="13326" name="Text Box 21">
              <a:extLst>
                <a:ext uri="{FF2B5EF4-FFF2-40B4-BE49-F238E27FC236}">
                  <a16:creationId xmlns:a16="http://schemas.microsoft.com/office/drawing/2014/main" id="{6B9FF960-0386-4E88-B214-3222340B0267}"/>
                </a:ext>
              </a:extLst>
            </p:cNvPr>
            <p:cNvSpPr txBox="1">
              <a:spLocks noChangeArrowheads="1"/>
            </p:cNvSpPr>
            <p:nvPr/>
          </p:nvSpPr>
          <p:spPr bwMode="auto">
            <a:xfrm>
              <a:off x="3347864" y="4267200"/>
              <a:ext cx="28083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000">
                  <a:solidFill>
                    <a:srgbClr val="800080"/>
                  </a:solidFill>
                </a:rPr>
                <a:t>Reguleres i offentleglova</a:t>
              </a:r>
            </a:p>
          </p:txBody>
        </p:sp>
      </p:grpSp>
      <p:grpSp>
        <p:nvGrpSpPr>
          <p:cNvPr id="7" name="Gruppe 6">
            <a:extLst>
              <a:ext uri="{FF2B5EF4-FFF2-40B4-BE49-F238E27FC236}">
                <a16:creationId xmlns:a16="http://schemas.microsoft.com/office/drawing/2014/main" id="{D378955B-CAEC-4005-A680-783BB3DA7C98}"/>
              </a:ext>
            </a:extLst>
          </p:cNvPr>
          <p:cNvGrpSpPr>
            <a:grpSpLocks/>
          </p:cNvGrpSpPr>
          <p:nvPr/>
        </p:nvGrpSpPr>
        <p:grpSpPr bwMode="auto">
          <a:xfrm>
            <a:off x="230188" y="990600"/>
            <a:ext cx="2984500" cy="4268788"/>
            <a:chOff x="230188" y="990600"/>
            <a:chExt cx="2984500" cy="4268709"/>
          </a:xfrm>
        </p:grpSpPr>
        <p:grpSp>
          <p:nvGrpSpPr>
            <p:cNvPr id="13319" name="Group 5">
              <a:extLst>
                <a:ext uri="{FF2B5EF4-FFF2-40B4-BE49-F238E27FC236}">
                  <a16:creationId xmlns:a16="http://schemas.microsoft.com/office/drawing/2014/main" id="{24F15014-4A74-442F-8A39-0E0AB2D3DCA0}"/>
                </a:ext>
              </a:extLst>
            </p:cNvPr>
            <p:cNvGrpSpPr>
              <a:grpSpLocks/>
            </p:cNvGrpSpPr>
            <p:nvPr/>
          </p:nvGrpSpPr>
          <p:grpSpPr bwMode="auto">
            <a:xfrm>
              <a:off x="457200" y="990600"/>
              <a:ext cx="2438400" cy="1951038"/>
              <a:chOff x="240" y="864"/>
              <a:chExt cx="1536" cy="1229"/>
            </a:xfrm>
          </p:grpSpPr>
          <p:pic>
            <p:nvPicPr>
              <p:cNvPr id="13322" name="Picture 3">
                <a:extLst>
                  <a:ext uri="{FF2B5EF4-FFF2-40B4-BE49-F238E27FC236}">
                    <a16:creationId xmlns:a16="http://schemas.microsoft.com/office/drawing/2014/main" id="{60DA2978-73BA-4638-93ED-FA551B49BD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5213" t="24152" r="43199" b="57375"/>
              <a:stretch>
                <a:fillRect/>
              </a:stretch>
            </p:blipFill>
            <p:spPr bwMode="auto">
              <a:xfrm>
                <a:off x="240" y="864"/>
                <a:ext cx="1536" cy="1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3" name="Text Box 4">
                <a:extLst>
                  <a:ext uri="{FF2B5EF4-FFF2-40B4-BE49-F238E27FC236}">
                    <a16:creationId xmlns:a16="http://schemas.microsoft.com/office/drawing/2014/main" id="{82A58156-AC5A-4180-8BEA-37BDF6D61ADB}"/>
                  </a:ext>
                </a:extLst>
              </p:cNvPr>
              <p:cNvSpPr txBox="1">
                <a:spLocks noChangeArrowheads="1"/>
              </p:cNvSpPr>
              <p:nvPr/>
            </p:nvSpPr>
            <p:spPr bwMode="auto">
              <a:xfrm>
                <a:off x="528" y="1824"/>
                <a:ext cx="811"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a:t>Stortinget</a:t>
                </a:r>
              </a:p>
            </p:txBody>
          </p:sp>
        </p:grpSp>
        <p:sp>
          <p:nvSpPr>
            <p:cNvPr id="13320" name="Text Box 13">
              <a:extLst>
                <a:ext uri="{FF2B5EF4-FFF2-40B4-BE49-F238E27FC236}">
                  <a16:creationId xmlns:a16="http://schemas.microsoft.com/office/drawing/2014/main" id="{BABECE61-29CE-4888-995A-00F29B179504}"/>
                </a:ext>
              </a:extLst>
            </p:cNvPr>
            <p:cNvSpPr txBox="1">
              <a:spLocks noChangeArrowheads="1"/>
            </p:cNvSpPr>
            <p:nvPr/>
          </p:nvSpPr>
          <p:spPr bwMode="auto">
            <a:xfrm>
              <a:off x="381000" y="2895600"/>
              <a:ext cx="2481263" cy="109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u="sng">
                  <a:solidFill>
                    <a:schemeClr val="accent2"/>
                  </a:solidFill>
                </a:rPr>
                <a:t>Stortingets organer:</a:t>
              </a:r>
              <a:endParaRPr lang="nb-NO" altLang="nb-NO" sz="2200">
                <a:solidFill>
                  <a:schemeClr val="accent2"/>
                </a:solidFill>
              </a:endParaRPr>
            </a:p>
            <a:p>
              <a:pPr>
                <a:spcBef>
                  <a:spcPct val="0"/>
                </a:spcBef>
                <a:buFontTx/>
                <a:buNone/>
              </a:pPr>
              <a:r>
                <a:rPr lang="nb-NO" altLang="nb-NO" sz="2200">
                  <a:solidFill>
                    <a:schemeClr val="accent2"/>
                  </a:solidFill>
                </a:rPr>
                <a:t>Riksrevisjonen</a:t>
              </a:r>
            </a:p>
            <a:p>
              <a:pPr>
                <a:spcBef>
                  <a:spcPct val="0"/>
                </a:spcBef>
                <a:buFontTx/>
                <a:buNone/>
              </a:pPr>
              <a:r>
                <a:rPr lang="nb-NO" altLang="nb-NO" sz="2200">
                  <a:solidFill>
                    <a:schemeClr val="accent2"/>
                  </a:solidFill>
                </a:rPr>
                <a:t>Sivilombudsmannen</a:t>
              </a:r>
              <a:endParaRPr lang="nb-NO" altLang="nb-NO" sz="2400">
                <a:solidFill>
                  <a:schemeClr val="accent2"/>
                </a:solidFill>
              </a:endParaRPr>
            </a:p>
          </p:txBody>
        </p:sp>
        <p:sp>
          <p:nvSpPr>
            <p:cNvPr id="13321" name="Text Box 22">
              <a:extLst>
                <a:ext uri="{FF2B5EF4-FFF2-40B4-BE49-F238E27FC236}">
                  <a16:creationId xmlns:a16="http://schemas.microsoft.com/office/drawing/2014/main" id="{65C07A39-23AE-4709-BC76-7990AF533E3E}"/>
                </a:ext>
              </a:extLst>
            </p:cNvPr>
            <p:cNvSpPr txBox="1">
              <a:spLocks noChangeArrowheads="1"/>
            </p:cNvSpPr>
            <p:nvPr/>
          </p:nvSpPr>
          <p:spPr bwMode="auto">
            <a:xfrm>
              <a:off x="230188" y="4252834"/>
              <a:ext cx="29845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000">
                  <a:solidFill>
                    <a:srgbClr val="800080"/>
                  </a:solidFill>
                </a:rPr>
                <a:t>Reguleres av Stortinget og</a:t>
              </a:r>
            </a:p>
            <a:p>
              <a:pPr>
                <a:spcBef>
                  <a:spcPct val="0"/>
                </a:spcBef>
                <a:buFontTx/>
                <a:buNone/>
              </a:pPr>
              <a:r>
                <a:rPr lang="nb-NO" altLang="nb-NO" sz="2000">
                  <a:solidFill>
                    <a:srgbClr val="800080"/>
                  </a:solidFill>
                </a:rPr>
                <a:t>dets organer, men følger i </a:t>
              </a:r>
            </a:p>
            <a:p>
              <a:pPr>
                <a:spcBef>
                  <a:spcPct val="0"/>
                </a:spcBef>
                <a:buFontTx/>
                <a:buNone/>
              </a:pPr>
              <a:r>
                <a:rPr lang="nb-NO" altLang="nb-NO" sz="2000">
                  <a:solidFill>
                    <a:srgbClr val="800080"/>
                  </a:solidFill>
                </a:rPr>
                <a:t>stor grad offentleglova</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BF3F8299-CCED-48FF-84E3-F685F0883A67}"/>
              </a:ext>
            </a:extLst>
          </p:cNvPr>
          <p:cNvSpPr>
            <a:spLocks noGrp="1" noChangeArrowheads="1"/>
          </p:cNvSpPr>
          <p:nvPr>
            <p:ph type="title"/>
          </p:nvPr>
        </p:nvSpPr>
        <p:spPr>
          <a:xfrm>
            <a:off x="810460" y="224533"/>
            <a:ext cx="7846640" cy="685800"/>
          </a:xfrm>
        </p:spPr>
        <p:txBody>
          <a:bodyPr/>
          <a:lstStyle/>
          <a:p>
            <a:pPr>
              <a:defRPr/>
            </a:pPr>
            <a:r>
              <a:rPr lang="nb-NO" sz="3200" dirty="0">
                <a:solidFill>
                  <a:schemeClr val="hlink"/>
                </a:solidFill>
                <a:effectLst>
                  <a:outerShdw blurRad="38100" dist="38100" dir="2700000" algn="tl">
                    <a:srgbClr val="C0C0C0"/>
                  </a:outerShdw>
                </a:effectLst>
              </a:rPr>
              <a:t>Offentlighetsprinsippet: Hovedregel og unntak</a:t>
            </a:r>
          </a:p>
        </p:txBody>
      </p:sp>
      <p:grpSp>
        <p:nvGrpSpPr>
          <p:cNvPr id="10243" name="Group 8">
            <a:extLst>
              <a:ext uri="{FF2B5EF4-FFF2-40B4-BE49-F238E27FC236}">
                <a16:creationId xmlns:a16="http://schemas.microsoft.com/office/drawing/2014/main" id="{BCE60A5B-2739-4D16-A8F4-E549DA01B9F1}"/>
              </a:ext>
            </a:extLst>
          </p:cNvPr>
          <p:cNvGrpSpPr>
            <a:grpSpLocks/>
          </p:cNvGrpSpPr>
          <p:nvPr/>
        </p:nvGrpSpPr>
        <p:grpSpPr bwMode="auto">
          <a:xfrm>
            <a:off x="474663" y="1069975"/>
            <a:ext cx="6097587" cy="400050"/>
            <a:chOff x="470" y="1082"/>
            <a:chExt cx="4036" cy="252"/>
          </a:xfrm>
        </p:grpSpPr>
        <p:sp>
          <p:nvSpPr>
            <p:cNvPr id="10253" name="Text Box 3">
              <a:extLst>
                <a:ext uri="{FF2B5EF4-FFF2-40B4-BE49-F238E27FC236}">
                  <a16:creationId xmlns:a16="http://schemas.microsoft.com/office/drawing/2014/main" id="{A60840D1-1092-43CF-8518-C095E842FEC2}"/>
                </a:ext>
              </a:extLst>
            </p:cNvPr>
            <p:cNvSpPr txBox="1">
              <a:spLocks noChangeArrowheads="1"/>
            </p:cNvSpPr>
            <p:nvPr/>
          </p:nvSpPr>
          <p:spPr bwMode="auto">
            <a:xfrm>
              <a:off x="470" y="1082"/>
              <a:ext cx="1748"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000">
                  <a:solidFill>
                    <a:schemeClr val="accent2"/>
                  </a:solidFill>
                </a:rPr>
                <a:t>“Prinsipp</a:t>
              </a:r>
              <a:r>
                <a:rPr lang="nb-NO" altLang="nb-NO" sz="2000"/>
                <a:t>” = grunnregel  </a:t>
              </a:r>
            </a:p>
          </p:txBody>
        </p:sp>
        <p:sp>
          <p:nvSpPr>
            <p:cNvPr id="10254" name="AutoShape 5">
              <a:extLst>
                <a:ext uri="{FF2B5EF4-FFF2-40B4-BE49-F238E27FC236}">
                  <a16:creationId xmlns:a16="http://schemas.microsoft.com/office/drawing/2014/main" id="{B6500416-ED5A-4EE1-8F1E-6FCD62D6D61E}"/>
                </a:ext>
              </a:extLst>
            </p:cNvPr>
            <p:cNvSpPr>
              <a:spLocks noChangeArrowheads="1"/>
            </p:cNvSpPr>
            <p:nvPr/>
          </p:nvSpPr>
          <p:spPr bwMode="auto">
            <a:xfrm>
              <a:off x="2448" y="1200"/>
              <a:ext cx="288" cy="96"/>
            </a:xfrm>
            <a:prstGeom prst="rightArrow">
              <a:avLst>
                <a:gd name="adj1" fmla="val 50000"/>
                <a:gd name="adj2" fmla="val 75000"/>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2000"/>
            </a:p>
          </p:txBody>
        </p:sp>
        <p:sp>
          <p:nvSpPr>
            <p:cNvPr id="10255" name="Text Box 7">
              <a:extLst>
                <a:ext uri="{FF2B5EF4-FFF2-40B4-BE49-F238E27FC236}">
                  <a16:creationId xmlns:a16="http://schemas.microsoft.com/office/drawing/2014/main" id="{32C7C82E-CE6C-47DD-87B6-CDA50DDDFB59}"/>
                </a:ext>
              </a:extLst>
            </p:cNvPr>
            <p:cNvSpPr txBox="1">
              <a:spLocks noChangeArrowheads="1"/>
            </p:cNvSpPr>
            <p:nvPr/>
          </p:nvSpPr>
          <p:spPr bwMode="auto">
            <a:xfrm>
              <a:off x="2822" y="1082"/>
              <a:ext cx="1684"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000"/>
                <a:t>annet ses på som unntak</a:t>
              </a:r>
            </a:p>
          </p:txBody>
        </p:sp>
      </p:grpSp>
      <p:sp>
        <p:nvSpPr>
          <p:cNvPr id="10244" name="Text Box 9">
            <a:extLst>
              <a:ext uri="{FF2B5EF4-FFF2-40B4-BE49-F238E27FC236}">
                <a16:creationId xmlns:a16="http://schemas.microsoft.com/office/drawing/2014/main" id="{97660566-BB92-40DF-A960-BD76D983F8EE}"/>
              </a:ext>
            </a:extLst>
          </p:cNvPr>
          <p:cNvSpPr txBox="1">
            <a:spLocks noChangeArrowheads="1"/>
          </p:cNvSpPr>
          <p:nvPr/>
        </p:nvSpPr>
        <p:spPr bwMode="auto">
          <a:xfrm>
            <a:off x="468313" y="1541463"/>
            <a:ext cx="6456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000">
                <a:solidFill>
                  <a:schemeClr val="accent2"/>
                </a:solidFill>
              </a:rPr>
              <a:t>“Offentlighet”</a:t>
            </a:r>
            <a:r>
              <a:rPr lang="nb-NO" altLang="nb-NO" sz="2000"/>
              <a:t> sier at prinsippet gjelder </a:t>
            </a:r>
            <a:r>
              <a:rPr lang="nb-NO" altLang="nb-NO" sz="2000" i="1"/>
              <a:t>alle</a:t>
            </a:r>
            <a:r>
              <a:rPr lang="nb-NO" altLang="nb-NO" sz="2000"/>
              <a:t>, uten diskriminering</a:t>
            </a:r>
          </a:p>
        </p:txBody>
      </p:sp>
      <p:sp>
        <p:nvSpPr>
          <p:cNvPr id="10245" name="Text Box 11">
            <a:extLst>
              <a:ext uri="{FF2B5EF4-FFF2-40B4-BE49-F238E27FC236}">
                <a16:creationId xmlns:a16="http://schemas.microsoft.com/office/drawing/2014/main" id="{85295F7A-E1BA-4DA0-A272-AD70A00324F9}"/>
              </a:ext>
            </a:extLst>
          </p:cNvPr>
          <p:cNvSpPr txBox="1">
            <a:spLocks noChangeArrowheads="1"/>
          </p:cNvSpPr>
          <p:nvPr/>
        </p:nvSpPr>
        <p:spPr bwMode="auto">
          <a:xfrm>
            <a:off x="468313" y="1928813"/>
            <a:ext cx="75311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000">
                <a:solidFill>
                  <a:schemeClr val="accent2"/>
                </a:solidFill>
              </a:rPr>
              <a:t>“Offentlighetsprinsippet”</a:t>
            </a:r>
            <a:r>
              <a:rPr lang="nb-NO" altLang="nb-NO" sz="2000"/>
              <a:t> sier at grunnregelen er at </a:t>
            </a:r>
            <a:r>
              <a:rPr lang="nb-NO" altLang="nb-NO" sz="2000" i="1"/>
              <a:t>alle </a:t>
            </a:r>
            <a:r>
              <a:rPr lang="nb-NO" altLang="nb-NO" sz="2000"/>
              <a:t>skal ha tilgang til informasjonen</a:t>
            </a:r>
          </a:p>
        </p:txBody>
      </p:sp>
      <p:grpSp>
        <p:nvGrpSpPr>
          <p:cNvPr id="3" name="Gruppe 2">
            <a:extLst>
              <a:ext uri="{FF2B5EF4-FFF2-40B4-BE49-F238E27FC236}">
                <a16:creationId xmlns:a16="http://schemas.microsoft.com/office/drawing/2014/main" id="{2E8A1694-9A8F-493E-83D2-FC635331C2A1}"/>
              </a:ext>
            </a:extLst>
          </p:cNvPr>
          <p:cNvGrpSpPr>
            <a:grpSpLocks/>
          </p:cNvGrpSpPr>
          <p:nvPr/>
        </p:nvGrpSpPr>
        <p:grpSpPr bwMode="auto">
          <a:xfrm>
            <a:off x="395536" y="3140968"/>
            <a:ext cx="8669338" cy="2103438"/>
            <a:chOff x="708836" y="3962400"/>
            <a:chExt cx="8228735" cy="2104071"/>
          </a:xfrm>
        </p:grpSpPr>
        <p:sp>
          <p:nvSpPr>
            <p:cNvPr id="10248" name="Text Box 12">
              <a:extLst>
                <a:ext uri="{FF2B5EF4-FFF2-40B4-BE49-F238E27FC236}">
                  <a16:creationId xmlns:a16="http://schemas.microsoft.com/office/drawing/2014/main" id="{4F965577-4464-4E21-AB52-AB2A2057C2EE}"/>
                </a:ext>
              </a:extLst>
            </p:cNvPr>
            <p:cNvSpPr txBox="1">
              <a:spLocks noChangeArrowheads="1"/>
            </p:cNvSpPr>
            <p:nvPr/>
          </p:nvSpPr>
          <p:spPr bwMode="auto">
            <a:xfrm>
              <a:off x="762000" y="3962400"/>
              <a:ext cx="4389956" cy="384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900" u="sng" dirty="0">
                  <a:solidFill>
                    <a:schemeClr val="accent2"/>
                  </a:solidFill>
                </a:rPr>
                <a:t>Unntak</a:t>
              </a:r>
              <a:r>
                <a:rPr lang="nb-NO" altLang="nb-NO" sz="1900" u="sng" dirty="0"/>
                <a:t> fra offentlighetsprinsippet kan gjelde:</a:t>
              </a:r>
              <a:endParaRPr lang="nb-NO" altLang="nb-NO" sz="1900" dirty="0"/>
            </a:p>
          </p:txBody>
        </p:sp>
        <p:sp>
          <p:nvSpPr>
            <p:cNvPr id="10249" name="Text Box 15">
              <a:extLst>
                <a:ext uri="{FF2B5EF4-FFF2-40B4-BE49-F238E27FC236}">
                  <a16:creationId xmlns:a16="http://schemas.microsoft.com/office/drawing/2014/main" id="{B0C42419-26BC-4928-BCCA-70FAB5ABDA29}"/>
                </a:ext>
              </a:extLst>
            </p:cNvPr>
            <p:cNvSpPr txBox="1">
              <a:spLocks noChangeArrowheads="1"/>
            </p:cNvSpPr>
            <p:nvPr/>
          </p:nvSpPr>
          <p:spPr bwMode="auto">
            <a:xfrm>
              <a:off x="708836" y="5681654"/>
              <a:ext cx="5991987" cy="384817"/>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900"/>
                <a:t>Offentlighetsprinsippet er basert på likebehandling (jf. </a:t>
              </a:r>
              <a:r>
                <a:rPr lang="nb-NO" altLang="nb-NO" sz="1900">
                  <a:solidFill>
                    <a:schemeClr val="accent2"/>
                  </a:solidFill>
                </a:rPr>
                <a:t>hvem</a:t>
              </a:r>
              <a:r>
                <a:rPr lang="nb-NO" altLang="nb-NO" sz="1900"/>
                <a:t>)</a:t>
              </a:r>
            </a:p>
          </p:txBody>
        </p:sp>
        <p:sp>
          <p:nvSpPr>
            <p:cNvPr id="10250" name="Text Box 16">
              <a:extLst>
                <a:ext uri="{FF2B5EF4-FFF2-40B4-BE49-F238E27FC236}">
                  <a16:creationId xmlns:a16="http://schemas.microsoft.com/office/drawing/2014/main" id="{37BF1EE7-EA13-4A87-90A7-763A670A0E8B}"/>
                </a:ext>
              </a:extLst>
            </p:cNvPr>
            <p:cNvSpPr txBox="1">
              <a:spLocks noChangeArrowheads="1"/>
            </p:cNvSpPr>
            <p:nvPr/>
          </p:nvSpPr>
          <p:spPr bwMode="auto">
            <a:xfrm>
              <a:off x="738812" y="4753885"/>
              <a:ext cx="8175571" cy="384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900">
                  <a:solidFill>
                    <a:schemeClr val="accent2"/>
                  </a:solidFill>
                </a:rPr>
                <a:t>Hvordan </a:t>
              </a:r>
              <a:r>
                <a:rPr lang="nb-NO" altLang="nb-NO" sz="1900"/>
                <a:t>innsyn kan skje (innsyn i papirdokument eller elektronisk innsyn)</a:t>
              </a:r>
            </a:p>
          </p:txBody>
        </p:sp>
        <p:sp>
          <p:nvSpPr>
            <p:cNvPr id="10251" name="Text Box 17">
              <a:extLst>
                <a:ext uri="{FF2B5EF4-FFF2-40B4-BE49-F238E27FC236}">
                  <a16:creationId xmlns:a16="http://schemas.microsoft.com/office/drawing/2014/main" id="{7DF53F89-4F3C-414F-8969-6015752018C4}"/>
                </a:ext>
              </a:extLst>
            </p:cNvPr>
            <p:cNvSpPr txBox="1">
              <a:spLocks noChangeArrowheads="1"/>
            </p:cNvSpPr>
            <p:nvPr/>
          </p:nvSpPr>
          <p:spPr bwMode="auto">
            <a:xfrm>
              <a:off x="754975" y="5138702"/>
              <a:ext cx="3659311" cy="384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900">
                  <a:solidFill>
                    <a:schemeClr val="accent2"/>
                  </a:solidFill>
                </a:rPr>
                <a:t>Når </a:t>
              </a:r>
              <a:r>
                <a:rPr lang="nb-NO" altLang="nb-NO" sz="1900"/>
                <a:t>innsyn kan skje (jf. utsatt innsyn)</a:t>
              </a:r>
            </a:p>
          </p:txBody>
        </p:sp>
        <p:sp>
          <p:nvSpPr>
            <p:cNvPr id="10252" name="Text Box 13">
              <a:extLst>
                <a:ext uri="{FF2B5EF4-FFF2-40B4-BE49-F238E27FC236}">
                  <a16:creationId xmlns:a16="http://schemas.microsoft.com/office/drawing/2014/main" id="{F0F2C9DF-58B1-4172-BD08-DDCBE592D0F6}"/>
                </a:ext>
              </a:extLst>
            </p:cNvPr>
            <p:cNvSpPr txBox="1">
              <a:spLocks noChangeArrowheads="1"/>
            </p:cNvSpPr>
            <p:nvPr/>
          </p:nvSpPr>
          <p:spPr bwMode="auto">
            <a:xfrm>
              <a:off x="762000" y="4403341"/>
              <a:ext cx="8175571" cy="384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900">
                  <a:solidFill>
                    <a:schemeClr val="accent2"/>
                  </a:solidFill>
                </a:rPr>
                <a:t>Hva/hvilket </a:t>
              </a:r>
              <a:r>
                <a:rPr lang="nb-NO" altLang="nb-NO" sz="1900"/>
                <a:t>innhold som kan omfattes (unntak for dokumenter, enkeltopplysninger)</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16">
            <a:extLst>
              <a:ext uri="{FF2B5EF4-FFF2-40B4-BE49-F238E27FC236}">
                <a16:creationId xmlns:a16="http://schemas.microsoft.com/office/drawing/2014/main" id="{890FE73A-556B-4D73-B235-9CE73BC96838}"/>
              </a:ext>
            </a:extLst>
          </p:cNvPr>
          <p:cNvGrpSpPr>
            <a:grpSpLocks/>
          </p:cNvGrpSpPr>
          <p:nvPr/>
        </p:nvGrpSpPr>
        <p:grpSpPr bwMode="auto">
          <a:xfrm>
            <a:off x="2743200" y="1828800"/>
            <a:ext cx="5080000" cy="3703638"/>
            <a:chOff x="1728" y="1152"/>
            <a:chExt cx="3200" cy="2333"/>
          </a:xfrm>
        </p:grpSpPr>
        <p:sp>
          <p:nvSpPr>
            <p:cNvPr id="12303" name="Oval 5">
              <a:extLst>
                <a:ext uri="{FF2B5EF4-FFF2-40B4-BE49-F238E27FC236}">
                  <a16:creationId xmlns:a16="http://schemas.microsoft.com/office/drawing/2014/main" id="{56C7ABA0-736B-4C4A-BF0F-34C147F785E2}"/>
                </a:ext>
              </a:extLst>
            </p:cNvPr>
            <p:cNvSpPr>
              <a:spLocks noChangeArrowheads="1"/>
            </p:cNvSpPr>
            <p:nvPr/>
          </p:nvSpPr>
          <p:spPr bwMode="auto">
            <a:xfrm>
              <a:off x="1728" y="1152"/>
              <a:ext cx="1824" cy="1872"/>
            </a:xfrm>
            <a:prstGeom prst="ellipse">
              <a:avLst/>
            </a:prstGeom>
            <a:solidFill>
              <a:srgbClr val="33CC33"/>
            </a:solidFill>
            <a:ln w="9525">
              <a:solidFill>
                <a:schemeClr val="tx1"/>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2400"/>
            </a:p>
          </p:txBody>
        </p:sp>
        <p:sp>
          <p:nvSpPr>
            <p:cNvPr id="12304" name="Text Box 12">
              <a:extLst>
                <a:ext uri="{FF2B5EF4-FFF2-40B4-BE49-F238E27FC236}">
                  <a16:creationId xmlns:a16="http://schemas.microsoft.com/office/drawing/2014/main" id="{86732D4B-4575-41D0-B150-D31BAF0D7757}"/>
                </a:ext>
              </a:extLst>
            </p:cNvPr>
            <p:cNvSpPr txBox="1">
              <a:spLocks noChangeArrowheads="1"/>
            </p:cNvSpPr>
            <p:nvPr/>
          </p:nvSpPr>
          <p:spPr bwMode="auto">
            <a:xfrm>
              <a:off x="3600" y="3216"/>
              <a:ext cx="1328"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a:t>Opplysningsplikt</a:t>
              </a:r>
            </a:p>
          </p:txBody>
        </p:sp>
        <p:sp>
          <p:nvSpPr>
            <p:cNvPr id="12305" name="Line 13">
              <a:extLst>
                <a:ext uri="{FF2B5EF4-FFF2-40B4-BE49-F238E27FC236}">
                  <a16:creationId xmlns:a16="http://schemas.microsoft.com/office/drawing/2014/main" id="{4E565CA5-9622-42E8-8E60-8F357ADE9A50}"/>
                </a:ext>
              </a:extLst>
            </p:cNvPr>
            <p:cNvSpPr>
              <a:spLocks noChangeShapeType="1"/>
            </p:cNvSpPr>
            <p:nvPr/>
          </p:nvSpPr>
          <p:spPr bwMode="auto">
            <a:xfrm flipH="1" flipV="1">
              <a:off x="3360" y="2784"/>
              <a:ext cx="384" cy="384"/>
            </a:xfrm>
            <a:prstGeom prst="line">
              <a:avLst/>
            </a:prstGeom>
            <a:noFill/>
            <a:ln w="28575">
              <a:solidFill>
                <a:srgbClr val="33CC33"/>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nb-NO"/>
            </a:p>
          </p:txBody>
        </p:sp>
      </p:grpSp>
      <p:sp>
        <p:nvSpPr>
          <p:cNvPr id="6146" name="Rectangle 2">
            <a:extLst>
              <a:ext uri="{FF2B5EF4-FFF2-40B4-BE49-F238E27FC236}">
                <a16:creationId xmlns:a16="http://schemas.microsoft.com/office/drawing/2014/main" id="{6E9F4ABF-99D7-4898-AACC-57D791E996E0}"/>
              </a:ext>
            </a:extLst>
          </p:cNvPr>
          <p:cNvSpPr>
            <a:spLocks noGrp="1" noChangeArrowheads="1"/>
          </p:cNvSpPr>
          <p:nvPr>
            <p:ph type="title"/>
          </p:nvPr>
        </p:nvSpPr>
        <p:spPr>
          <a:xfrm>
            <a:off x="609600" y="228600"/>
            <a:ext cx="7772400" cy="609600"/>
          </a:xfrm>
        </p:spPr>
        <p:txBody>
          <a:bodyPr/>
          <a:lstStyle/>
          <a:p>
            <a:pPr>
              <a:defRPr/>
            </a:pPr>
            <a:r>
              <a:rPr lang="nb-NO" sz="2800">
                <a:solidFill>
                  <a:schemeClr val="hlink"/>
                </a:solidFill>
                <a:effectLst>
                  <a:outerShdw blurRad="38100" dist="38100" dir="2700000" algn="tl">
                    <a:srgbClr val="C0C0C0"/>
                  </a:outerShdw>
                </a:effectLst>
              </a:rPr>
              <a:t>Ulike grader av gjennomslag for prinsippet ved begjæring om offentlig innsyn </a:t>
            </a:r>
            <a:endParaRPr lang="nb-NO" sz="2800">
              <a:solidFill>
                <a:schemeClr val="accent2"/>
              </a:solidFill>
              <a:effectLst>
                <a:outerShdw blurRad="38100" dist="38100" dir="2700000" algn="tl">
                  <a:srgbClr val="C0C0C0"/>
                </a:outerShdw>
              </a:effectLst>
            </a:endParaRPr>
          </a:p>
        </p:txBody>
      </p:sp>
      <p:grpSp>
        <p:nvGrpSpPr>
          <p:cNvPr id="3" name="Group 15">
            <a:extLst>
              <a:ext uri="{FF2B5EF4-FFF2-40B4-BE49-F238E27FC236}">
                <a16:creationId xmlns:a16="http://schemas.microsoft.com/office/drawing/2014/main" id="{A8B13900-6C3D-4DFE-9B0D-53F8128CFA29}"/>
              </a:ext>
            </a:extLst>
          </p:cNvPr>
          <p:cNvGrpSpPr>
            <a:grpSpLocks/>
          </p:cNvGrpSpPr>
          <p:nvPr/>
        </p:nvGrpSpPr>
        <p:grpSpPr bwMode="auto">
          <a:xfrm>
            <a:off x="365125" y="2286000"/>
            <a:ext cx="4816475" cy="1981200"/>
            <a:chOff x="230" y="1440"/>
            <a:chExt cx="3034" cy="1248"/>
          </a:xfrm>
        </p:grpSpPr>
        <p:sp>
          <p:nvSpPr>
            <p:cNvPr id="12299" name="Oval 4">
              <a:extLst>
                <a:ext uri="{FF2B5EF4-FFF2-40B4-BE49-F238E27FC236}">
                  <a16:creationId xmlns:a16="http://schemas.microsoft.com/office/drawing/2014/main" id="{A7A70339-2AA3-4089-B51F-1EEFF2C66F19}"/>
                </a:ext>
              </a:extLst>
            </p:cNvPr>
            <p:cNvSpPr>
              <a:spLocks noChangeArrowheads="1"/>
            </p:cNvSpPr>
            <p:nvPr/>
          </p:nvSpPr>
          <p:spPr bwMode="auto">
            <a:xfrm>
              <a:off x="2064" y="1440"/>
              <a:ext cx="1200" cy="1248"/>
            </a:xfrm>
            <a:prstGeom prst="ellipse">
              <a:avLst/>
            </a:prstGeom>
            <a:solidFill>
              <a:srgbClr val="6666FF"/>
            </a:solidFill>
            <a:ln w="9525">
              <a:solidFill>
                <a:schemeClr val="tx1"/>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2400"/>
            </a:p>
          </p:txBody>
        </p:sp>
        <p:grpSp>
          <p:nvGrpSpPr>
            <p:cNvPr id="12300" name="Group 11">
              <a:extLst>
                <a:ext uri="{FF2B5EF4-FFF2-40B4-BE49-F238E27FC236}">
                  <a16:creationId xmlns:a16="http://schemas.microsoft.com/office/drawing/2014/main" id="{B4BC2BD7-A1DE-41E8-BDBF-4DAC2A6A0E45}"/>
                </a:ext>
              </a:extLst>
            </p:cNvPr>
            <p:cNvGrpSpPr>
              <a:grpSpLocks/>
            </p:cNvGrpSpPr>
            <p:nvPr/>
          </p:nvGrpSpPr>
          <p:grpSpPr bwMode="auto">
            <a:xfrm>
              <a:off x="230" y="1817"/>
              <a:ext cx="1834" cy="698"/>
              <a:chOff x="230" y="1817"/>
              <a:chExt cx="1834" cy="698"/>
            </a:xfrm>
          </p:grpSpPr>
          <p:sp>
            <p:nvSpPr>
              <p:cNvPr id="12301" name="Text Box 9">
                <a:extLst>
                  <a:ext uri="{FF2B5EF4-FFF2-40B4-BE49-F238E27FC236}">
                    <a16:creationId xmlns:a16="http://schemas.microsoft.com/office/drawing/2014/main" id="{ACCBA04D-362D-4A74-8B2D-C09186605FB3}"/>
                  </a:ext>
                </a:extLst>
              </p:cNvPr>
              <p:cNvSpPr txBox="1">
                <a:spLocks noChangeArrowheads="1"/>
              </p:cNvSpPr>
              <p:nvPr/>
            </p:nvSpPr>
            <p:spPr bwMode="auto">
              <a:xfrm>
                <a:off x="230" y="1817"/>
                <a:ext cx="1279" cy="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dirty="0"/>
                  <a:t>Taushetsrett</a:t>
                </a:r>
              </a:p>
              <a:p>
                <a:pPr>
                  <a:spcBef>
                    <a:spcPct val="0"/>
                  </a:spcBef>
                  <a:buFontTx/>
                  <a:buNone/>
                </a:pPr>
                <a:r>
                  <a:rPr lang="nb-NO" altLang="nb-NO" sz="2200" dirty="0"/>
                  <a:t>(jf. merinnsyn/</a:t>
                </a:r>
              </a:p>
              <a:p>
                <a:pPr>
                  <a:spcBef>
                    <a:spcPct val="0"/>
                  </a:spcBef>
                  <a:buFontTx/>
                  <a:buNone/>
                </a:pPr>
                <a:r>
                  <a:rPr lang="nb-NO" altLang="nb-NO" sz="2200" dirty="0"/>
                  <a:t>meroffentlighet)</a:t>
                </a:r>
              </a:p>
            </p:txBody>
          </p:sp>
          <p:sp>
            <p:nvSpPr>
              <p:cNvPr id="12302" name="Line 10">
                <a:extLst>
                  <a:ext uri="{FF2B5EF4-FFF2-40B4-BE49-F238E27FC236}">
                    <a16:creationId xmlns:a16="http://schemas.microsoft.com/office/drawing/2014/main" id="{32C7EC77-D754-4ED5-B6ED-DC33AB5518D7}"/>
                  </a:ext>
                </a:extLst>
              </p:cNvPr>
              <p:cNvSpPr>
                <a:spLocks noChangeShapeType="1"/>
              </p:cNvSpPr>
              <p:nvPr/>
            </p:nvSpPr>
            <p:spPr bwMode="auto">
              <a:xfrm>
                <a:off x="1344" y="1968"/>
                <a:ext cx="720" cy="0"/>
              </a:xfrm>
              <a:prstGeom prst="line">
                <a:avLst/>
              </a:prstGeom>
              <a:noFill/>
              <a:ln w="2857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nb-NO"/>
              </a:p>
            </p:txBody>
          </p:sp>
        </p:grpSp>
      </p:grpSp>
      <p:grpSp>
        <p:nvGrpSpPr>
          <p:cNvPr id="5" name="Group 14">
            <a:extLst>
              <a:ext uri="{FF2B5EF4-FFF2-40B4-BE49-F238E27FC236}">
                <a16:creationId xmlns:a16="http://schemas.microsoft.com/office/drawing/2014/main" id="{AA9FD6A1-9A16-4129-801A-392127EB3C7D}"/>
              </a:ext>
            </a:extLst>
          </p:cNvPr>
          <p:cNvGrpSpPr>
            <a:grpSpLocks/>
          </p:cNvGrpSpPr>
          <p:nvPr/>
        </p:nvGrpSpPr>
        <p:grpSpPr bwMode="auto">
          <a:xfrm>
            <a:off x="3810000" y="1447800"/>
            <a:ext cx="3506788" cy="2209800"/>
            <a:chOff x="2400" y="912"/>
            <a:chExt cx="2209" cy="1392"/>
          </a:xfrm>
        </p:grpSpPr>
        <p:sp>
          <p:nvSpPr>
            <p:cNvPr id="12295" name="Oval 3">
              <a:extLst>
                <a:ext uri="{FF2B5EF4-FFF2-40B4-BE49-F238E27FC236}">
                  <a16:creationId xmlns:a16="http://schemas.microsoft.com/office/drawing/2014/main" id="{EB19DFC8-FBD4-495D-BBED-2101D8C5B338}"/>
                </a:ext>
              </a:extLst>
            </p:cNvPr>
            <p:cNvSpPr>
              <a:spLocks noChangeArrowheads="1"/>
            </p:cNvSpPr>
            <p:nvPr/>
          </p:nvSpPr>
          <p:spPr bwMode="auto">
            <a:xfrm>
              <a:off x="2400" y="1824"/>
              <a:ext cx="528" cy="480"/>
            </a:xfrm>
            <a:prstGeom prst="ellipse">
              <a:avLst/>
            </a:prstGeom>
            <a:solidFill>
              <a:srgbClr val="FFCC00"/>
            </a:solidFill>
            <a:ln w="9525">
              <a:solidFill>
                <a:schemeClr val="tx1"/>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2400"/>
            </a:p>
          </p:txBody>
        </p:sp>
        <p:grpSp>
          <p:nvGrpSpPr>
            <p:cNvPr id="12296" name="Group 8">
              <a:extLst>
                <a:ext uri="{FF2B5EF4-FFF2-40B4-BE49-F238E27FC236}">
                  <a16:creationId xmlns:a16="http://schemas.microsoft.com/office/drawing/2014/main" id="{F1615CF5-F60F-4C47-846E-853EF8B0FE5C}"/>
                </a:ext>
              </a:extLst>
            </p:cNvPr>
            <p:cNvGrpSpPr>
              <a:grpSpLocks/>
            </p:cNvGrpSpPr>
            <p:nvPr/>
          </p:nvGrpSpPr>
          <p:grpSpPr bwMode="auto">
            <a:xfrm>
              <a:off x="2832" y="912"/>
              <a:ext cx="1777" cy="967"/>
              <a:chOff x="3408" y="473"/>
              <a:chExt cx="1777" cy="967"/>
            </a:xfrm>
          </p:grpSpPr>
          <p:sp>
            <p:nvSpPr>
              <p:cNvPr id="12297" name="Text Box 6">
                <a:extLst>
                  <a:ext uri="{FF2B5EF4-FFF2-40B4-BE49-F238E27FC236}">
                    <a16:creationId xmlns:a16="http://schemas.microsoft.com/office/drawing/2014/main" id="{EE8CC550-8171-4DCE-BB55-80943B979D20}"/>
                  </a:ext>
                </a:extLst>
              </p:cNvPr>
              <p:cNvSpPr txBox="1">
                <a:spLocks noChangeArrowheads="1"/>
              </p:cNvSpPr>
              <p:nvPr/>
            </p:nvSpPr>
            <p:spPr bwMode="auto">
              <a:xfrm>
                <a:off x="3878" y="473"/>
                <a:ext cx="1307"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a:t>Taushetsplikt</a:t>
                </a:r>
              </a:p>
              <a:p>
                <a:pPr>
                  <a:spcBef>
                    <a:spcPct val="0"/>
                  </a:spcBef>
                  <a:buFontTx/>
                  <a:buNone/>
                </a:pPr>
                <a:r>
                  <a:rPr lang="nb-NO" altLang="nb-NO" sz="2200"/>
                  <a:t>“aktiv”, “passiv”</a:t>
                </a:r>
              </a:p>
            </p:txBody>
          </p:sp>
          <p:sp>
            <p:nvSpPr>
              <p:cNvPr id="12298" name="Line 7">
                <a:extLst>
                  <a:ext uri="{FF2B5EF4-FFF2-40B4-BE49-F238E27FC236}">
                    <a16:creationId xmlns:a16="http://schemas.microsoft.com/office/drawing/2014/main" id="{53EAC9F7-C99B-4A64-9ACC-0BB1C3044F37}"/>
                  </a:ext>
                </a:extLst>
              </p:cNvPr>
              <p:cNvSpPr>
                <a:spLocks noChangeShapeType="1"/>
              </p:cNvSpPr>
              <p:nvPr/>
            </p:nvSpPr>
            <p:spPr bwMode="auto">
              <a:xfrm flipH="1">
                <a:off x="3408" y="912"/>
                <a:ext cx="480" cy="528"/>
              </a:xfrm>
              <a:prstGeom prst="line">
                <a:avLst/>
              </a:prstGeom>
              <a:noFill/>
              <a:ln w="38100">
                <a:solidFill>
                  <a:srgbClr val="FFCC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nb-NO"/>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out)">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ou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1F9930-14E1-4AB0-BE8C-43D897DED80F}"/>
              </a:ext>
            </a:extLst>
          </p:cNvPr>
          <p:cNvSpPr>
            <a:spLocks noGrp="1"/>
          </p:cNvSpPr>
          <p:nvPr>
            <p:ph type="title"/>
          </p:nvPr>
        </p:nvSpPr>
        <p:spPr>
          <a:xfrm>
            <a:off x="685800" y="-164014"/>
            <a:ext cx="7772400" cy="1143000"/>
          </a:xfrm>
        </p:spPr>
        <p:txBody>
          <a:bodyPr/>
          <a:lstStyle/>
          <a:p>
            <a:r>
              <a:rPr lang="nb-NO" sz="3200" dirty="0">
                <a:solidFill>
                  <a:srgbClr val="0000FF"/>
                </a:solidFill>
              </a:rPr>
              <a:t>Fire teknikker for å skape offentlighet</a:t>
            </a:r>
          </a:p>
        </p:txBody>
      </p:sp>
      <p:sp>
        <p:nvSpPr>
          <p:cNvPr id="3" name="Plassholder for innhold 2">
            <a:extLst>
              <a:ext uri="{FF2B5EF4-FFF2-40B4-BE49-F238E27FC236}">
                <a16:creationId xmlns:a16="http://schemas.microsoft.com/office/drawing/2014/main" id="{93CEEC83-6471-46FA-A67A-327099CCC2AA}"/>
              </a:ext>
            </a:extLst>
          </p:cNvPr>
          <p:cNvSpPr>
            <a:spLocks noGrp="1"/>
          </p:cNvSpPr>
          <p:nvPr>
            <p:ph idx="1"/>
          </p:nvPr>
        </p:nvSpPr>
        <p:spPr>
          <a:xfrm>
            <a:off x="648680" y="764704"/>
            <a:ext cx="7955768" cy="2664296"/>
          </a:xfrm>
        </p:spPr>
        <p:txBody>
          <a:bodyPr>
            <a:normAutofit/>
          </a:bodyPr>
          <a:lstStyle/>
          <a:p>
            <a:r>
              <a:rPr lang="nb-NO" sz="2200" u="sng" dirty="0"/>
              <a:t>Innsyn</a:t>
            </a:r>
            <a:r>
              <a:rPr lang="nb-NO" sz="2200" dirty="0"/>
              <a:t>; dvs. innbyggeren må be om få tilgang til informasjonen</a:t>
            </a:r>
          </a:p>
          <a:p>
            <a:r>
              <a:rPr lang="nb-NO" sz="2200" u="sng" dirty="0"/>
              <a:t>Tilgjengeliggjøring</a:t>
            </a:r>
            <a:r>
              <a:rPr lang="nb-NO" sz="2200" dirty="0"/>
              <a:t>; dvs. innbyggeren kan selv skaffe seg tilgang til informasjonen</a:t>
            </a:r>
          </a:p>
          <a:p>
            <a:r>
              <a:rPr lang="nb-NO" sz="2200" u="sng" dirty="0"/>
              <a:t>Publisering</a:t>
            </a:r>
            <a:r>
              <a:rPr lang="nb-NO" sz="2200" dirty="0"/>
              <a:t>; dvs. informasjonen er åpent tilgjengelig for alle</a:t>
            </a:r>
          </a:p>
          <a:p>
            <a:r>
              <a:rPr lang="nb-NO" sz="2200" u="sng" dirty="0"/>
              <a:t>Informere</a:t>
            </a:r>
            <a:r>
              <a:rPr lang="nb-NO" sz="2200" dirty="0"/>
              <a:t>; dvs. informasjon skal aktivt formidles til inn-</a:t>
            </a:r>
            <a:br>
              <a:rPr lang="nb-NO" sz="2200" dirty="0"/>
            </a:br>
            <a:r>
              <a:rPr lang="nb-NO" sz="2200" dirty="0"/>
              <a:t>byggerne</a:t>
            </a:r>
          </a:p>
        </p:txBody>
      </p:sp>
      <p:sp>
        <p:nvSpPr>
          <p:cNvPr id="4" name="Tittel 1">
            <a:extLst>
              <a:ext uri="{FF2B5EF4-FFF2-40B4-BE49-F238E27FC236}">
                <a16:creationId xmlns:a16="http://schemas.microsoft.com/office/drawing/2014/main" id="{6A2CC36E-7C72-44D3-B2CB-0531F5C9BFC4}"/>
              </a:ext>
            </a:extLst>
          </p:cNvPr>
          <p:cNvSpPr txBox="1">
            <a:spLocks/>
          </p:cNvSpPr>
          <p:nvPr/>
        </p:nvSpPr>
        <p:spPr bwMode="auto">
          <a:xfrm>
            <a:off x="107504" y="3173938"/>
            <a:ext cx="777240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nb-NO" sz="3200" kern="0" dirty="0">
                <a:solidFill>
                  <a:srgbClr val="0000FF"/>
                </a:solidFill>
              </a:rPr>
              <a:t>Mulig teknologisk påvirkning</a:t>
            </a:r>
          </a:p>
        </p:txBody>
      </p:sp>
      <p:sp>
        <p:nvSpPr>
          <p:cNvPr id="6" name="TekstSylinder 5">
            <a:extLst>
              <a:ext uri="{FF2B5EF4-FFF2-40B4-BE49-F238E27FC236}">
                <a16:creationId xmlns:a16="http://schemas.microsoft.com/office/drawing/2014/main" id="{51140C9C-6EB5-4317-B27E-7CFB2A732D7A}"/>
              </a:ext>
            </a:extLst>
          </p:cNvPr>
          <p:cNvSpPr txBox="1"/>
          <p:nvPr/>
        </p:nvSpPr>
        <p:spPr>
          <a:xfrm>
            <a:off x="732388" y="4005064"/>
            <a:ext cx="7788351" cy="2492990"/>
          </a:xfrm>
          <a:prstGeom prst="rect">
            <a:avLst/>
          </a:prstGeom>
          <a:noFill/>
        </p:spPr>
        <p:txBody>
          <a:bodyPr wrap="none" rtlCol="0">
            <a:normAutofit fontScale="92500" lnSpcReduction="10000"/>
          </a:bodyPr>
          <a:lstStyle/>
          <a:p>
            <a:pPr marL="342900" indent="-342900">
              <a:buFont typeface="Arial" panose="020B0604020202020204" pitchFamily="34" charset="0"/>
              <a:buChar char="•"/>
            </a:pPr>
            <a:r>
              <a:rPr lang="nb-NO" dirty="0"/>
              <a:t>Teknologi kan brukes for å effektivisere innsynsprosesser</a:t>
            </a:r>
          </a:p>
          <a:p>
            <a:pPr marL="342900" indent="-342900">
              <a:buFont typeface="Arial" panose="020B0604020202020204" pitchFamily="34" charset="0"/>
              <a:buChar char="•"/>
            </a:pPr>
            <a:r>
              <a:rPr lang="nb-NO" dirty="0"/>
              <a:t>I stedet for innsyn kan informasjon</a:t>
            </a:r>
          </a:p>
          <a:p>
            <a:pPr marL="800100" lvl="1" indent="-342900">
              <a:buFont typeface="Arial" panose="020B0604020202020204" pitchFamily="34" charset="0"/>
              <a:buChar char="•"/>
            </a:pPr>
            <a:r>
              <a:rPr lang="nb-NO" sz="2000" dirty="0"/>
              <a:t>tilgjengeliggjøres (på «min side», for registrerte brukere), eller</a:t>
            </a:r>
          </a:p>
          <a:p>
            <a:pPr marL="800100" lvl="1" indent="-342900">
              <a:buFont typeface="Arial" panose="020B0604020202020204" pitchFamily="34" charset="0"/>
              <a:buChar char="•"/>
            </a:pPr>
            <a:r>
              <a:rPr lang="nb-NO" sz="2000" dirty="0"/>
              <a:t>Publiseres</a:t>
            </a:r>
          </a:p>
          <a:p>
            <a:pPr marL="342900" indent="-342900">
              <a:buFont typeface="Arial" panose="020B0604020202020204" pitchFamily="34" charset="0"/>
              <a:buChar char="•"/>
            </a:pPr>
            <a:r>
              <a:rPr lang="nb-NO" dirty="0"/>
              <a:t>Personopplysninger forvaltningen har kan brukes til aktiv</a:t>
            </a:r>
            <a:br>
              <a:rPr lang="nb-NO" dirty="0"/>
            </a:br>
            <a:r>
              <a:rPr lang="nb-NO" dirty="0"/>
              <a:t>informasjon</a:t>
            </a:r>
          </a:p>
          <a:p>
            <a:pPr marL="342900" indent="-342900">
              <a:buFont typeface="Arial" panose="020B0604020202020204" pitchFamily="34" charset="0"/>
              <a:buChar char="•"/>
            </a:pPr>
            <a:r>
              <a:rPr lang="nb-NO" dirty="0"/>
              <a:t>Tilgjengeliggjøring, publisering og informasjon krever for-</a:t>
            </a:r>
            <a:br>
              <a:rPr lang="nb-NO" dirty="0"/>
            </a:br>
            <a:r>
              <a:rPr lang="nb-NO" dirty="0"/>
              <a:t>håndsklassifisering av informasjonen</a:t>
            </a:r>
          </a:p>
        </p:txBody>
      </p:sp>
    </p:spTree>
    <p:extLst>
      <p:ext uri="{BB962C8B-B14F-4D97-AF65-F5344CB8AC3E}">
        <p14:creationId xmlns:p14="http://schemas.microsoft.com/office/powerpoint/2010/main" val="1858140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C10ADF0E-0755-4E3C-B852-CAEF146788D8}"/>
              </a:ext>
            </a:extLst>
          </p:cNvPr>
          <p:cNvSpPr>
            <a:spLocks noGrp="1" noChangeArrowheads="1"/>
          </p:cNvSpPr>
          <p:nvPr>
            <p:ph type="title"/>
          </p:nvPr>
        </p:nvSpPr>
        <p:spPr>
          <a:xfrm>
            <a:off x="609600" y="381000"/>
            <a:ext cx="7772400" cy="533400"/>
          </a:xfrm>
        </p:spPr>
        <p:txBody>
          <a:bodyPr/>
          <a:lstStyle/>
          <a:p>
            <a:pPr>
              <a:defRPr/>
            </a:pPr>
            <a:r>
              <a:rPr lang="nb-NO" sz="2800" b="1" u="sng" dirty="0">
                <a:solidFill>
                  <a:schemeClr val="hlink"/>
                </a:solidFill>
                <a:effectLst>
                  <a:outerShdw blurRad="38100" dist="38100" dir="2700000" algn="tl">
                    <a:srgbClr val="C0C0C0"/>
                  </a:outerShdw>
                </a:effectLst>
              </a:rPr>
              <a:t>Hva</a:t>
            </a:r>
            <a:r>
              <a:rPr lang="nb-NO" sz="2800" dirty="0">
                <a:solidFill>
                  <a:schemeClr val="hlink"/>
                </a:solidFill>
                <a:effectLst>
                  <a:outerShdw blurRad="38100" dist="38100" dir="2700000" algn="tl">
                    <a:srgbClr val="C0C0C0"/>
                  </a:outerShdw>
                </a:effectLst>
              </a:rPr>
              <a:t> er omfattet av offentlighet?</a:t>
            </a:r>
            <a:endParaRPr lang="nb-NO" dirty="0">
              <a:solidFill>
                <a:schemeClr val="hlink"/>
              </a:solidFill>
              <a:effectLst>
                <a:outerShdw blurRad="38100" dist="38100" dir="2700000" algn="tl">
                  <a:srgbClr val="C0C0C0"/>
                </a:outerShdw>
              </a:effectLst>
            </a:endParaRPr>
          </a:p>
        </p:txBody>
      </p:sp>
      <p:sp>
        <p:nvSpPr>
          <p:cNvPr id="14339" name="Text Box 3">
            <a:extLst>
              <a:ext uri="{FF2B5EF4-FFF2-40B4-BE49-F238E27FC236}">
                <a16:creationId xmlns:a16="http://schemas.microsoft.com/office/drawing/2014/main" id="{BB480AEB-4685-4EA8-98C7-8C8F6451D6A2}"/>
              </a:ext>
            </a:extLst>
          </p:cNvPr>
          <p:cNvSpPr txBox="1">
            <a:spLocks noChangeArrowheads="1"/>
          </p:cNvSpPr>
          <p:nvPr/>
        </p:nvSpPr>
        <p:spPr bwMode="auto">
          <a:xfrm>
            <a:off x="436579" y="1422797"/>
            <a:ext cx="792480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dirty="0">
                <a:solidFill>
                  <a:schemeClr val="accent2"/>
                </a:solidFill>
              </a:rPr>
              <a:t>Dokumenter</a:t>
            </a:r>
            <a:r>
              <a:rPr lang="nb-NO" altLang="nb-NO" sz="2200" dirty="0"/>
              <a:t>: “en logisk avgrenset informasjonsmengde som er</a:t>
            </a:r>
          </a:p>
          <a:p>
            <a:pPr>
              <a:spcBef>
                <a:spcPct val="0"/>
              </a:spcBef>
              <a:buFontTx/>
              <a:buNone/>
            </a:pPr>
            <a:r>
              <a:rPr lang="nb-NO" altLang="nb-NO" sz="2200" dirty="0"/>
              <a:t>lagret på et medium for senere lesing, lytting, fremvisning</a:t>
            </a:r>
          </a:p>
          <a:p>
            <a:pPr>
              <a:spcBef>
                <a:spcPct val="0"/>
              </a:spcBef>
              <a:buFontTx/>
              <a:buNone/>
            </a:pPr>
            <a:r>
              <a:rPr lang="nb-NO" altLang="nb-NO" sz="2200" dirty="0"/>
              <a:t>eller overføring” (</a:t>
            </a:r>
            <a:r>
              <a:rPr lang="nb-NO" altLang="nb-NO" sz="2200" dirty="0" err="1"/>
              <a:t>offl</a:t>
            </a:r>
            <a:r>
              <a:rPr lang="nb-NO" altLang="nb-NO" sz="2200" dirty="0"/>
              <a:t>. § 3).</a:t>
            </a:r>
          </a:p>
        </p:txBody>
      </p:sp>
      <p:sp>
        <p:nvSpPr>
          <p:cNvPr id="5124" name="Text Box 4">
            <a:extLst>
              <a:ext uri="{FF2B5EF4-FFF2-40B4-BE49-F238E27FC236}">
                <a16:creationId xmlns:a16="http://schemas.microsoft.com/office/drawing/2014/main" id="{5EB1BD87-6A21-4ECB-89E9-23DBB5E9C01B}"/>
              </a:ext>
            </a:extLst>
          </p:cNvPr>
          <p:cNvSpPr txBox="1">
            <a:spLocks noChangeArrowheads="1"/>
          </p:cNvSpPr>
          <p:nvPr/>
        </p:nvSpPr>
        <p:spPr bwMode="auto">
          <a:xfrm>
            <a:off x="436579" y="2606675"/>
            <a:ext cx="759201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dirty="0">
                <a:solidFill>
                  <a:schemeClr val="accent2"/>
                </a:solidFill>
              </a:rPr>
              <a:t>Enkeltopplysninger</a:t>
            </a:r>
            <a:r>
              <a:rPr lang="nb-NO" altLang="nb-NO" sz="2200" dirty="0"/>
              <a:t>, jf. journaler, faste opplysninger om hvorledes</a:t>
            </a:r>
          </a:p>
          <a:p>
            <a:pPr>
              <a:spcBef>
                <a:spcPct val="0"/>
              </a:spcBef>
              <a:buFontTx/>
              <a:buNone/>
            </a:pPr>
            <a:r>
              <a:rPr lang="nb-NO" altLang="nb-NO" sz="2200" dirty="0"/>
              <a:t>personopplysninger blir behandlet mv.</a:t>
            </a:r>
          </a:p>
        </p:txBody>
      </p:sp>
      <p:sp>
        <p:nvSpPr>
          <p:cNvPr id="5125" name="Text Box 5">
            <a:extLst>
              <a:ext uri="{FF2B5EF4-FFF2-40B4-BE49-F238E27FC236}">
                <a16:creationId xmlns:a16="http://schemas.microsoft.com/office/drawing/2014/main" id="{F282E355-D01A-4FE8-93B6-EA55CBA1BBA5}"/>
              </a:ext>
            </a:extLst>
          </p:cNvPr>
          <p:cNvSpPr txBox="1">
            <a:spLocks noChangeArrowheads="1"/>
          </p:cNvSpPr>
          <p:nvPr/>
        </p:nvSpPr>
        <p:spPr bwMode="auto">
          <a:xfrm>
            <a:off x="436579" y="4641796"/>
            <a:ext cx="76908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dirty="0">
                <a:solidFill>
                  <a:schemeClr val="accent2"/>
                </a:solidFill>
              </a:rPr>
              <a:t>Møter</a:t>
            </a:r>
            <a:r>
              <a:rPr lang="nb-NO" altLang="nb-NO" sz="2200" dirty="0"/>
              <a:t>, jf. Stortingets møter, møter i kommunale offentlige organer,</a:t>
            </a:r>
          </a:p>
          <a:p>
            <a:pPr>
              <a:spcBef>
                <a:spcPct val="0"/>
              </a:spcBef>
              <a:buFontTx/>
              <a:buNone/>
            </a:pPr>
            <a:r>
              <a:rPr lang="nb-NO" altLang="nb-NO" sz="2200" dirty="0"/>
              <a:t>rettsmøter mv.</a:t>
            </a:r>
          </a:p>
        </p:txBody>
      </p:sp>
      <p:sp>
        <p:nvSpPr>
          <p:cNvPr id="5126" name="Text Box 6">
            <a:extLst>
              <a:ext uri="{FF2B5EF4-FFF2-40B4-BE49-F238E27FC236}">
                <a16:creationId xmlns:a16="http://schemas.microsoft.com/office/drawing/2014/main" id="{0B1E6877-61F6-4CB2-AB62-81EBA787D16E}"/>
              </a:ext>
            </a:extLst>
          </p:cNvPr>
          <p:cNvSpPr txBox="1">
            <a:spLocks noChangeArrowheads="1"/>
          </p:cNvSpPr>
          <p:nvPr/>
        </p:nvSpPr>
        <p:spPr bwMode="auto">
          <a:xfrm>
            <a:off x="723105" y="5404956"/>
            <a:ext cx="708078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dirty="0"/>
              <a:t>Jf. </a:t>
            </a:r>
            <a:r>
              <a:rPr lang="nb-NO" altLang="nb-NO" sz="2200" dirty="0">
                <a:solidFill>
                  <a:schemeClr val="accent2"/>
                </a:solidFill>
              </a:rPr>
              <a:t>“referatadgang”</a:t>
            </a:r>
            <a:r>
              <a:rPr lang="nb-NO" altLang="nb-NO" sz="2200" dirty="0"/>
              <a:t>, dvs. retten til å ta referat og </a:t>
            </a:r>
            <a:r>
              <a:rPr lang="nb-NO" altLang="nb-NO" sz="2200" dirty="0" err="1"/>
              <a:t>viderebringe</a:t>
            </a:r>
            <a:endParaRPr lang="nb-NO" altLang="nb-NO" sz="2200" dirty="0"/>
          </a:p>
          <a:p>
            <a:pPr>
              <a:spcBef>
                <a:spcPct val="0"/>
              </a:spcBef>
              <a:buFontTx/>
              <a:buNone/>
            </a:pPr>
            <a:r>
              <a:rPr lang="nb-NO" altLang="nb-NO" sz="2200" dirty="0"/>
              <a:t>opplysninger i møter, dokumenter mv</a:t>
            </a:r>
          </a:p>
        </p:txBody>
      </p:sp>
      <p:sp>
        <p:nvSpPr>
          <p:cNvPr id="7" name="Text Box 5">
            <a:extLst>
              <a:ext uri="{FF2B5EF4-FFF2-40B4-BE49-F238E27FC236}">
                <a16:creationId xmlns:a16="http://schemas.microsoft.com/office/drawing/2014/main" id="{D4D8A1EC-00E8-4080-9CC9-39F86A4B87E5}"/>
              </a:ext>
            </a:extLst>
          </p:cNvPr>
          <p:cNvSpPr txBox="1">
            <a:spLocks noChangeArrowheads="1"/>
          </p:cNvSpPr>
          <p:nvPr/>
        </p:nvSpPr>
        <p:spPr bwMode="auto">
          <a:xfrm>
            <a:off x="436579" y="3429000"/>
            <a:ext cx="866769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dirty="0">
                <a:solidFill>
                  <a:schemeClr val="accent2"/>
                </a:solidFill>
              </a:rPr>
              <a:t>Databaser</a:t>
            </a:r>
            <a:r>
              <a:rPr lang="nb-NO" altLang="nb-NO" sz="2200" dirty="0"/>
              <a:t>, jf. «databaseinnsyn» i </a:t>
            </a:r>
            <a:r>
              <a:rPr lang="nb-NO" altLang="nb-NO" sz="2200" dirty="0" err="1"/>
              <a:t>offl</a:t>
            </a:r>
            <a:r>
              <a:rPr lang="nb-NO" altLang="nb-NO" sz="2200" dirty="0"/>
              <a:t>. § 9; dvs. innsyn i strukturerte</a:t>
            </a:r>
          </a:p>
          <a:p>
            <a:pPr>
              <a:spcBef>
                <a:spcPct val="0"/>
              </a:spcBef>
              <a:buFontTx/>
              <a:buNone/>
            </a:pPr>
            <a:r>
              <a:rPr lang="nb-NO" altLang="nb-NO" sz="2200" dirty="0"/>
              <a:t>samlinger av relaterte data. Gir ikke bare tilgang til </a:t>
            </a:r>
            <a:r>
              <a:rPr lang="nb-NO" altLang="nb-NO" sz="2200" dirty="0" err="1"/>
              <a:t>enkeltopplysn</a:t>
            </a:r>
            <a:r>
              <a:rPr lang="nb-NO" altLang="nb-NO" sz="2200" dirty="0"/>
              <a:t>-</a:t>
            </a:r>
          </a:p>
          <a:p>
            <a:pPr>
              <a:spcBef>
                <a:spcPct val="0"/>
              </a:spcBef>
              <a:buFontTx/>
              <a:buNone/>
            </a:pPr>
            <a:r>
              <a:rPr lang="nb-NO" altLang="nb-NO" sz="2200" dirty="0" err="1"/>
              <a:t>inger</a:t>
            </a:r>
            <a:r>
              <a:rPr lang="nb-NO" altLang="nb-NO" sz="2200" dirty="0"/>
              <a:t>, men til informasjon om sammenhenger mellom opplysninger i basen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124">
                                            <p:txEl>
                                              <p:pRg st="0" end="0"/>
                                            </p:txEl>
                                          </p:spTgt>
                                        </p:tgtEl>
                                        <p:attrNameLst>
                                          <p:attrName>style.visibility</p:attrName>
                                        </p:attrNameLst>
                                      </p:cBhvr>
                                      <p:to>
                                        <p:strVal val="visible"/>
                                      </p:to>
                                    </p:set>
                                    <p:animEffect transition="in" filter="fade">
                                      <p:cBhvr>
                                        <p:cTn id="7" dur="2000"/>
                                        <p:tgtEl>
                                          <p:spTgt spid="512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124">
                                            <p:txEl>
                                              <p:pRg st="1" end="1"/>
                                            </p:txEl>
                                          </p:spTgt>
                                        </p:tgtEl>
                                        <p:attrNameLst>
                                          <p:attrName>style.visibility</p:attrName>
                                        </p:attrNameLst>
                                      </p:cBhvr>
                                      <p:to>
                                        <p:strVal val="visible"/>
                                      </p:to>
                                    </p:set>
                                    <p:animEffect transition="in" filter="fade">
                                      <p:cBhvr>
                                        <p:cTn id="10" dur="2000"/>
                                        <p:tgtEl>
                                          <p:spTgt spid="5124">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125">
                                            <p:txEl>
                                              <p:pRg st="0" end="0"/>
                                            </p:txEl>
                                          </p:spTgt>
                                        </p:tgtEl>
                                        <p:attrNameLst>
                                          <p:attrName>style.visibility</p:attrName>
                                        </p:attrNameLst>
                                      </p:cBhvr>
                                      <p:to>
                                        <p:strVal val="visible"/>
                                      </p:to>
                                    </p:set>
                                    <p:animEffect transition="in" filter="fade">
                                      <p:cBhvr>
                                        <p:cTn id="19" dur="2000"/>
                                        <p:tgtEl>
                                          <p:spTgt spid="5125">
                                            <p:txEl>
                                              <p:pRg st="0" end="0"/>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5125">
                                            <p:txEl>
                                              <p:pRg st="1" end="1"/>
                                            </p:txEl>
                                          </p:spTgt>
                                        </p:tgtEl>
                                        <p:attrNameLst>
                                          <p:attrName>style.visibility</p:attrName>
                                        </p:attrNameLst>
                                      </p:cBhvr>
                                      <p:to>
                                        <p:strVal val="visible"/>
                                      </p:to>
                                    </p:set>
                                    <p:animEffect transition="in" filter="fade">
                                      <p:cBhvr>
                                        <p:cTn id="22" dur="2000"/>
                                        <p:tgtEl>
                                          <p:spTgt spid="512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126">
                                            <p:txEl>
                                              <p:pRg st="0" end="0"/>
                                            </p:txEl>
                                          </p:spTgt>
                                        </p:tgtEl>
                                        <p:attrNameLst>
                                          <p:attrName>style.visibility</p:attrName>
                                        </p:attrNameLst>
                                      </p:cBhvr>
                                      <p:to>
                                        <p:strVal val="visible"/>
                                      </p:to>
                                    </p:set>
                                    <p:animEffect transition="in" filter="fade">
                                      <p:cBhvr>
                                        <p:cTn id="27" dur="2000"/>
                                        <p:tgtEl>
                                          <p:spTgt spid="5126">
                                            <p:txEl>
                                              <p:pRg st="0" end="0"/>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5126">
                                            <p:txEl>
                                              <p:pRg st="1" end="1"/>
                                            </p:txEl>
                                          </p:spTgt>
                                        </p:tgtEl>
                                        <p:attrNameLst>
                                          <p:attrName>style.visibility</p:attrName>
                                        </p:attrNameLst>
                                      </p:cBhvr>
                                      <p:to>
                                        <p:strVal val="visible"/>
                                      </p:to>
                                    </p:set>
                                    <p:animEffect transition="in" filter="fade">
                                      <p:cBhvr>
                                        <p:cTn id="30" dur="2000"/>
                                        <p:tgtEl>
                                          <p:spTgt spid="512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5D332ECB-CFC1-4682-ABC2-E33120D14CE2}"/>
              </a:ext>
            </a:extLst>
          </p:cNvPr>
          <p:cNvSpPr>
            <a:spLocks noGrp="1" noChangeArrowheads="1"/>
          </p:cNvSpPr>
          <p:nvPr>
            <p:ph type="title"/>
          </p:nvPr>
        </p:nvSpPr>
        <p:spPr>
          <a:xfrm>
            <a:off x="685800" y="333375"/>
            <a:ext cx="7772400" cy="1143000"/>
          </a:xfrm>
        </p:spPr>
        <p:txBody>
          <a:bodyPr/>
          <a:lstStyle/>
          <a:p>
            <a:pPr>
              <a:defRPr/>
            </a:pPr>
            <a:r>
              <a:rPr lang="nb-NO" altLang="nb-NO" sz="2800" dirty="0">
                <a:solidFill>
                  <a:schemeClr val="hlink"/>
                </a:solidFill>
              </a:rPr>
              <a:t>Eksempler på </a:t>
            </a:r>
            <a:r>
              <a:rPr lang="nb-NO" altLang="nb-NO" sz="2800" b="1" u="sng" dirty="0">
                <a:solidFill>
                  <a:schemeClr val="hlink"/>
                </a:solidFill>
              </a:rPr>
              <a:t>hvordan</a:t>
            </a:r>
            <a:r>
              <a:rPr lang="nb-NO" altLang="nb-NO" sz="2800" b="1" dirty="0">
                <a:solidFill>
                  <a:schemeClr val="hlink"/>
                </a:solidFill>
              </a:rPr>
              <a:t> </a:t>
            </a:r>
            <a:r>
              <a:rPr lang="nb-NO" altLang="nb-NO" sz="2800" dirty="0">
                <a:solidFill>
                  <a:schemeClr val="hlink"/>
                </a:solidFill>
              </a:rPr>
              <a:t>offentlighet blir realisert</a:t>
            </a:r>
            <a:endParaRPr lang="nb-NO" sz="2800" dirty="0">
              <a:solidFill>
                <a:schemeClr val="accent2"/>
              </a:solidFill>
              <a:effectLst>
                <a:outerShdw blurRad="38100" dist="38100" dir="2700000" algn="tl">
                  <a:srgbClr val="C0C0C0"/>
                </a:outerShdw>
              </a:effectLst>
            </a:endParaRPr>
          </a:p>
        </p:txBody>
      </p:sp>
      <p:sp>
        <p:nvSpPr>
          <p:cNvPr id="15363" name="Plassholder for innhold 1">
            <a:extLst>
              <a:ext uri="{FF2B5EF4-FFF2-40B4-BE49-F238E27FC236}">
                <a16:creationId xmlns:a16="http://schemas.microsoft.com/office/drawing/2014/main" id="{6DBE5D00-F15E-49E6-83BE-CC53C23A6BE8}"/>
              </a:ext>
            </a:extLst>
          </p:cNvPr>
          <p:cNvSpPr>
            <a:spLocks noGrp="1" noChangeArrowheads="1"/>
          </p:cNvSpPr>
          <p:nvPr>
            <p:ph idx="1"/>
          </p:nvPr>
        </p:nvSpPr>
        <p:spPr>
          <a:xfrm>
            <a:off x="685800" y="1727200"/>
            <a:ext cx="7772400" cy="4535488"/>
          </a:xfrm>
        </p:spPr>
        <p:txBody>
          <a:bodyPr/>
          <a:lstStyle/>
          <a:p>
            <a:r>
              <a:rPr lang="nb-NO" altLang="nb-NO" sz="2400" dirty="0"/>
              <a:t>Rettslig regulering (rettslige virkemidler)</a:t>
            </a:r>
          </a:p>
          <a:p>
            <a:pPr lvl="1"/>
            <a:r>
              <a:rPr lang="nb-NO" altLang="nb-NO" sz="2000" dirty="0"/>
              <a:t>Rett til </a:t>
            </a:r>
            <a:r>
              <a:rPr lang="nb-NO" altLang="nb-NO" sz="2000" dirty="0">
                <a:solidFill>
                  <a:schemeClr val="accent2"/>
                </a:solidFill>
              </a:rPr>
              <a:t>innsyn</a:t>
            </a:r>
            <a:r>
              <a:rPr lang="nb-NO" altLang="nb-NO" sz="2000" dirty="0"/>
              <a:t> (etter krav/begjæring)</a:t>
            </a:r>
          </a:p>
          <a:p>
            <a:pPr lvl="1"/>
            <a:r>
              <a:rPr lang="nb-NO" altLang="nb-NO" sz="2000" dirty="0"/>
              <a:t>Plikt til å ha </a:t>
            </a:r>
            <a:r>
              <a:rPr lang="nb-NO" altLang="nb-NO" sz="2000" dirty="0">
                <a:solidFill>
                  <a:schemeClr val="accent2"/>
                </a:solidFill>
              </a:rPr>
              <a:t>informasjon tilgjengelig</a:t>
            </a:r>
          </a:p>
          <a:p>
            <a:pPr lvl="1"/>
            <a:r>
              <a:rPr lang="nb-NO" altLang="nb-NO" sz="2000" dirty="0"/>
              <a:t>Adgang/plikt til å </a:t>
            </a:r>
            <a:r>
              <a:rPr lang="nb-NO" altLang="nb-NO" sz="2000" dirty="0">
                <a:solidFill>
                  <a:schemeClr val="accent2"/>
                </a:solidFill>
              </a:rPr>
              <a:t>publisere</a:t>
            </a:r>
            <a:r>
              <a:rPr lang="nb-NO" altLang="nb-NO" sz="2000" dirty="0"/>
              <a:t>, for eksempel på nettet, </a:t>
            </a:r>
          </a:p>
          <a:p>
            <a:pPr lvl="1"/>
            <a:r>
              <a:rPr lang="nb-NO" altLang="nb-NO" sz="2000" dirty="0"/>
              <a:t>Plikt til å </a:t>
            </a:r>
            <a:r>
              <a:rPr lang="nb-NO" altLang="nb-NO" sz="2000" dirty="0">
                <a:solidFill>
                  <a:schemeClr val="accent2"/>
                </a:solidFill>
              </a:rPr>
              <a:t>informere</a:t>
            </a:r>
            <a:endParaRPr lang="nb-NO" altLang="nb-NO" dirty="0"/>
          </a:p>
          <a:p>
            <a:r>
              <a:rPr lang="nb-NO" altLang="nb-NO" sz="2400" dirty="0"/>
              <a:t>Ikke rettslig regulering (pedagogiske virkemidler)</a:t>
            </a:r>
          </a:p>
          <a:p>
            <a:pPr lvl="1"/>
            <a:r>
              <a:rPr lang="nb-NO" altLang="nb-NO" sz="2000" dirty="0"/>
              <a:t>Statens informasjonspolitikk</a:t>
            </a:r>
          </a:p>
          <a:p>
            <a:pPr lvl="1"/>
            <a:r>
              <a:rPr lang="nb-NO" altLang="nb-NO" sz="2000" dirty="0"/>
              <a:t>Veiledere om bruk av sosiale medier</a:t>
            </a:r>
          </a:p>
          <a:p>
            <a:r>
              <a:rPr lang="nb-NO" altLang="nb-NO" sz="2400" dirty="0"/>
              <a:t>Teknisk tilrettelegging (teknologiske virkemidler)</a:t>
            </a:r>
          </a:p>
          <a:p>
            <a:pPr lvl="1"/>
            <a:r>
              <a:rPr lang="nb-NO" altLang="nb-NO" sz="2000" dirty="0"/>
              <a:t>Offentlige elektroniske postjournaler</a:t>
            </a:r>
          </a:p>
          <a:p>
            <a:pPr lvl="2"/>
            <a:r>
              <a:rPr lang="nb-NO" altLang="nb-NO" sz="1800" dirty="0"/>
              <a:t>I offentlige organer (f.eks. kommuner)</a:t>
            </a:r>
          </a:p>
          <a:p>
            <a:pPr lvl="2"/>
            <a:r>
              <a:rPr lang="nb-NO" altLang="nb-NO" sz="1800" dirty="0"/>
              <a:t>Samlet innsynstjeneste for staten og Oslo kommune: </a:t>
            </a:r>
            <a:r>
              <a:rPr lang="nb-NO" altLang="nb-NO" sz="1800" dirty="0">
                <a:hlinkClick r:id="rId2"/>
              </a:rPr>
              <a:t>eInnsyn.no </a:t>
            </a:r>
            <a:endParaRPr lang="nb-NO" altLang="nb-NO"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36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36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36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36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36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36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AB95C97-357C-4AE9-802B-05EB46EAEFFA}"/>
              </a:ext>
            </a:extLst>
          </p:cNvPr>
          <p:cNvSpPr>
            <a:spLocks noGrp="1"/>
          </p:cNvSpPr>
          <p:nvPr>
            <p:ph type="title"/>
          </p:nvPr>
        </p:nvSpPr>
        <p:spPr/>
        <p:txBody>
          <a:bodyPr/>
          <a:lstStyle/>
          <a:p>
            <a:r>
              <a:rPr lang="nb-NO" sz="3200" dirty="0">
                <a:solidFill>
                  <a:srgbClr val="0000FF"/>
                </a:solidFill>
              </a:rPr>
              <a:t>«enhver», «registrert», «part»</a:t>
            </a:r>
          </a:p>
        </p:txBody>
      </p:sp>
      <p:sp>
        <p:nvSpPr>
          <p:cNvPr id="3" name="Plassholder for innhold 2">
            <a:extLst>
              <a:ext uri="{FF2B5EF4-FFF2-40B4-BE49-F238E27FC236}">
                <a16:creationId xmlns:a16="http://schemas.microsoft.com/office/drawing/2014/main" id="{EC8CA861-31FC-453A-9B66-BB23B2A3FC88}"/>
              </a:ext>
            </a:extLst>
          </p:cNvPr>
          <p:cNvSpPr>
            <a:spLocks noGrp="1"/>
          </p:cNvSpPr>
          <p:nvPr>
            <p:ph idx="1"/>
          </p:nvPr>
        </p:nvSpPr>
        <p:spPr>
          <a:xfrm>
            <a:off x="611560" y="1772816"/>
            <a:ext cx="7992888" cy="4104456"/>
          </a:xfrm>
        </p:spPr>
        <p:txBody>
          <a:bodyPr>
            <a:normAutofit fontScale="92500" lnSpcReduction="20000"/>
          </a:bodyPr>
          <a:lstStyle/>
          <a:p>
            <a:pPr marL="0" indent="0">
              <a:buNone/>
            </a:pPr>
            <a:r>
              <a:rPr lang="nb-NO" sz="2800" dirty="0"/>
              <a:t>Åpenhet i forvaltningen gjelder ikke bare enhver (jf. «offentlighet»), men kan også gjelde avgrensede persongrupper:</a:t>
            </a:r>
          </a:p>
          <a:p>
            <a:pPr lvl="1"/>
            <a:r>
              <a:rPr lang="nb-NO" u="sng" dirty="0">
                <a:solidFill>
                  <a:srgbClr val="7030A0"/>
                </a:solidFill>
              </a:rPr>
              <a:t>Registrerte personer</a:t>
            </a:r>
            <a:r>
              <a:rPr lang="nb-NO" dirty="0">
                <a:solidFill>
                  <a:srgbClr val="7030A0"/>
                </a:solidFill>
              </a:rPr>
              <a:t> </a:t>
            </a:r>
            <a:r>
              <a:rPr lang="nb-NO" dirty="0"/>
              <a:t>(de det er registrert personopplysninger om)</a:t>
            </a:r>
          </a:p>
          <a:p>
            <a:pPr lvl="2"/>
            <a:r>
              <a:rPr lang="nb-NO" dirty="0"/>
              <a:t>Gjelder visse typer fast informasjon om hvordan opplysninger blir behandlet, og</a:t>
            </a:r>
          </a:p>
          <a:p>
            <a:pPr lvl="2"/>
            <a:r>
              <a:rPr lang="nb-NO" dirty="0"/>
              <a:t>opplysninger om egen person (jf. PVF art. 15)</a:t>
            </a:r>
          </a:p>
          <a:p>
            <a:pPr lvl="1"/>
            <a:r>
              <a:rPr lang="nb-NO" u="sng" dirty="0">
                <a:solidFill>
                  <a:srgbClr val="7030A0"/>
                </a:solidFill>
              </a:rPr>
              <a:t>Parter</a:t>
            </a:r>
            <a:r>
              <a:rPr lang="nb-NO" dirty="0"/>
              <a:t> i forvaltningssaker («person som en avgjørelse retter seg mot eller som saken ellers direkte gjelder», jf. fvl § 2 bokstav e)</a:t>
            </a:r>
          </a:p>
        </p:txBody>
      </p:sp>
    </p:spTree>
    <p:extLst>
      <p:ext uri="{BB962C8B-B14F-4D97-AF65-F5344CB8AC3E}">
        <p14:creationId xmlns:p14="http://schemas.microsoft.com/office/powerpoint/2010/main" val="4155093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9D9FDB6C-132C-4704-A46F-461DE860422B}"/>
              </a:ext>
            </a:extLst>
          </p:cNvPr>
          <p:cNvGrpSpPr>
            <a:grpSpLocks/>
          </p:cNvGrpSpPr>
          <p:nvPr/>
        </p:nvGrpSpPr>
        <p:grpSpPr bwMode="auto">
          <a:xfrm>
            <a:off x="3419872" y="1557461"/>
            <a:ext cx="2819401" cy="1174750"/>
            <a:chOff x="1008" y="2448"/>
            <a:chExt cx="1776" cy="894"/>
          </a:xfrm>
          <a:noFill/>
        </p:grpSpPr>
        <p:sp>
          <p:nvSpPr>
            <p:cNvPr id="14355" name="Text Box 3">
              <a:extLst>
                <a:ext uri="{FF2B5EF4-FFF2-40B4-BE49-F238E27FC236}">
                  <a16:creationId xmlns:a16="http://schemas.microsoft.com/office/drawing/2014/main" id="{C55BCA02-124E-4B8B-BFF3-01E969946A31}"/>
                </a:ext>
              </a:extLst>
            </p:cNvPr>
            <p:cNvSpPr txBox="1">
              <a:spLocks noChangeArrowheads="1"/>
            </p:cNvSpPr>
            <p:nvPr/>
          </p:nvSpPr>
          <p:spPr bwMode="auto">
            <a:xfrm>
              <a:off x="1008" y="2448"/>
              <a:ext cx="624" cy="1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defRPr/>
              </a:pPr>
              <a:r>
                <a:rPr lang="nb-NO" altLang="nb-NO" sz="1600" b="1">
                  <a:solidFill>
                    <a:srgbClr val="D60093"/>
                  </a:solidFill>
                </a:rPr>
                <a:t>Enhver</a:t>
              </a:r>
              <a:endParaRPr lang="nb-NO" altLang="nb-NO" sz="1000" b="1">
                <a:solidFill>
                  <a:srgbClr val="D60093"/>
                </a:solidFill>
              </a:endParaRPr>
            </a:p>
          </p:txBody>
        </p:sp>
        <p:grpSp>
          <p:nvGrpSpPr>
            <p:cNvPr id="14356" name="Group 4">
              <a:extLst>
                <a:ext uri="{FF2B5EF4-FFF2-40B4-BE49-F238E27FC236}">
                  <a16:creationId xmlns:a16="http://schemas.microsoft.com/office/drawing/2014/main" id="{2E16845C-00F1-4607-ABD7-8C0AB2D36985}"/>
                </a:ext>
              </a:extLst>
            </p:cNvPr>
            <p:cNvGrpSpPr>
              <a:grpSpLocks/>
            </p:cNvGrpSpPr>
            <p:nvPr/>
          </p:nvGrpSpPr>
          <p:grpSpPr bwMode="auto">
            <a:xfrm>
              <a:off x="1031" y="2678"/>
              <a:ext cx="1753" cy="664"/>
              <a:chOff x="1031" y="2678"/>
              <a:chExt cx="1753" cy="664"/>
            </a:xfrm>
            <a:grpFill/>
          </p:grpSpPr>
          <p:sp>
            <p:nvSpPr>
              <p:cNvPr id="14357" name="Text Box 5">
                <a:extLst>
                  <a:ext uri="{FF2B5EF4-FFF2-40B4-BE49-F238E27FC236}">
                    <a16:creationId xmlns:a16="http://schemas.microsoft.com/office/drawing/2014/main" id="{3D2DC8D6-4E15-41C6-9DB3-807105023E2B}"/>
                  </a:ext>
                </a:extLst>
              </p:cNvPr>
              <p:cNvSpPr txBox="1">
                <a:spLocks noChangeArrowheads="1"/>
              </p:cNvSpPr>
              <p:nvPr/>
            </p:nvSpPr>
            <p:spPr bwMode="auto">
              <a:xfrm>
                <a:off x="1104" y="2678"/>
                <a:ext cx="1680" cy="66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defRPr/>
                </a:pPr>
                <a:r>
                  <a:rPr lang="nb-NO" altLang="nb-NO" sz="1600" dirty="0">
                    <a:solidFill>
                      <a:srgbClr val="D60093"/>
                    </a:solidFill>
                  </a:rPr>
                  <a:t>Offentleglova §§ 3 og 9</a:t>
                </a:r>
              </a:p>
            </p:txBody>
          </p:sp>
          <p:sp>
            <p:nvSpPr>
              <p:cNvPr id="14358" name="Line 6">
                <a:extLst>
                  <a:ext uri="{FF2B5EF4-FFF2-40B4-BE49-F238E27FC236}">
                    <a16:creationId xmlns:a16="http://schemas.microsoft.com/office/drawing/2014/main" id="{ED75375D-D2F6-4AB7-A1A2-81536351CCB8}"/>
                  </a:ext>
                </a:extLst>
              </p:cNvPr>
              <p:cNvSpPr>
                <a:spLocks noChangeShapeType="1"/>
              </p:cNvSpPr>
              <p:nvPr/>
            </p:nvSpPr>
            <p:spPr bwMode="auto">
              <a:xfrm rot="21536555" flipV="1">
                <a:off x="1031" y="2710"/>
                <a:ext cx="2" cy="399"/>
              </a:xfrm>
              <a:prstGeom prst="line">
                <a:avLst/>
              </a:prstGeom>
              <a:grpFill/>
              <a:ln w="9525">
                <a:solidFill>
                  <a:srgbClr val="000000"/>
                </a:solidFill>
                <a:round/>
                <a:headEnd/>
                <a:tailEnd/>
              </a:ln>
            </p:spPr>
            <p:txBody>
              <a:bodyPr/>
              <a:lstStyle/>
              <a:p>
                <a:pPr>
                  <a:defRPr/>
                </a:pPr>
                <a:endParaRPr lang="nb-NO"/>
              </a:p>
            </p:txBody>
          </p:sp>
          <p:sp>
            <p:nvSpPr>
              <p:cNvPr id="14359" name="Line 7">
                <a:extLst>
                  <a:ext uri="{FF2B5EF4-FFF2-40B4-BE49-F238E27FC236}">
                    <a16:creationId xmlns:a16="http://schemas.microsoft.com/office/drawing/2014/main" id="{2D9048F7-B716-483B-AED0-60D6F8E33E5B}"/>
                  </a:ext>
                </a:extLst>
              </p:cNvPr>
              <p:cNvSpPr>
                <a:spLocks noChangeShapeType="1"/>
              </p:cNvSpPr>
              <p:nvPr/>
            </p:nvSpPr>
            <p:spPr bwMode="auto">
              <a:xfrm>
                <a:off x="1031" y="2710"/>
                <a:ext cx="994" cy="0"/>
              </a:xfrm>
              <a:prstGeom prst="line">
                <a:avLst/>
              </a:prstGeom>
              <a:grpFill/>
              <a:ln w="9525">
                <a:solidFill>
                  <a:srgbClr val="000000"/>
                </a:solidFill>
                <a:round/>
                <a:headEnd/>
                <a:tailEnd/>
              </a:ln>
            </p:spPr>
            <p:txBody>
              <a:bodyPr/>
              <a:lstStyle/>
              <a:p>
                <a:pPr>
                  <a:defRPr/>
                </a:pPr>
                <a:endParaRPr lang="nb-NO"/>
              </a:p>
            </p:txBody>
          </p:sp>
        </p:grpSp>
      </p:grpSp>
      <p:sp>
        <p:nvSpPr>
          <p:cNvPr id="3080" name="Rectangle 8">
            <a:extLst>
              <a:ext uri="{FF2B5EF4-FFF2-40B4-BE49-F238E27FC236}">
                <a16:creationId xmlns:a16="http://schemas.microsoft.com/office/drawing/2014/main" id="{D869164B-7EC3-4687-9C1B-0EC488A9656B}"/>
              </a:ext>
            </a:extLst>
          </p:cNvPr>
          <p:cNvSpPr>
            <a:spLocks noChangeArrowheads="1"/>
          </p:cNvSpPr>
          <p:nvPr/>
        </p:nvSpPr>
        <p:spPr bwMode="auto">
          <a:xfrm>
            <a:off x="201393" y="91170"/>
            <a:ext cx="7772400" cy="838200"/>
          </a:xfrm>
          <a:prstGeom prst="rect">
            <a:avLst/>
          </a:prstGeom>
          <a:noFill/>
          <a:ln w="9525">
            <a:noFill/>
            <a:miter lim="800000"/>
            <a:headEnd/>
            <a:tailEnd/>
          </a:ln>
          <a:effectLst/>
        </p:spPr>
        <p:txBody>
          <a:bodyPr anchor="ctr"/>
          <a:lstStyle/>
          <a:p>
            <a:pPr algn="ctr">
              <a:defRPr/>
            </a:pPr>
            <a:r>
              <a:rPr lang="nb-NO" sz="3200" dirty="0">
                <a:solidFill>
                  <a:srgbClr val="0000FF"/>
                </a:solidFill>
                <a:effectLst>
                  <a:outerShdw blurRad="38100" dist="38100" dir="2700000" algn="tl">
                    <a:srgbClr val="C0C0C0"/>
                  </a:outerShdw>
                </a:effectLst>
                <a:latin typeface="Times New Roman" charset="0"/>
              </a:rPr>
              <a:t>“Innsynstrappen”</a:t>
            </a:r>
          </a:p>
        </p:txBody>
      </p:sp>
      <p:grpSp>
        <p:nvGrpSpPr>
          <p:cNvPr id="4" name="Group 9">
            <a:extLst>
              <a:ext uri="{FF2B5EF4-FFF2-40B4-BE49-F238E27FC236}">
                <a16:creationId xmlns:a16="http://schemas.microsoft.com/office/drawing/2014/main" id="{6FEFBDC4-7E21-49F1-B262-AB05A9B443FC}"/>
              </a:ext>
            </a:extLst>
          </p:cNvPr>
          <p:cNvGrpSpPr>
            <a:grpSpLocks/>
          </p:cNvGrpSpPr>
          <p:nvPr/>
        </p:nvGrpSpPr>
        <p:grpSpPr bwMode="auto">
          <a:xfrm>
            <a:off x="4858147" y="1024061"/>
            <a:ext cx="3087688" cy="877888"/>
            <a:chOff x="1914" y="2112"/>
            <a:chExt cx="1945" cy="553"/>
          </a:xfrm>
        </p:grpSpPr>
        <p:sp>
          <p:nvSpPr>
            <p:cNvPr id="18447" name="Text Box 10">
              <a:extLst>
                <a:ext uri="{FF2B5EF4-FFF2-40B4-BE49-F238E27FC236}">
                  <a16:creationId xmlns:a16="http://schemas.microsoft.com/office/drawing/2014/main" id="{C46A5AC0-CACA-4AE3-B264-46A0D136008A}"/>
                </a:ext>
              </a:extLst>
            </p:cNvPr>
            <p:cNvSpPr txBox="1">
              <a:spLocks noChangeArrowheads="1"/>
            </p:cNvSpPr>
            <p:nvPr/>
          </p:nvSpPr>
          <p:spPr bwMode="auto">
            <a:xfrm>
              <a:off x="1914" y="2112"/>
              <a:ext cx="96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600" b="1">
                  <a:solidFill>
                    <a:srgbClr val="336600"/>
                  </a:solidFill>
                </a:rPr>
                <a:t>Den registrerte</a:t>
              </a:r>
              <a:endParaRPr lang="nb-NO" altLang="nb-NO" sz="1000" b="1">
                <a:solidFill>
                  <a:srgbClr val="336600"/>
                </a:solidFill>
              </a:endParaRPr>
            </a:p>
          </p:txBody>
        </p:sp>
        <p:sp>
          <p:nvSpPr>
            <p:cNvPr id="18448" name="Line 11">
              <a:extLst>
                <a:ext uri="{FF2B5EF4-FFF2-40B4-BE49-F238E27FC236}">
                  <a16:creationId xmlns:a16="http://schemas.microsoft.com/office/drawing/2014/main" id="{6D9D5339-1AA8-4C1C-8707-10DFF43B3660}"/>
                </a:ext>
              </a:extLst>
            </p:cNvPr>
            <p:cNvSpPr>
              <a:spLocks noChangeShapeType="1"/>
            </p:cNvSpPr>
            <p:nvPr/>
          </p:nvSpPr>
          <p:spPr bwMode="auto">
            <a:xfrm rot="21536555" flipV="1">
              <a:off x="2017" y="2335"/>
              <a:ext cx="7" cy="33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18449" name="Line 12">
              <a:extLst>
                <a:ext uri="{FF2B5EF4-FFF2-40B4-BE49-F238E27FC236}">
                  <a16:creationId xmlns:a16="http://schemas.microsoft.com/office/drawing/2014/main" id="{4E4B53C8-3F07-4121-B9B3-16FFEDE535DB}"/>
                </a:ext>
              </a:extLst>
            </p:cNvPr>
            <p:cNvSpPr>
              <a:spLocks noChangeShapeType="1"/>
            </p:cNvSpPr>
            <p:nvPr/>
          </p:nvSpPr>
          <p:spPr bwMode="auto">
            <a:xfrm>
              <a:off x="2025" y="2335"/>
              <a:ext cx="99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18450" name="Text Box 13">
              <a:extLst>
                <a:ext uri="{FF2B5EF4-FFF2-40B4-BE49-F238E27FC236}">
                  <a16:creationId xmlns:a16="http://schemas.microsoft.com/office/drawing/2014/main" id="{EBD32A3E-C61B-49F5-A812-6DFB1A1A387B}"/>
                </a:ext>
              </a:extLst>
            </p:cNvPr>
            <p:cNvSpPr txBox="1">
              <a:spLocks noChangeArrowheads="1"/>
            </p:cNvSpPr>
            <p:nvPr/>
          </p:nvSpPr>
          <p:spPr bwMode="auto">
            <a:xfrm>
              <a:off x="2064" y="2352"/>
              <a:ext cx="179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nb-NO" altLang="nb-NO" sz="1600" dirty="0">
                  <a:solidFill>
                    <a:srgbClr val="336600"/>
                  </a:solidFill>
                </a:rPr>
                <a:t>Personvernforordningen  art. 15</a:t>
              </a:r>
              <a:endParaRPr lang="nb-NO" altLang="nb-NO" sz="2400" dirty="0">
                <a:solidFill>
                  <a:srgbClr val="336600"/>
                </a:solidFill>
              </a:endParaRPr>
            </a:p>
          </p:txBody>
        </p:sp>
      </p:grpSp>
      <p:grpSp>
        <p:nvGrpSpPr>
          <p:cNvPr id="5" name="Group 14">
            <a:extLst>
              <a:ext uri="{FF2B5EF4-FFF2-40B4-BE49-F238E27FC236}">
                <a16:creationId xmlns:a16="http://schemas.microsoft.com/office/drawing/2014/main" id="{DA463FD7-1C4B-4B37-A986-4627B1FB3DC3}"/>
              </a:ext>
            </a:extLst>
          </p:cNvPr>
          <p:cNvGrpSpPr>
            <a:grpSpLocks/>
          </p:cNvGrpSpPr>
          <p:nvPr/>
        </p:nvGrpSpPr>
        <p:grpSpPr bwMode="auto">
          <a:xfrm>
            <a:off x="6609160" y="338261"/>
            <a:ext cx="2160587" cy="1071563"/>
            <a:chOff x="3017" y="1680"/>
            <a:chExt cx="1361" cy="675"/>
          </a:xfrm>
        </p:grpSpPr>
        <p:sp>
          <p:nvSpPr>
            <p:cNvPr id="18443" name="Line 15">
              <a:extLst>
                <a:ext uri="{FF2B5EF4-FFF2-40B4-BE49-F238E27FC236}">
                  <a16:creationId xmlns:a16="http://schemas.microsoft.com/office/drawing/2014/main" id="{B02D97AB-25BF-472E-AB1F-1648C0885696}"/>
                </a:ext>
              </a:extLst>
            </p:cNvPr>
            <p:cNvSpPr>
              <a:spLocks noChangeShapeType="1"/>
            </p:cNvSpPr>
            <p:nvPr/>
          </p:nvSpPr>
          <p:spPr bwMode="auto">
            <a:xfrm rot="21536555" flipV="1">
              <a:off x="3017" y="1957"/>
              <a:ext cx="0" cy="39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18444" name="Line 16">
              <a:extLst>
                <a:ext uri="{FF2B5EF4-FFF2-40B4-BE49-F238E27FC236}">
                  <a16:creationId xmlns:a16="http://schemas.microsoft.com/office/drawing/2014/main" id="{3F53BBE1-2AB7-4707-BF9D-C99F9064F90D}"/>
                </a:ext>
              </a:extLst>
            </p:cNvPr>
            <p:cNvSpPr>
              <a:spLocks noChangeShapeType="1"/>
            </p:cNvSpPr>
            <p:nvPr/>
          </p:nvSpPr>
          <p:spPr bwMode="auto">
            <a:xfrm>
              <a:off x="3017" y="1957"/>
              <a:ext cx="99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18445" name="Text Box 17">
              <a:extLst>
                <a:ext uri="{FF2B5EF4-FFF2-40B4-BE49-F238E27FC236}">
                  <a16:creationId xmlns:a16="http://schemas.microsoft.com/office/drawing/2014/main" id="{DE0A3946-1D66-46A4-B3FB-B89C3420368C}"/>
                </a:ext>
              </a:extLst>
            </p:cNvPr>
            <p:cNvSpPr txBox="1">
              <a:spLocks noChangeArrowheads="1"/>
            </p:cNvSpPr>
            <p:nvPr/>
          </p:nvSpPr>
          <p:spPr bwMode="auto">
            <a:xfrm>
              <a:off x="3168" y="1680"/>
              <a:ext cx="35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600" b="1">
                  <a:solidFill>
                    <a:srgbClr val="9900CC"/>
                  </a:solidFill>
                </a:rPr>
                <a:t>Part</a:t>
              </a:r>
              <a:endParaRPr lang="nb-NO" altLang="nb-NO" sz="2400">
                <a:solidFill>
                  <a:srgbClr val="9900CC"/>
                </a:solidFill>
              </a:endParaRPr>
            </a:p>
          </p:txBody>
        </p:sp>
        <p:sp>
          <p:nvSpPr>
            <p:cNvPr id="18446" name="Text Box 18">
              <a:extLst>
                <a:ext uri="{FF2B5EF4-FFF2-40B4-BE49-F238E27FC236}">
                  <a16:creationId xmlns:a16="http://schemas.microsoft.com/office/drawing/2014/main" id="{94FFEA48-D6A9-4652-9049-52562E0F1916}"/>
                </a:ext>
              </a:extLst>
            </p:cNvPr>
            <p:cNvSpPr txBox="1">
              <a:spLocks noChangeArrowheads="1"/>
            </p:cNvSpPr>
            <p:nvPr/>
          </p:nvSpPr>
          <p:spPr bwMode="auto">
            <a:xfrm>
              <a:off x="3072" y="1968"/>
              <a:ext cx="130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600">
                  <a:solidFill>
                    <a:srgbClr val="9900CC"/>
                  </a:solidFill>
                </a:rPr>
                <a:t>Forvaltningsloven § 18</a:t>
              </a:r>
              <a:endParaRPr lang="nb-NO" altLang="nb-NO" sz="2400">
                <a:solidFill>
                  <a:srgbClr val="9900CC"/>
                </a:solidFill>
              </a:endParaRPr>
            </a:p>
          </p:txBody>
        </p:sp>
      </p:grpSp>
      <p:sp>
        <p:nvSpPr>
          <p:cNvPr id="3091" name="Text Box 19">
            <a:extLst>
              <a:ext uri="{FF2B5EF4-FFF2-40B4-BE49-F238E27FC236}">
                <a16:creationId xmlns:a16="http://schemas.microsoft.com/office/drawing/2014/main" id="{A45DD3E6-16D3-46AF-ADAC-B10230A14B40}"/>
              </a:ext>
            </a:extLst>
          </p:cNvPr>
          <p:cNvSpPr txBox="1">
            <a:spLocks noChangeArrowheads="1"/>
          </p:cNvSpPr>
          <p:nvPr/>
        </p:nvSpPr>
        <p:spPr bwMode="auto">
          <a:xfrm>
            <a:off x="93679" y="2882933"/>
            <a:ext cx="82296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pPr>
            <a:r>
              <a:rPr lang="nb-NO" altLang="nb-NO" sz="1800" dirty="0"/>
              <a:t> Flere innsynsrettigheter kan gjelde samtidig</a:t>
            </a:r>
          </a:p>
          <a:p>
            <a:pPr>
              <a:spcBef>
                <a:spcPct val="0"/>
              </a:spcBef>
            </a:pPr>
            <a:r>
              <a:rPr lang="nb-NO" altLang="nb-NO" sz="1800" dirty="0"/>
              <a:t> I offentlig forvaltning gjelder prinsippet om meroffentlighet i forhold til alle</a:t>
            </a:r>
          </a:p>
          <a:p>
            <a:pPr>
              <a:spcBef>
                <a:spcPct val="0"/>
              </a:spcBef>
              <a:buFontTx/>
              <a:buNone/>
            </a:pPr>
            <a:r>
              <a:rPr lang="nb-NO" altLang="nb-NO" sz="1800" dirty="0"/>
              <a:t>   innsynsrettigheter</a:t>
            </a:r>
          </a:p>
        </p:txBody>
      </p:sp>
      <p:grpSp>
        <p:nvGrpSpPr>
          <p:cNvPr id="6" name="Gruppe 5">
            <a:extLst>
              <a:ext uri="{FF2B5EF4-FFF2-40B4-BE49-F238E27FC236}">
                <a16:creationId xmlns:a16="http://schemas.microsoft.com/office/drawing/2014/main" id="{0844B5A1-30F0-4D04-81D6-67D042D38614}"/>
              </a:ext>
            </a:extLst>
          </p:cNvPr>
          <p:cNvGrpSpPr>
            <a:grpSpLocks/>
          </p:cNvGrpSpPr>
          <p:nvPr/>
        </p:nvGrpSpPr>
        <p:grpSpPr bwMode="auto">
          <a:xfrm>
            <a:off x="33764" y="3949643"/>
            <a:ext cx="9136063" cy="2244725"/>
            <a:chOff x="76200" y="4267200"/>
            <a:chExt cx="9136155" cy="2245439"/>
          </a:xfrm>
        </p:grpSpPr>
        <p:sp>
          <p:nvSpPr>
            <p:cNvPr id="3092" name="Text Box 20">
              <a:extLst>
                <a:ext uri="{FF2B5EF4-FFF2-40B4-BE49-F238E27FC236}">
                  <a16:creationId xmlns:a16="http://schemas.microsoft.com/office/drawing/2014/main" id="{E01429BA-8BFB-463C-9F2E-3BFD4C36DFCC}"/>
                </a:ext>
              </a:extLst>
            </p:cNvPr>
            <p:cNvSpPr txBox="1">
              <a:spLocks noChangeArrowheads="1"/>
            </p:cNvSpPr>
            <p:nvPr/>
          </p:nvSpPr>
          <p:spPr bwMode="auto">
            <a:xfrm>
              <a:off x="152401" y="4267200"/>
              <a:ext cx="3576674" cy="397001"/>
            </a:xfrm>
            <a:prstGeom prst="rect">
              <a:avLst/>
            </a:prstGeom>
            <a:noFill/>
            <a:ln w="9525">
              <a:noFill/>
              <a:miter lim="800000"/>
              <a:headEnd/>
              <a:tailEnd/>
            </a:ln>
            <a:effectLst/>
          </p:spPr>
          <p:txBody>
            <a:bodyPr wrap="none">
              <a:spAutoFit/>
            </a:bodyPr>
            <a:lstStyle/>
            <a:p>
              <a:pPr>
                <a:defRPr/>
              </a:pPr>
              <a:r>
                <a:rPr lang="nb-NO" sz="2000" u="sng" dirty="0">
                  <a:solidFill>
                    <a:srgbClr val="993366"/>
                  </a:solidFill>
                  <a:effectLst>
                    <a:outerShdw blurRad="38100" dist="38100" dir="2700000" algn="tl">
                      <a:srgbClr val="C0C0C0"/>
                    </a:outerShdw>
                  </a:effectLst>
                  <a:latin typeface="Times New Roman" charset="0"/>
                </a:rPr>
                <a:t>Veiledning om innsynsrettigheter</a:t>
              </a:r>
              <a:endParaRPr lang="nb-NO" sz="2000" dirty="0">
                <a:solidFill>
                  <a:srgbClr val="993366"/>
                </a:solidFill>
                <a:effectLst>
                  <a:outerShdw blurRad="38100" dist="38100" dir="2700000" algn="tl">
                    <a:srgbClr val="C0C0C0"/>
                  </a:outerShdw>
                </a:effectLst>
                <a:latin typeface="Times New Roman" charset="0"/>
              </a:endParaRPr>
            </a:p>
          </p:txBody>
        </p:sp>
        <p:sp>
          <p:nvSpPr>
            <p:cNvPr id="18441" name="Text Box 23">
              <a:extLst>
                <a:ext uri="{FF2B5EF4-FFF2-40B4-BE49-F238E27FC236}">
                  <a16:creationId xmlns:a16="http://schemas.microsoft.com/office/drawing/2014/main" id="{0219AB47-1141-4189-BFFB-9DAD7F9AFBFA}"/>
                </a:ext>
              </a:extLst>
            </p:cNvPr>
            <p:cNvSpPr txBox="1">
              <a:spLocks noChangeArrowheads="1"/>
            </p:cNvSpPr>
            <p:nvPr/>
          </p:nvSpPr>
          <p:spPr bwMode="auto">
            <a:xfrm>
              <a:off x="76200" y="4614624"/>
              <a:ext cx="91361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pPr>
              <a:r>
                <a:rPr lang="nb-NO" altLang="nb-NO" sz="2000"/>
                <a:t> Forvaltnings alminnelige veiledningsplikt gjelder også innsynsrettigheter, se fvl § 11</a:t>
              </a:r>
            </a:p>
          </p:txBody>
        </p:sp>
        <p:sp>
          <p:nvSpPr>
            <p:cNvPr id="18442" name="TekstSylinder 2">
              <a:extLst>
                <a:ext uri="{FF2B5EF4-FFF2-40B4-BE49-F238E27FC236}">
                  <a16:creationId xmlns:a16="http://schemas.microsoft.com/office/drawing/2014/main" id="{D9C6DA96-C104-48D7-966D-6D7F90A35443}"/>
                </a:ext>
              </a:extLst>
            </p:cNvPr>
            <p:cNvSpPr txBox="1">
              <a:spLocks noChangeArrowheads="1"/>
            </p:cNvSpPr>
            <p:nvPr/>
          </p:nvSpPr>
          <p:spPr bwMode="auto">
            <a:xfrm>
              <a:off x="201394" y="5035311"/>
              <a:ext cx="8885766" cy="1477328"/>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nb-NO" altLang="nb-NO" sz="1800" u="sng"/>
                <a:t>Fra fvl § 11 annet ledd:</a:t>
              </a:r>
            </a:p>
            <a:p>
              <a:r>
                <a:rPr lang="nb-NO" altLang="nb-NO" sz="1800"/>
                <a:t>Etter forespørsel fra en part og ellers når sakens art eller partens forhold gir grunn til det,</a:t>
              </a:r>
              <a:br>
                <a:rPr lang="nb-NO" altLang="nb-NO" sz="1800"/>
              </a:br>
              <a:r>
                <a:rPr lang="nb-NO" altLang="nb-NO" sz="1800"/>
                <a:t>skal forvaltningsorganet gi veiledning om:</a:t>
              </a:r>
            </a:p>
            <a:p>
              <a:r>
                <a:rPr lang="nb-NO" altLang="nb-NO" sz="1800"/>
                <a:t>a)  gjeldende lover og forskrifter og vanlig praksis på vedkommende sakområde, og</a:t>
              </a:r>
            </a:p>
            <a:p>
              <a:r>
                <a:rPr lang="nb-NO" altLang="nb-NO" sz="1800"/>
                <a:t>b)  regler for saksbehandlingen, særlig om parters rettigheter og plikter etter forvaltningsloven</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out)">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091"/>
                                        </p:tgtEl>
                                        <p:attrNameLst>
                                          <p:attrName>style.visibility</p:attrName>
                                        </p:attrNameLst>
                                      </p:cBhvr>
                                      <p:to>
                                        <p:strVal val="visible"/>
                                      </p:to>
                                    </p:set>
                                    <p:animEffect transition="in" filter="box(out)">
                                      <p:cBhvr>
                                        <p:cTn id="17" dur="500"/>
                                        <p:tgtEl>
                                          <p:spTgt spid="309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1"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5BAA57A0-E494-4739-BE6F-001000B0D16A}"/>
              </a:ext>
            </a:extLst>
          </p:cNvPr>
          <p:cNvSpPr>
            <a:spLocks noChangeArrowheads="1"/>
          </p:cNvSpPr>
          <p:nvPr/>
        </p:nvSpPr>
        <p:spPr bwMode="auto">
          <a:xfrm>
            <a:off x="457200" y="274638"/>
            <a:ext cx="8229600" cy="829312"/>
          </a:xfrm>
          <a:prstGeom prst="rect">
            <a:avLst/>
          </a:prstGeom>
          <a:noFill/>
          <a:ln w="9525">
            <a:noFill/>
            <a:miter lim="800000"/>
            <a:headEnd/>
            <a:tailEnd/>
          </a:ln>
          <a:effectLst/>
        </p:spPr>
        <p:txBody>
          <a:bodyPr anchor="ctr"/>
          <a:lstStyle/>
          <a:p>
            <a:pPr>
              <a:defRPr/>
            </a:pPr>
            <a:r>
              <a:rPr lang="nb-NO" sz="3200" dirty="0">
                <a:solidFill>
                  <a:srgbClr val="0000FF"/>
                </a:solidFill>
              </a:rPr>
              <a:t>Eksempler på lovgivning som gir innsyn for ulike grupper av befolkningen</a:t>
            </a:r>
            <a:endParaRPr lang="nb-NO" sz="3200" u="sng" dirty="0">
              <a:solidFill>
                <a:srgbClr val="0000FF"/>
              </a:solidFill>
            </a:endParaRPr>
          </a:p>
        </p:txBody>
      </p:sp>
      <p:sp>
        <p:nvSpPr>
          <p:cNvPr id="17411" name="Rectangle 3">
            <a:extLst>
              <a:ext uri="{FF2B5EF4-FFF2-40B4-BE49-F238E27FC236}">
                <a16:creationId xmlns:a16="http://schemas.microsoft.com/office/drawing/2014/main" id="{E80E47BB-FD39-4534-AD9E-07929769CCA6}"/>
              </a:ext>
            </a:extLst>
          </p:cNvPr>
          <p:cNvSpPr>
            <a:spLocks noChangeArrowheads="1"/>
          </p:cNvSpPr>
          <p:nvPr/>
        </p:nvSpPr>
        <p:spPr bwMode="auto">
          <a:xfrm>
            <a:off x="381000" y="1295400"/>
            <a:ext cx="8305800" cy="528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8191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90000"/>
              </a:lnSpc>
            </a:pPr>
            <a:r>
              <a:rPr lang="nb-NO" altLang="nb-NO" sz="1800" b="1" dirty="0"/>
              <a:t>Offentleglova</a:t>
            </a:r>
          </a:p>
          <a:p>
            <a:pPr lvl="1">
              <a:spcBef>
                <a:spcPts val="500"/>
              </a:spcBef>
              <a:spcAft>
                <a:spcPts val="500"/>
              </a:spcAft>
            </a:pPr>
            <a:r>
              <a:rPr lang="nb-NO" altLang="nb-NO" sz="1600" dirty="0"/>
              <a:t>“Saksdokument, </a:t>
            </a:r>
            <a:r>
              <a:rPr lang="nb-NO" altLang="nb-NO" sz="1600" dirty="0" err="1"/>
              <a:t>journalar</a:t>
            </a:r>
            <a:r>
              <a:rPr lang="nb-NO" altLang="nb-NO" sz="1600" dirty="0"/>
              <a:t> og </a:t>
            </a:r>
            <a:r>
              <a:rPr lang="nb-NO" altLang="nb-NO" sz="1600" dirty="0" err="1"/>
              <a:t>liknande</a:t>
            </a:r>
            <a:r>
              <a:rPr lang="nb-NO" altLang="nb-NO" sz="1600" dirty="0"/>
              <a:t> register for organet er </a:t>
            </a:r>
            <a:r>
              <a:rPr lang="nb-NO" altLang="nb-NO" sz="1600" dirty="0" err="1"/>
              <a:t>opne</a:t>
            </a:r>
            <a:r>
              <a:rPr lang="nb-NO" altLang="nb-NO" sz="1600" dirty="0"/>
              <a:t> for innsyn dersom </a:t>
            </a:r>
            <a:r>
              <a:rPr lang="nb-NO" altLang="nb-NO" sz="1600" dirty="0" err="1"/>
              <a:t>ikkje</a:t>
            </a:r>
            <a:r>
              <a:rPr lang="nb-NO" altLang="nb-NO" sz="1600" dirty="0"/>
              <a:t> anna følgjer av lov eller forskrift med heimel i lov.” ( fra § 3)</a:t>
            </a:r>
            <a:r>
              <a:rPr lang="nb-NO" altLang="nb-NO" dirty="0"/>
              <a:t> </a:t>
            </a:r>
            <a:endParaRPr lang="nb-NO" altLang="nb-NO" sz="1800" dirty="0"/>
          </a:p>
          <a:p>
            <a:pPr>
              <a:lnSpc>
                <a:spcPct val="90000"/>
              </a:lnSpc>
            </a:pPr>
            <a:r>
              <a:rPr lang="nb-NO" altLang="nb-NO" sz="1800" b="1" dirty="0"/>
              <a:t>Kommuneloven</a:t>
            </a:r>
            <a:r>
              <a:rPr lang="nb-NO" altLang="nb-NO" sz="1800" dirty="0"/>
              <a:t> §§ 4, 31 og 32</a:t>
            </a:r>
          </a:p>
          <a:p>
            <a:pPr lvl="1">
              <a:spcBef>
                <a:spcPts val="500"/>
              </a:spcBef>
              <a:spcAft>
                <a:spcPts val="500"/>
              </a:spcAft>
            </a:pPr>
            <a:r>
              <a:rPr lang="nb-NO" altLang="nb-NO" sz="1600" dirty="0"/>
              <a:t>“1. Enhver har rett til å overvære møtene​ i folkevalgte organer.” (fra § 31)</a:t>
            </a:r>
            <a:endParaRPr lang="nb-NO" altLang="nb-NO" dirty="0"/>
          </a:p>
          <a:p>
            <a:pPr>
              <a:lnSpc>
                <a:spcPct val="90000"/>
              </a:lnSpc>
            </a:pPr>
            <a:r>
              <a:rPr lang="nb-NO" altLang="nb-NO" sz="1800" b="1" dirty="0"/>
              <a:t>Forvaltningsloven</a:t>
            </a:r>
            <a:r>
              <a:rPr lang="nb-NO" altLang="nb-NO" sz="1800" dirty="0"/>
              <a:t> § 18 flg.</a:t>
            </a:r>
          </a:p>
          <a:p>
            <a:pPr lvl="1">
              <a:spcBef>
                <a:spcPts val="500"/>
              </a:spcBef>
              <a:spcAft>
                <a:spcPts val="500"/>
              </a:spcAft>
            </a:pPr>
            <a:r>
              <a:rPr lang="nb-NO" altLang="nb-NO" sz="1600" dirty="0"/>
              <a:t>“En part har rett til å gjøre seg kjent med sakens dokumenter for så vidt ikke annet følger av reglene i denne paragraf eller § 19.” (fra § 18)</a:t>
            </a:r>
            <a:r>
              <a:rPr lang="nb-NO" altLang="nb-NO" dirty="0"/>
              <a:t> </a:t>
            </a:r>
          </a:p>
          <a:p>
            <a:pPr>
              <a:lnSpc>
                <a:spcPct val="90000"/>
              </a:lnSpc>
            </a:pPr>
            <a:r>
              <a:rPr lang="nb-NO" altLang="nb-NO" sz="1800" b="1" dirty="0"/>
              <a:t>Personforordningen</a:t>
            </a:r>
            <a:r>
              <a:rPr lang="nb-NO" altLang="nb-NO" sz="1800" dirty="0"/>
              <a:t> art. 15</a:t>
            </a:r>
            <a:endParaRPr lang="nb-NO" altLang="nb-NO" sz="2000" dirty="0"/>
          </a:p>
          <a:p>
            <a:pPr lvl="1">
              <a:spcBef>
                <a:spcPts val="500"/>
              </a:spcBef>
              <a:spcAft>
                <a:spcPts val="500"/>
              </a:spcAft>
            </a:pPr>
            <a:r>
              <a:rPr lang="nb-NO" altLang="nb-NO" sz="1600" dirty="0"/>
              <a:t>“</a:t>
            </a:r>
          </a:p>
          <a:p>
            <a:pPr lvl="1">
              <a:spcBef>
                <a:spcPts val="500"/>
              </a:spcBef>
              <a:spcAft>
                <a:spcPts val="500"/>
              </a:spcAft>
            </a:pPr>
            <a:endParaRPr lang="nb-NO" altLang="nb-NO" sz="1800" b="1" dirty="0"/>
          </a:p>
          <a:p>
            <a:pPr lvl="1">
              <a:spcBef>
                <a:spcPts val="500"/>
              </a:spcBef>
              <a:spcAft>
                <a:spcPts val="500"/>
              </a:spcAft>
            </a:pPr>
            <a:r>
              <a:rPr lang="nb-NO" altLang="nb-NO" sz="1800" b="1" dirty="0"/>
              <a:t>Domstolloven</a:t>
            </a:r>
            <a:r>
              <a:rPr lang="nb-NO" altLang="nb-NO" sz="2000" dirty="0"/>
              <a:t> § 124 flg.</a:t>
            </a:r>
          </a:p>
          <a:p>
            <a:pPr lvl="1">
              <a:spcBef>
                <a:spcPts val="500"/>
              </a:spcBef>
              <a:spcAft>
                <a:spcPts val="500"/>
              </a:spcAft>
            </a:pPr>
            <a:r>
              <a:rPr lang="nb-NO" altLang="nb-NO" sz="1600" dirty="0"/>
              <a:t>“Rettsmøtene er offentlige og forhandlingene og rettsavgjørelsene kan gjengis offentlig, hvis ikke annet er bestemt i lov eller av retten i medhold av lov.” (fra § 124)</a:t>
            </a:r>
          </a:p>
        </p:txBody>
      </p:sp>
      <p:grpSp>
        <p:nvGrpSpPr>
          <p:cNvPr id="6" name="Gruppe 5">
            <a:extLst>
              <a:ext uri="{FF2B5EF4-FFF2-40B4-BE49-F238E27FC236}">
                <a16:creationId xmlns:a16="http://schemas.microsoft.com/office/drawing/2014/main" id="{4255AB3E-D8F8-4CFD-981C-B753C0EA8153}"/>
              </a:ext>
            </a:extLst>
          </p:cNvPr>
          <p:cNvGrpSpPr>
            <a:grpSpLocks/>
          </p:cNvGrpSpPr>
          <p:nvPr/>
        </p:nvGrpSpPr>
        <p:grpSpPr bwMode="auto">
          <a:xfrm>
            <a:off x="219075" y="2678750"/>
            <a:ext cx="4424513" cy="366712"/>
            <a:chOff x="219075" y="2678750"/>
            <a:chExt cx="4425062" cy="366712"/>
          </a:xfrm>
        </p:grpSpPr>
        <p:sp>
          <p:nvSpPr>
            <p:cNvPr id="17427" name="Line 10">
              <a:extLst>
                <a:ext uri="{FF2B5EF4-FFF2-40B4-BE49-F238E27FC236}">
                  <a16:creationId xmlns:a16="http://schemas.microsoft.com/office/drawing/2014/main" id="{520BECA7-AC2E-4AA0-B8B5-298FEBCD5645}"/>
                </a:ext>
              </a:extLst>
            </p:cNvPr>
            <p:cNvSpPr>
              <a:spLocks noChangeShapeType="1"/>
            </p:cNvSpPr>
            <p:nvPr/>
          </p:nvSpPr>
          <p:spPr bwMode="auto">
            <a:xfrm>
              <a:off x="3996404" y="2996952"/>
              <a:ext cx="647733" cy="0"/>
            </a:xfrm>
            <a:prstGeom prst="line">
              <a:avLst/>
            </a:prstGeom>
            <a:noFill/>
            <a:ln w="19050">
              <a:solidFill>
                <a:srgbClr val="6600CC"/>
              </a:solidFill>
              <a:round/>
              <a:headEnd/>
              <a:tailEnd/>
            </a:ln>
            <a:extLst>
              <a:ext uri="{909E8E84-426E-40DD-AFC4-6F175D3DCCD1}">
                <a14:hiddenFill xmlns:a14="http://schemas.microsoft.com/office/drawing/2010/main">
                  <a:noFill/>
                </a14:hiddenFill>
              </a:ext>
            </a:extLst>
          </p:spPr>
          <p:txBody>
            <a:bodyPr wrap="none" anchor="ctr"/>
            <a:lstStyle/>
            <a:p>
              <a:endParaRPr lang="nb-NO"/>
            </a:p>
          </p:txBody>
        </p:sp>
        <p:sp>
          <p:nvSpPr>
            <p:cNvPr id="17428" name="Text Box 20">
              <a:extLst>
                <a:ext uri="{FF2B5EF4-FFF2-40B4-BE49-F238E27FC236}">
                  <a16:creationId xmlns:a16="http://schemas.microsoft.com/office/drawing/2014/main" id="{A33D232D-64FE-4A8F-BA66-57B770527338}"/>
                </a:ext>
              </a:extLst>
            </p:cNvPr>
            <p:cNvSpPr txBox="1">
              <a:spLocks noChangeArrowheads="1"/>
            </p:cNvSpPr>
            <p:nvPr/>
          </p:nvSpPr>
          <p:spPr bwMode="auto">
            <a:xfrm>
              <a:off x="219075" y="2678750"/>
              <a:ext cx="806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i="1" dirty="0">
                  <a:solidFill>
                    <a:srgbClr val="0000FF"/>
                  </a:solidFill>
                </a:rPr>
                <a:t>enhver</a:t>
              </a:r>
            </a:p>
          </p:txBody>
        </p:sp>
      </p:grpSp>
      <p:grpSp>
        <p:nvGrpSpPr>
          <p:cNvPr id="5" name="Gruppe 4">
            <a:extLst>
              <a:ext uri="{FF2B5EF4-FFF2-40B4-BE49-F238E27FC236}">
                <a16:creationId xmlns:a16="http://schemas.microsoft.com/office/drawing/2014/main" id="{CBF720E3-5B49-4D0B-8B5D-2EAD72415218}"/>
              </a:ext>
            </a:extLst>
          </p:cNvPr>
          <p:cNvGrpSpPr>
            <a:grpSpLocks/>
          </p:cNvGrpSpPr>
          <p:nvPr/>
        </p:nvGrpSpPr>
        <p:grpSpPr bwMode="auto">
          <a:xfrm>
            <a:off x="219075" y="1663700"/>
            <a:ext cx="4810125" cy="366713"/>
            <a:chOff x="219075" y="1664463"/>
            <a:chExt cx="4810125" cy="366712"/>
          </a:xfrm>
        </p:grpSpPr>
        <p:sp>
          <p:nvSpPr>
            <p:cNvPr id="17424" name="Line 4">
              <a:extLst>
                <a:ext uri="{FF2B5EF4-FFF2-40B4-BE49-F238E27FC236}">
                  <a16:creationId xmlns:a16="http://schemas.microsoft.com/office/drawing/2014/main" id="{50341C55-C503-415B-AF63-819E196D0EBE}"/>
                </a:ext>
              </a:extLst>
            </p:cNvPr>
            <p:cNvSpPr>
              <a:spLocks noChangeShapeType="1"/>
            </p:cNvSpPr>
            <p:nvPr/>
          </p:nvSpPr>
          <p:spPr bwMode="auto">
            <a:xfrm>
              <a:off x="1367037" y="1905000"/>
              <a:ext cx="1143000" cy="0"/>
            </a:xfrm>
            <a:prstGeom prst="line">
              <a:avLst/>
            </a:prstGeom>
            <a:noFill/>
            <a:ln w="19050">
              <a:solidFill>
                <a:srgbClr val="00CC00"/>
              </a:solidFill>
              <a:round/>
              <a:headEnd/>
              <a:tailEnd/>
            </a:ln>
            <a:extLst>
              <a:ext uri="{909E8E84-426E-40DD-AFC4-6F175D3DCCD1}">
                <a14:hiddenFill xmlns:a14="http://schemas.microsoft.com/office/drawing/2010/main">
                  <a:noFill/>
                </a14:hiddenFill>
              </a:ext>
            </a:extLst>
          </p:spPr>
          <p:txBody>
            <a:bodyPr wrap="none" anchor="ctr"/>
            <a:lstStyle/>
            <a:p>
              <a:endParaRPr lang="nb-NO"/>
            </a:p>
          </p:txBody>
        </p:sp>
        <p:sp>
          <p:nvSpPr>
            <p:cNvPr id="17425" name="Line 6">
              <a:extLst>
                <a:ext uri="{FF2B5EF4-FFF2-40B4-BE49-F238E27FC236}">
                  <a16:creationId xmlns:a16="http://schemas.microsoft.com/office/drawing/2014/main" id="{EE3B84D1-D37C-40D3-9B4A-FC107DE2C60F}"/>
                </a:ext>
              </a:extLst>
            </p:cNvPr>
            <p:cNvSpPr>
              <a:spLocks noChangeShapeType="1"/>
            </p:cNvSpPr>
            <p:nvPr/>
          </p:nvSpPr>
          <p:spPr bwMode="auto">
            <a:xfrm>
              <a:off x="2667000" y="1905000"/>
              <a:ext cx="2362200"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nb-NO"/>
            </a:p>
          </p:txBody>
        </p:sp>
        <p:sp>
          <p:nvSpPr>
            <p:cNvPr id="17426" name="Text Box 21">
              <a:extLst>
                <a:ext uri="{FF2B5EF4-FFF2-40B4-BE49-F238E27FC236}">
                  <a16:creationId xmlns:a16="http://schemas.microsoft.com/office/drawing/2014/main" id="{5A42CCCF-9669-403B-B38E-9725A58D827F}"/>
                </a:ext>
              </a:extLst>
            </p:cNvPr>
            <p:cNvSpPr txBox="1">
              <a:spLocks noChangeArrowheads="1"/>
            </p:cNvSpPr>
            <p:nvPr/>
          </p:nvSpPr>
          <p:spPr bwMode="auto">
            <a:xfrm>
              <a:off x="219075" y="1664463"/>
              <a:ext cx="806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i="1">
                  <a:solidFill>
                    <a:srgbClr val="0000FF"/>
                  </a:solidFill>
                </a:rPr>
                <a:t>enhver</a:t>
              </a:r>
            </a:p>
          </p:txBody>
        </p:sp>
      </p:grpSp>
      <p:grpSp>
        <p:nvGrpSpPr>
          <p:cNvPr id="9" name="Gruppe 8">
            <a:extLst>
              <a:ext uri="{FF2B5EF4-FFF2-40B4-BE49-F238E27FC236}">
                <a16:creationId xmlns:a16="http://schemas.microsoft.com/office/drawing/2014/main" id="{3FE22FDE-9BA9-4676-A5D3-DE33882064FC}"/>
              </a:ext>
            </a:extLst>
          </p:cNvPr>
          <p:cNvGrpSpPr>
            <a:grpSpLocks/>
          </p:cNvGrpSpPr>
          <p:nvPr/>
        </p:nvGrpSpPr>
        <p:grpSpPr bwMode="auto">
          <a:xfrm>
            <a:off x="95250" y="5661248"/>
            <a:ext cx="2289175" cy="368049"/>
            <a:chOff x="79188" y="5740354"/>
            <a:chExt cx="2289458" cy="366712"/>
          </a:xfrm>
        </p:grpSpPr>
        <p:sp>
          <p:nvSpPr>
            <p:cNvPr id="17422" name="Line 11">
              <a:extLst>
                <a:ext uri="{FF2B5EF4-FFF2-40B4-BE49-F238E27FC236}">
                  <a16:creationId xmlns:a16="http://schemas.microsoft.com/office/drawing/2014/main" id="{AFFF64B9-FA4F-4817-AC4D-EF54253D7518}"/>
                </a:ext>
              </a:extLst>
            </p:cNvPr>
            <p:cNvSpPr>
              <a:spLocks noChangeShapeType="1"/>
            </p:cNvSpPr>
            <p:nvPr/>
          </p:nvSpPr>
          <p:spPr bwMode="auto">
            <a:xfrm>
              <a:off x="1301846" y="6070590"/>
              <a:ext cx="1066800" cy="0"/>
            </a:xfrm>
            <a:prstGeom prst="line">
              <a:avLst/>
            </a:prstGeom>
            <a:noFill/>
            <a:ln w="19050">
              <a:solidFill>
                <a:srgbClr val="6600CC"/>
              </a:solidFill>
              <a:round/>
              <a:headEnd/>
              <a:tailEnd/>
            </a:ln>
            <a:extLst>
              <a:ext uri="{909E8E84-426E-40DD-AFC4-6F175D3DCCD1}">
                <a14:hiddenFill xmlns:a14="http://schemas.microsoft.com/office/drawing/2010/main">
                  <a:noFill/>
                </a14:hiddenFill>
              </a:ext>
            </a:extLst>
          </p:spPr>
          <p:txBody>
            <a:bodyPr wrap="none" anchor="ctr"/>
            <a:lstStyle/>
            <a:p>
              <a:endParaRPr lang="nb-NO"/>
            </a:p>
          </p:txBody>
        </p:sp>
        <p:sp>
          <p:nvSpPr>
            <p:cNvPr id="17423" name="Text Box 22">
              <a:extLst>
                <a:ext uri="{FF2B5EF4-FFF2-40B4-BE49-F238E27FC236}">
                  <a16:creationId xmlns:a16="http://schemas.microsoft.com/office/drawing/2014/main" id="{F1039AA7-51B1-4C16-8C02-C7CD06E8B3D7}"/>
                </a:ext>
              </a:extLst>
            </p:cNvPr>
            <p:cNvSpPr txBox="1">
              <a:spLocks noChangeArrowheads="1"/>
            </p:cNvSpPr>
            <p:nvPr/>
          </p:nvSpPr>
          <p:spPr bwMode="auto">
            <a:xfrm>
              <a:off x="79188" y="5740354"/>
              <a:ext cx="806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i="1" dirty="0">
                  <a:solidFill>
                    <a:srgbClr val="0000FF"/>
                  </a:solidFill>
                </a:rPr>
                <a:t>enhver</a:t>
              </a:r>
            </a:p>
          </p:txBody>
        </p:sp>
      </p:grpSp>
      <p:grpSp>
        <p:nvGrpSpPr>
          <p:cNvPr id="7" name="Gruppe 6">
            <a:extLst>
              <a:ext uri="{FF2B5EF4-FFF2-40B4-BE49-F238E27FC236}">
                <a16:creationId xmlns:a16="http://schemas.microsoft.com/office/drawing/2014/main" id="{8D9B9A1D-4651-478C-86FF-9CBAF291DFAE}"/>
              </a:ext>
            </a:extLst>
          </p:cNvPr>
          <p:cNvGrpSpPr>
            <a:grpSpLocks/>
          </p:cNvGrpSpPr>
          <p:nvPr/>
        </p:nvGrpSpPr>
        <p:grpSpPr bwMode="auto">
          <a:xfrm>
            <a:off x="205937" y="3369627"/>
            <a:ext cx="6037700" cy="366712"/>
            <a:chOff x="205936" y="3369627"/>
            <a:chExt cx="6038271" cy="366712"/>
          </a:xfrm>
        </p:grpSpPr>
        <p:sp>
          <p:nvSpPr>
            <p:cNvPr id="17420" name="Line 5">
              <a:extLst>
                <a:ext uri="{FF2B5EF4-FFF2-40B4-BE49-F238E27FC236}">
                  <a16:creationId xmlns:a16="http://schemas.microsoft.com/office/drawing/2014/main" id="{799402D2-B8B2-4E07-B224-FCCDDE6C7194}"/>
                </a:ext>
              </a:extLst>
            </p:cNvPr>
            <p:cNvSpPr>
              <a:spLocks noChangeShapeType="1"/>
            </p:cNvSpPr>
            <p:nvPr/>
          </p:nvSpPr>
          <p:spPr bwMode="auto">
            <a:xfrm>
              <a:off x="4644007" y="3645024"/>
              <a:ext cx="1600200" cy="0"/>
            </a:xfrm>
            <a:prstGeom prst="line">
              <a:avLst/>
            </a:prstGeom>
            <a:noFill/>
            <a:ln w="19050">
              <a:solidFill>
                <a:srgbClr val="00CC00"/>
              </a:solidFill>
              <a:round/>
              <a:headEnd/>
              <a:tailEnd/>
            </a:ln>
            <a:extLst>
              <a:ext uri="{909E8E84-426E-40DD-AFC4-6F175D3DCCD1}">
                <a14:hiddenFill xmlns:a14="http://schemas.microsoft.com/office/drawing/2010/main">
                  <a:noFill/>
                </a14:hiddenFill>
              </a:ext>
            </a:extLst>
          </p:spPr>
          <p:txBody>
            <a:bodyPr wrap="none" anchor="ctr"/>
            <a:lstStyle/>
            <a:p>
              <a:endParaRPr lang="nb-NO"/>
            </a:p>
          </p:txBody>
        </p:sp>
        <p:sp>
          <p:nvSpPr>
            <p:cNvPr id="17421" name="Text Box 23">
              <a:extLst>
                <a:ext uri="{FF2B5EF4-FFF2-40B4-BE49-F238E27FC236}">
                  <a16:creationId xmlns:a16="http://schemas.microsoft.com/office/drawing/2014/main" id="{B1F5957E-B832-4A20-BEBC-99D200EA9834}"/>
                </a:ext>
              </a:extLst>
            </p:cNvPr>
            <p:cNvSpPr txBox="1">
              <a:spLocks noChangeArrowheads="1"/>
            </p:cNvSpPr>
            <p:nvPr/>
          </p:nvSpPr>
          <p:spPr bwMode="auto">
            <a:xfrm>
              <a:off x="205936" y="3369627"/>
              <a:ext cx="755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i="1" dirty="0">
                  <a:solidFill>
                    <a:srgbClr val="0000FF"/>
                  </a:solidFill>
                </a:rPr>
                <a:t>parter</a:t>
              </a:r>
            </a:p>
          </p:txBody>
        </p:sp>
      </p:grpSp>
      <p:sp>
        <p:nvSpPr>
          <p:cNvPr id="17416" name="TekstSylinder 19">
            <a:extLst>
              <a:ext uri="{FF2B5EF4-FFF2-40B4-BE49-F238E27FC236}">
                <a16:creationId xmlns:a16="http://schemas.microsoft.com/office/drawing/2014/main" id="{BC499A0B-A36E-41DB-8EBF-8433925E5DFF}"/>
              </a:ext>
            </a:extLst>
          </p:cNvPr>
          <p:cNvSpPr txBox="1">
            <a:spLocks noChangeArrowheads="1"/>
          </p:cNvSpPr>
          <p:nvPr/>
        </p:nvSpPr>
        <p:spPr bwMode="auto">
          <a:xfrm>
            <a:off x="1317757" y="4428932"/>
            <a:ext cx="734528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nb-NO" altLang="nb-NO" sz="1600" dirty="0"/>
              <a:t>Den registrerte skal ha rett til å få den behandlingsansvarliges bekreftelse på om</a:t>
            </a:r>
            <a:br>
              <a:rPr lang="nb-NO" altLang="nb-NO" sz="1600" dirty="0"/>
            </a:br>
            <a:r>
              <a:rPr lang="nb-NO" altLang="nb-NO" sz="1600" dirty="0"/>
              <a:t>personopplysninger om vedkommende behandles, og, dersom dette er tilfellet, innsyn i</a:t>
            </a:r>
            <a:br>
              <a:rPr lang="nb-NO" altLang="nb-NO" sz="1600" dirty="0"/>
            </a:br>
            <a:r>
              <a:rPr lang="nb-NO" altLang="nb-NO" sz="1600" dirty="0"/>
              <a:t>personopplysningene og følgende informasjon: …"</a:t>
            </a:r>
          </a:p>
        </p:txBody>
      </p:sp>
      <p:grpSp>
        <p:nvGrpSpPr>
          <p:cNvPr id="8" name="Gruppe 7">
            <a:extLst>
              <a:ext uri="{FF2B5EF4-FFF2-40B4-BE49-F238E27FC236}">
                <a16:creationId xmlns:a16="http://schemas.microsoft.com/office/drawing/2014/main" id="{BB20DFD7-7E83-4025-A178-245EF957E82A}"/>
              </a:ext>
            </a:extLst>
          </p:cNvPr>
          <p:cNvGrpSpPr>
            <a:grpSpLocks/>
          </p:cNvGrpSpPr>
          <p:nvPr/>
        </p:nvGrpSpPr>
        <p:grpSpPr bwMode="auto">
          <a:xfrm>
            <a:off x="95250" y="4751388"/>
            <a:ext cx="3036589" cy="646112"/>
            <a:chOff x="100214" y="4826321"/>
            <a:chExt cx="3036330" cy="646331"/>
          </a:xfrm>
        </p:grpSpPr>
        <p:sp>
          <p:nvSpPr>
            <p:cNvPr id="17418" name="Line 13">
              <a:extLst>
                <a:ext uri="{FF2B5EF4-FFF2-40B4-BE49-F238E27FC236}">
                  <a16:creationId xmlns:a16="http://schemas.microsoft.com/office/drawing/2014/main" id="{5C86BE5A-B343-4224-B197-2CE89F60FC85}"/>
                </a:ext>
              </a:extLst>
            </p:cNvPr>
            <p:cNvSpPr>
              <a:spLocks noChangeShapeType="1"/>
            </p:cNvSpPr>
            <p:nvPr/>
          </p:nvSpPr>
          <p:spPr bwMode="auto">
            <a:xfrm>
              <a:off x="1408500" y="5335034"/>
              <a:ext cx="1728044" cy="0"/>
            </a:xfrm>
            <a:prstGeom prst="line">
              <a:avLst/>
            </a:prstGeom>
            <a:noFill/>
            <a:ln w="19050">
              <a:solidFill>
                <a:srgbClr val="CC00CC"/>
              </a:solidFill>
              <a:round/>
              <a:headEnd/>
              <a:tailEnd/>
            </a:ln>
            <a:extLst>
              <a:ext uri="{909E8E84-426E-40DD-AFC4-6F175D3DCCD1}">
                <a14:hiddenFill xmlns:a14="http://schemas.microsoft.com/office/drawing/2010/main">
                  <a:noFill/>
                </a14:hiddenFill>
              </a:ext>
            </a:extLst>
          </p:spPr>
          <p:txBody>
            <a:bodyPr wrap="none" anchor="ctr"/>
            <a:lstStyle/>
            <a:p>
              <a:endParaRPr lang="nb-NO"/>
            </a:p>
          </p:txBody>
        </p:sp>
        <p:sp>
          <p:nvSpPr>
            <p:cNvPr id="17419" name="Text Box 24">
              <a:extLst>
                <a:ext uri="{FF2B5EF4-FFF2-40B4-BE49-F238E27FC236}">
                  <a16:creationId xmlns:a16="http://schemas.microsoft.com/office/drawing/2014/main" id="{F3F12C2A-A3D2-4C3E-AD8E-0E879A56A510}"/>
                </a:ext>
              </a:extLst>
            </p:cNvPr>
            <p:cNvSpPr txBox="1">
              <a:spLocks noChangeArrowheads="1"/>
            </p:cNvSpPr>
            <p:nvPr/>
          </p:nvSpPr>
          <p:spPr bwMode="auto">
            <a:xfrm>
              <a:off x="100214" y="4826321"/>
              <a:ext cx="11421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i="1">
                  <a:solidFill>
                    <a:srgbClr val="0000FF"/>
                  </a:solidFill>
                </a:rPr>
                <a:t>registrerte</a:t>
              </a:r>
            </a:p>
            <a:p>
              <a:pPr>
                <a:spcBef>
                  <a:spcPct val="0"/>
                </a:spcBef>
                <a:buFontTx/>
                <a:buNone/>
              </a:pPr>
              <a:r>
                <a:rPr lang="nb-NO" altLang="nb-NO" sz="1800" i="1">
                  <a:solidFill>
                    <a:srgbClr val="0000FF"/>
                  </a:solidFill>
                </a:rPr>
                <a:t>personer</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Gruppe 4">
            <a:extLst>
              <a:ext uri="{FF2B5EF4-FFF2-40B4-BE49-F238E27FC236}">
                <a16:creationId xmlns:a16="http://schemas.microsoft.com/office/drawing/2014/main" id="{C6144C03-8B76-4D51-BABA-0F046E6D3F97}"/>
              </a:ext>
            </a:extLst>
          </p:cNvPr>
          <p:cNvGrpSpPr>
            <a:grpSpLocks/>
          </p:cNvGrpSpPr>
          <p:nvPr/>
        </p:nvGrpSpPr>
        <p:grpSpPr bwMode="auto">
          <a:xfrm>
            <a:off x="2627313" y="2706688"/>
            <a:ext cx="3810000" cy="1752600"/>
            <a:chOff x="2627784" y="2706542"/>
            <a:chExt cx="3810196" cy="1752690"/>
          </a:xfrm>
        </p:grpSpPr>
        <p:pic>
          <p:nvPicPr>
            <p:cNvPr id="20518" name="Bilde 2">
              <a:extLst>
                <a:ext uri="{FF2B5EF4-FFF2-40B4-BE49-F238E27FC236}">
                  <a16:creationId xmlns:a16="http://schemas.microsoft.com/office/drawing/2014/main" id="{6FC19305-F471-4E82-8E6A-4FF461C663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2706542"/>
              <a:ext cx="3810196" cy="1752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9" name="TekstSylinder 3">
              <a:extLst>
                <a:ext uri="{FF2B5EF4-FFF2-40B4-BE49-F238E27FC236}">
                  <a16:creationId xmlns:a16="http://schemas.microsoft.com/office/drawing/2014/main" id="{A41916BC-1355-4D08-A7C6-D28ED93A011E}"/>
                </a:ext>
              </a:extLst>
            </p:cNvPr>
            <p:cNvSpPr txBox="1">
              <a:spLocks noChangeArrowheads="1"/>
            </p:cNvSpPr>
            <p:nvPr/>
          </p:nvSpPr>
          <p:spPr bwMode="auto">
            <a:xfrm>
              <a:off x="4211960" y="3198167"/>
              <a:ext cx="43473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nb-NO" altLang="nb-NO" sz="4400">
                  <a:solidFill>
                    <a:srgbClr val="C00000"/>
                  </a:solidFill>
                </a:rPr>
                <a:t>?</a:t>
              </a:r>
            </a:p>
          </p:txBody>
        </p:sp>
      </p:grpSp>
      <p:grpSp>
        <p:nvGrpSpPr>
          <p:cNvPr id="58" name="Gruppe 57">
            <a:extLst>
              <a:ext uri="{FF2B5EF4-FFF2-40B4-BE49-F238E27FC236}">
                <a16:creationId xmlns:a16="http://schemas.microsoft.com/office/drawing/2014/main" id="{9FBC339C-C30A-44F8-AF2B-BDE8DB4555E8}"/>
              </a:ext>
            </a:extLst>
          </p:cNvPr>
          <p:cNvGrpSpPr>
            <a:grpSpLocks/>
          </p:cNvGrpSpPr>
          <p:nvPr/>
        </p:nvGrpSpPr>
        <p:grpSpPr bwMode="auto">
          <a:xfrm>
            <a:off x="862013" y="1724025"/>
            <a:ext cx="1935162" cy="4198938"/>
            <a:chOff x="862371" y="1724545"/>
            <a:chExt cx="1934581" cy="4199075"/>
          </a:xfrm>
        </p:grpSpPr>
        <p:sp>
          <p:nvSpPr>
            <p:cNvPr id="7" name="TekstSylinder 6">
              <a:extLst>
                <a:ext uri="{FF2B5EF4-FFF2-40B4-BE49-F238E27FC236}">
                  <a16:creationId xmlns:a16="http://schemas.microsoft.com/office/drawing/2014/main" id="{A2321A51-20B5-416C-AD04-0B6FA771E5EB}"/>
                </a:ext>
              </a:extLst>
            </p:cNvPr>
            <p:cNvSpPr txBox="1"/>
            <p:nvPr/>
          </p:nvSpPr>
          <p:spPr>
            <a:xfrm>
              <a:off x="862371" y="2461169"/>
              <a:ext cx="961736" cy="461978"/>
            </a:xfrm>
            <a:prstGeom prst="rect">
              <a:avLst/>
            </a:prstGeom>
            <a:solidFill>
              <a:schemeClr val="accent2">
                <a:lumMod val="20000"/>
                <a:lumOff val="80000"/>
              </a:schemeClr>
            </a:solidFill>
          </p:spPr>
          <p:txBody>
            <a:bodyPr wrap="none">
              <a:spAutoFit/>
            </a:bodyPr>
            <a:lstStyle/>
            <a:p>
              <a:pPr>
                <a:defRPr/>
              </a:pPr>
              <a:r>
                <a:rPr lang="nb-NO" dirty="0"/>
                <a:t>Etat B</a:t>
              </a:r>
            </a:p>
          </p:txBody>
        </p:sp>
        <p:sp>
          <p:nvSpPr>
            <p:cNvPr id="8" name="TekstSylinder 7">
              <a:extLst>
                <a:ext uri="{FF2B5EF4-FFF2-40B4-BE49-F238E27FC236}">
                  <a16:creationId xmlns:a16="http://schemas.microsoft.com/office/drawing/2014/main" id="{6E0C4449-A136-4CAE-803E-F068D09F43C9}"/>
                </a:ext>
              </a:extLst>
            </p:cNvPr>
            <p:cNvSpPr txBox="1"/>
            <p:nvPr/>
          </p:nvSpPr>
          <p:spPr>
            <a:xfrm>
              <a:off x="862371" y="1724545"/>
              <a:ext cx="961736" cy="461978"/>
            </a:xfrm>
            <a:prstGeom prst="rect">
              <a:avLst/>
            </a:prstGeom>
            <a:solidFill>
              <a:schemeClr val="accent2">
                <a:lumMod val="20000"/>
                <a:lumOff val="80000"/>
              </a:schemeClr>
            </a:solidFill>
          </p:spPr>
          <p:txBody>
            <a:bodyPr wrap="none">
              <a:spAutoFit/>
            </a:bodyPr>
            <a:lstStyle/>
            <a:p>
              <a:pPr>
                <a:defRPr/>
              </a:pPr>
              <a:r>
                <a:rPr lang="nb-NO" dirty="0"/>
                <a:t>Etat A</a:t>
              </a:r>
            </a:p>
          </p:txBody>
        </p:sp>
        <p:sp>
          <p:nvSpPr>
            <p:cNvPr id="9" name="TekstSylinder 8">
              <a:extLst>
                <a:ext uri="{FF2B5EF4-FFF2-40B4-BE49-F238E27FC236}">
                  <a16:creationId xmlns:a16="http://schemas.microsoft.com/office/drawing/2014/main" id="{4D97948F-E6EE-48BB-8913-AFC1597C2DB0}"/>
                </a:ext>
              </a:extLst>
            </p:cNvPr>
            <p:cNvSpPr txBox="1"/>
            <p:nvPr/>
          </p:nvSpPr>
          <p:spPr>
            <a:xfrm>
              <a:off x="881415" y="3988394"/>
              <a:ext cx="977606" cy="461978"/>
            </a:xfrm>
            <a:prstGeom prst="rect">
              <a:avLst/>
            </a:prstGeom>
            <a:solidFill>
              <a:schemeClr val="accent2">
                <a:lumMod val="20000"/>
                <a:lumOff val="80000"/>
              </a:schemeClr>
            </a:solidFill>
          </p:spPr>
          <p:txBody>
            <a:bodyPr wrap="none">
              <a:spAutoFit/>
            </a:bodyPr>
            <a:lstStyle/>
            <a:p>
              <a:pPr>
                <a:defRPr/>
              </a:pPr>
              <a:r>
                <a:rPr lang="nb-NO" dirty="0"/>
                <a:t>Etat D</a:t>
              </a:r>
            </a:p>
          </p:txBody>
        </p:sp>
        <p:sp>
          <p:nvSpPr>
            <p:cNvPr id="20509" name="TekstSylinder 9">
              <a:extLst>
                <a:ext uri="{FF2B5EF4-FFF2-40B4-BE49-F238E27FC236}">
                  <a16:creationId xmlns:a16="http://schemas.microsoft.com/office/drawing/2014/main" id="{C18F0F87-36C2-4492-9C95-41F36AC10EC8}"/>
                </a:ext>
              </a:extLst>
            </p:cNvPr>
            <p:cNvSpPr txBox="1">
              <a:spLocks noChangeArrowheads="1"/>
            </p:cNvSpPr>
            <p:nvPr/>
          </p:nvSpPr>
          <p:spPr bwMode="auto">
            <a:xfrm>
              <a:off x="891870" y="4725144"/>
              <a:ext cx="1149674" cy="461665"/>
            </a:xfrm>
            <a:prstGeom prst="rect">
              <a:avLst/>
            </a:prstGeom>
            <a:solidFill>
              <a:srgbClr val="8FE2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nb-NO" altLang="nb-NO"/>
                <a:t>Privat 1</a:t>
              </a:r>
            </a:p>
          </p:txBody>
        </p:sp>
        <p:sp>
          <p:nvSpPr>
            <p:cNvPr id="20510" name="TekstSylinder 10">
              <a:extLst>
                <a:ext uri="{FF2B5EF4-FFF2-40B4-BE49-F238E27FC236}">
                  <a16:creationId xmlns:a16="http://schemas.microsoft.com/office/drawing/2014/main" id="{F86BA53D-857F-405C-B8B0-0C7CE4BDBD25}"/>
                </a:ext>
              </a:extLst>
            </p:cNvPr>
            <p:cNvSpPr txBox="1">
              <a:spLocks noChangeArrowheads="1"/>
            </p:cNvSpPr>
            <p:nvPr/>
          </p:nvSpPr>
          <p:spPr bwMode="auto">
            <a:xfrm>
              <a:off x="891870" y="5461955"/>
              <a:ext cx="1149674" cy="461665"/>
            </a:xfrm>
            <a:prstGeom prst="rect">
              <a:avLst/>
            </a:prstGeom>
            <a:solidFill>
              <a:srgbClr val="8FE2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nb-NO" altLang="nb-NO"/>
                <a:t>Privat 2</a:t>
              </a:r>
            </a:p>
          </p:txBody>
        </p:sp>
        <p:sp>
          <p:nvSpPr>
            <p:cNvPr id="12" name="TekstSylinder 11">
              <a:extLst>
                <a:ext uri="{FF2B5EF4-FFF2-40B4-BE49-F238E27FC236}">
                  <a16:creationId xmlns:a16="http://schemas.microsoft.com/office/drawing/2014/main" id="{CE9C3D92-BD0A-4A13-A4D0-8577DD39F9B3}"/>
                </a:ext>
              </a:extLst>
            </p:cNvPr>
            <p:cNvSpPr txBox="1"/>
            <p:nvPr/>
          </p:nvSpPr>
          <p:spPr>
            <a:xfrm>
              <a:off x="862371" y="3251770"/>
              <a:ext cx="961736" cy="461978"/>
            </a:xfrm>
            <a:prstGeom prst="rect">
              <a:avLst/>
            </a:prstGeom>
            <a:solidFill>
              <a:schemeClr val="accent2">
                <a:lumMod val="20000"/>
                <a:lumOff val="80000"/>
              </a:schemeClr>
            </a:solidFill>
          </p:spPr>
          <p:txBody>
            <a:bodyPr wrap="none">
              <a:spAutoFit/>
            </a:bodyPr>
            <a:lstStyle/>
            <a:p>
              <a:pPr>
                <a:defRPr/>
              </a:pPr>
              <a:r>
                <a:rPr lang="nb-NO" dirty="0"/>
                <a:t>Etat C</a:t>
              </a:r>
            </a:p>
          </p:txBody>
        </p:sp>
        <p:cxnSp>
          <p:nvCxnSpPr>
            <p:cNvPr id="20512" name="Rett pilkobling 19">
              <a:extLst>
                <a:ext uri="{FF2B5EF4-FFF2-40B4-BE49-F238E27FC236}">
                  <a16:creationId xmlns:a16="http://schemas.microsoft.com/office/drawing/2014/main" id="{9762FFFD-4908-4F31-809D-1047360D0822}"/>
                </a:ext>
              </a:extLst>
            </p:cNvPr>
            <p:cNvCxnSpPr>
              <a:cxnSpLocks/>
            </p:cNvCxnSpPr>
            <p:nvPr/>
          </p:nvCxnSpPr>
          <p:spPr bwMode="auto">
            <a:xfrm>
              <a:off x="1904736" y="2000062"/>
              <a:ext cx="795056" cy="1408093"/>
            </a:xfrm>
            <a:prstGeom prst="straightConnector1">
              <a:avLst/>
            </a:prstGeom>
            <a:noFill/>
            <a:ln w="34925" algn="ctr">
              <a:solidFill>
                <a:srgbClr val="C00000"/>
              </a:solidFill>
              <a:round/>
              <a:headEnd/>
              <a:tailEnd type="triangle" w="med" len="med"/>
            </a:ln>
          </p:spPr>
        </p:cxnSp>
        <p:cxnSp>
          <p:nvCxnSpPr>
            <p:cNvPr id="20513" name="Rett pilkobling 20">
              <a:extLst>
                <a:ext uri="{FF2B5EF4-FFF2-40B4-BE49-F238E27FC236}">
                  <a16:creationId xmlns:a16="http://schemas.microsoft.com/office/drawing/2014/main" id="{53F6D407-90FC-43DD-A4E1-D07D46AFAB52}"/>
                </a:ext>
              </a:extLst>
            </p:cNvPr>
            <p:cNvCxnSpPr>
              <a:cxnSpLocks/>
            </p:cNvCxnSpPr>
            <p:nvPr/>
          </p:nvCxnSpPr>
          <p:spPr bwMode="auto">
            <a:xfrm>
              <a:off x="1907823" y="2669596"/>
              <a:ext cx="791969" cy="812758"/>
            </a:xfrm>
            <a:prstGeom prst="straightConnector1">
              <a:avLst/>
            </a:prstGeom>
            <a:noFill/>
            <a:ln w="34925" algn="ctr">
              <a:solidFill>
                <a:srgbClr val="C00000"/>
              </a:solidFill>
              <a:round/>
              <a:headEnd/>
              <a:tailEnd type="triangle" w="med" len="med"/>
            </a:ln>
          </p:spPr>
        </p:cxnSp>
        <p:cxnSp>
          <p:nvCxnSpPr>
            <p:cNvPr id="20514" name="Rett pilkobling 21">
              <a:extLst>
                <a:ext uri="{FF2B5EF4-FFF2-40B4-BE49-F238E27FC236}">
                  <a16:creationId xmlns:a16="http://schemas.microsoft.com/office/drawing/2014/main" id="{412B0A01-6D17-4917-9E98-E21DAA611675}"/>
                </a:ext>
              </a:extLst>
            </p:cNvPr>
            <p:cNvCxnSpPr>
              <a:cxnSpLocks/>
            </p:cNvCxnSpPr>
            <p:nvPr/>
          </p:nvCxnSpPr>
          <p:spPr bwMode="auto">
            <a:xfrm>
              <a:off x="1904736" y="3522785"/>
              <a:ext cx="723048" cy="27232"/>
            </a:xfrm>
            <a:prstGeom prst="straightConnector1">
              <a:avLst/>
            </a:prstGeom>
            <a:noFill/>
            <a:ln w="34925" algn="ctr">
              <a:solidFill>
                <a:srgbClr val="C00000"/>
              </a:solidFill>
              <a:round/>
              <a:headEnd/>
              <a:tailEnd type="triangle" w="med" len="med"/>
            </a:ln>
          </p:spPr>
        </p:cxnSp>
        <p:cxnSp>
          <p:nvCxnSpPr>
            <p:cNvPr id="20515" name="Rett pilkobling 22">
              <a:extLst>
                <a:ext uri="{FF2B5EF4-FFF2-40B4-BE49-F238E27FC236}">
                  <a16:creationId xmlns:a16="http://schemas.microsoft.com/office/drawing/2014/main" id="{AB2763CA-CD34-4A8C-A300-51B6F0C56465}"/>
                </a:ext>
              </a:extLst>
            </p:cNvPr>
            <p:cNvCxnSpPr>
              <a:cxnSpLocks/>
              <a:endCxn id="20518" idx="1"/>
            </p:cNvCxnSpPr>
            <p:nvPr/>
          </p:nvCxnSpPr>
          <p:spPr bwMode="auto">
            <a:xfrm flipV="1">
              <a:off x="1973633" y="3582887"/>
              <a:ext cx="654151" cy="630612"/>
            </a:xfrm>
            <a:prstGeom prst="straightConnector1">
              <a:avLst/>
            </a:prstGeom>
            <a:noFill/>
            <a:ln w="34925" algn="ctr">
              <a:solidFill>
                <a:srgbClr val="C00000"/>
              </a:solidFill>
              <a:round/>
              <a:headEnd/>
              <a:tailEnd type="triangle" w="med" len="med"/>
            </a:ln>
          </p:spPr>
        </p:cxnSp>
        <p:cxnSp>
          <p:nvCxnSpPr>
            <p:cNvPr id="20516" name="Rett pilkobling 23">
              <a:extLst>
                <a:ext uri="{FF2B5EF4-FFF2-40B4-BE49-F238E27FC236}">
                  <a16:creationId xmlns:a16="http://schemas.microsoft.com/office/drawing/2014/main" id="{590173AA-B2B9-4845-B5E2-88F7F343C59B}"/>
                </a:ext>
              </a:extLst>
            </p:cNvPr>
            <p:cNvCxnSpPr>
              <a:cxnSpLocks/>
            </p:cNvCxnSpPr>
            <p:nvPr/>
          </p:nvCxnSpPr>
          <p:spPr bwMode="auto">
            <a:xfrm flipV="1">
              <a:off x="2113559" y="3683301"/>
              <a:ext cx="586233" cy="1304255"/>
            </a:xfrm>
            <a:prstGeom prst="straightConnector1">
              <a:avLst/>
            </a:prstGeom>
            <a:noFill/>
            <a:ln w="34925" algn="ctr">
              <a:solidFill>
                <a:srgbClr val="C00000"/>
              </a:solidFill>
              <a:round/>
              <a:headEnd/>
              <a:tailEnd type="triangle" w="med" len="med"/>
            </a:ln>
          </p:spPr>
        </p:cxnSp>
        <p:cxnSp>
          <p:nvCxnSpPr>
            <p:cNvPr id="20517" name="Rett pilkobling 24">
              <a:extLst>
                <a:ext uri="{FF2B5EF4-FFF2-40B4-BE49-F238E27FC236}">
                  <a16:creationId xmlns:a16="http://schemas.microsoft.com/office/drawing/2014/main" id="{D6869673-E650-47C4-B913-A5A047E25E03}"/>
                </a:ext>
              </a:extLst>
            </p:cNvPr>
            <p:cNvCxnSpPr>
              <a:cxnSpLocks/>
            </p:cNvCxnSpPr>
            <p:nvPr/>
          </p:nvCxnSpPr>
          <p:spPr bwMode="auto">
            <a:xfrm flipV="1">
              <a:off x="2113559" y="3778659"/>
              <a:ext cx="683393" cy="1954597"/>
            </a:xfrm>
            <a:prstGeom prst="straightConnector1">
              <a:avLst/>
            </a:prstGeom>
            <a:noFill/>
            <a:ln w="34925" algn="ctr">
              <a:solidFill>
                <a:srgbClr val="C00000"/>
              </a:solidFill>
              <a:round/>
              <a:headEnd/>
              <a:tailEnd type="triangle" w="med" len="med"/>
            </a:ln>
          </p:spPr>
        </p:cxnSp>
      </p:grpSp>
      <p:grpSp>
        <p:nvGrpSpPr>
          <p:cNvPr id="60" name="Gruppe 59">
            <a:extLst>
              <a:ext uri="{FF2B5EF4-FFF2-40B4-BE49-F238E27FC236}">
                <a16:creationId xmlns:a16="http://schemas.microsoft.com/office/drawing/2014/main" id="{3101A426-9B14-4FD0-81E2-2A9548226E6D}"/>
              </a:ext>
            </a:extLst>
          </p:cNvPr>
          <p:cNvGrpSpPr>
            <a:grpSpLocks/>
          </p:cNvGrpSpPr>
          <p:nvPr/>
        </p:nvGrpSpPr>
        <p:grpSpPr bwMode="auto">
          <a:xfrm>
            <a:off x="6424613" y="1695450"/>
            <a:ext cx="2057400" cy="4198938"/>
            <a:chOff x="6424799" y="1695463"/>
            <a:chExt cx="2056464" cy="4199075"/>
          </a:xfrm>
        </p:grpSpPr>
        <p:sp>
          <p:nvSpPr>
            <p:cNvPr id="13" name="TekstSylinder 12">
              <a:extLst>
                <a:ext uri="{FF2B5EF4-FFF2-40B4-BE49-F238E27FC236}">
                  <a16:creationId xmlns:a16="http://schemas.microsoft.com/office/drawing/2014/main" id="{58A93208-D18D-4162-9181-1F4F228FB891}"/>
                </a:ext>
              </a:extLst>
            </p:cNvPr>
            <p:cNvSpPr txBox="1"/>
            <p:nvPr/>
          </p:nvSpPr>
          <p:spPr>
            <a:xfrm>
              <a:off x="7302287" y="2432087"/>
              <a:ext cx="961587" cy="461978"/>
            </a:xfrm>
            <a:prstGeom prst="rect">
              <a:avLst/>
            </a:prstGeom>
            <a:solidFill>
              <a:schemeClr val="accent2">
                <a:lumMod val="20000"/>
                <a:lumOff val="80000"/>
              </a:schemeClr>
            </a:solidFill>
          </p:spPr>
          <p:txBody>
            <a:bodyPr wrap="none">
              <a:spAutoFit/>
            </a:bodyPr>
            <a:lstStyle/>
            <a:p>
              <a:pPr>
                <a:defRPr/>
              </a:pPr>
              <a:r>
                <a:rPr lang="nb-NO" dirty="0"/>
                <a:t>Etat B</a:t>
              </a:r>
            </a:p>
          </p:txBody>
        </p:sp>
        <p:sp>
          <p:nvSpPr>
            <p:cNvPr id="14" name="TekstSylinder 13">
              <a:extLst>
                <a:ext uri="{FF2B5EF4-FFF2-40B4-BE49-F238E27FC236}">
                  <a16:creationId xmlns:a16="http://schemas.microsoft.com/office/drawing/2014/main" id="{B1DD0938-A508-4FFB-9731-494BA55B7ED2}"/>
                </a:ext>
              </a:extLst>
            </p:cNvPr>
            <p:cNvSpPr txBox="1"/>
            <p:nvPr/>
          </p:nvSpPr>
          <p:spPr>
            <a:xfrm>
              <a:off x="7302287" y="1695463"/>
              <a:ext cx="961587" cy="461978"/>
            </a:xfrm>
            <a:prstGeom prst="rect">
              <a:avLst/>
            </a:prstGeom>
            <a:solidFill>
              <a:schemeClr val="accent2">
                <a:lumMod val="20000"/>
                <a:lumOff val="80000"/>
              </a:schemeClr>
            </a:solidFill>
          </p:spPr>
          <p:txBody>
            <a:bodyPr wrap="none">
              <a:spAutoFit/>
            </a:bodyPr>
            <a:lstStyle/>
            <a:p>
              <a:pPr>
                <a:defRPr/>
              </a:pPr>
              <a:r>
                <a:rPr lang="nb-NO" dirty="0"/>
                <a:t>Etat A</a:t>
              </a:r>
            </a:p>
          </p:txBody>
        </p:sp>
        <p:sp>
          <p:nvSpPr>
            <p:cNvPr id="15" name="TekstSylinder 14">
              <a:extLst>
                <a:ext uri="{FF2B5EF4-FFF2-40B4-BE49-F238E27FC236}">
                  <a16:creationId xmlns:a16="http://schemas.microsoft.com/office/drawing/2014/main" id="{5F383FF7-9D85-4D55-9307-DC94255F7F2B}"/>
                </a:ext>
              </a:extLst>
            </p:cNvPr>
            <p:cNvSpPr txBox="1"/>
            <p:nvPr/>
          </p:nvSpPr>
          <p:spPr>
            <a:xfrm>
              <a:off x="7319742" y="3959312"/>
              <a:ext cx="979041" cy="461978"/>
            </a:xfrm>
            <a:prstGeom prst="rect">
              <a:avLst/>
            </a:prstGeom>
            <a:solidFill>
              <a:schemeClr val="accent2">
                <a:lumMod val="20000"/>
                <a:lumOff val="80000"/>
              </a:schemeClr>
            </a:solidFill>
          </p:spPr>
          <p:txBody>
            <a:bodyPr wrap="none">
              <a:spAutoFit/>
            </a:bodyPr>
            <a:lstStyle/>
            <a:p>
              <a:pPr>
                <a:defRPr/>
              </a:pPr>
              <a:r>
                <a:rPr lang="nb-NO" dirty="0"/>
                <a:t>Etat Z</a:t>
              </a:r>
            </a:p>
          </p:txBody>
        </p:sp>
        <p:sp>
          <p:nvSpPr>
            <p:cNvPr id="20497" name="TekstSylinder 15">
              <a:extLst>
                <a:ext uri="{FF2B5EF4-FFF2-40B4-BE49-F238E27FC236}">
                  <a16:creationId xmlns:a16="http://schemas.microsoft.com/office/drawing/2014/main" id="{9A7889CE-902A-4596-8898-B004AC8860F0}"/>
                </a:ext>
              </a:extLst>
            </p:cNvPr>
            <p:cNvSpPr txBox="1">
              <a:spLocks noChangeArrowheads="1"/>
            </p:cNvSpPr>
            <p:nvPr/>
          </p:nvSpPr>
          <p:spPr bwMode="auto">
            <a:xfrm>
              <a:off x="7331589" y="4696062"/>
              <a:ext cx="1149674" cy="461665"/>
            </a:xfrm>
            <a:prstGeom prst="rect">
              <a:avLst/>
            </a:prstGeom>
            <a:solidFill>
              <a:srgbClr val="8FE2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nb-NO" altLang="nb-NO"/>
                <a:t>Privat 1</a:t>
              </a:r>
            </a:p>
          </p:txBody>
        </p:sp>
        <p:sp>
          <p:nvSpPr>
            <p:cNvPr id="20498" name="TekstSylinder 16">
              <a:extLst>
                <a:ext uri="{FF2B5EF4-FFF2-40B4-BE49-F238E27FC236}">
                  <a16:creationId xmlns:a16="http://schemas.microsoft.com/office/drawing/2014/main" id="{86D81F98-50F2-4640-93CE-EA15093F5EE6}"/>
                </a:ext>
              </a:extLst>
            </p:cNvPr>
            <p:cNvSpPr txBox="1">
              <a:spLocks noChangeArrowheads="1"/>
            </p:cNvSpPr>
            <p:nvPr/>
          </p:nvSpPr>
          <p:spPr bwMode="auto">
            <a:xfrm>
              <a:off x="7331589" y="5432873"/>
              <a:ext cx="1149674" cy="461665"/>
            </a:xfrm>
            <a:prstGeom prst="rect">
              <a:avLst/>
            </a:prstGeom>
            <a:solidFill>
              <a:srgbClr val="8FE2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nb-NO" altLang="nb-NO"/>
                <a:t>Privat 5</a:t>
              </a:r>
            </a:p>
          </p:txBody>
        </p:sp>
        <p:sp>
          <p:nvSpPr>
            <p:cNvPr id="18" name="TekstSylinder 17">
              <a:extLst>
                <a:ext uri="{FF2B5EF4-FFF2-40B4-BE49-F238E27FC236}">
                  <a16:creationId xmlns:a16="http://schemas.microsoft.com/office/drawing/2014/main" id="{02EF43E8-63F3-455D-807A-8783E77C9892}"/>
                </a:ext>
              </a:extLst>
            </p:cNvPr>
            <p:cNvSpPr txBox="1"/>
            <p:nvPr/>
          </p:nvSpPr>
          <p:spPr>
            <a:xfrm>
              <a:off x="7302287" y="3222688"/>
              <a:ext cx="961587" cy="461978"/>
            </a:xfrm>
            <a:prstGeom prst="rect">
              <a:avLst/>
            </a:prstGeom>
            <a:solidFill>
              <a:schemeClr val="accent2">
                <a:lumMod val="20000"/>
                <a:lumOff val="80000"/>
              </a:schemeClr>
            </a:solidFill>
          </p:spPr>
          <p:txBody>
            <a:bodyPr wrap="none">
              <a:spAutoFit/>
            </a:bodyPr>
            <a:lstStyle/>
            <a:p>
              <a:pPr>
                <a:defRPr/>
              </a:pPr>
              <a:r>
                <a:rPr lang="nb-NO" dirty="0"/>
                <a:t>Etat Y</a:t>
              </a:r>
            </a:p>
          </p:txBody>
        </p:sp>
        <p:cxnSp>
          <p:nvCxnSpPr>
            <p:cNvPr id="20500" name="Rett pilkobling 33">
              <a:extLst>
                <a:ext uri="{FF2B5EF4-FFF2-40B4-BE49-F238E27FC236}">
                  <a16:creationId xmlns:a16="http://schemas.microsoft.com/office/drawing/2014/main" id="{7BAD062C-4A2E-4FAA-BDB5-C076FBE1E84C}"/>
                </a:ext>
              </a:extLst>
            </p:cNvPr>
            <p:cNvCxnSpPr>
              <a:cxnSpLocks/>
              <a:stCxn id="20518" idx="3"/>
            </p:cNvCxnSpPr>
            <p:nvPr/>
          </p:nvCxnSpPr>
          <p:spPr bwMode="auto">
            <a:xfrm flipV="1">
              <a:off x="6437980" y="2005375"/>
              <a:ext cx="805283" cy="1577512"/>
            </a:xfrm>
            <a:prstGeom prst="straightConnector1">
              <a:avLst/>
            </a:prstGeom>
            <a:noFill/>
            <a:ln w="34925" algn="ctr">
              <a:solidFill>
                <a:srgbClr val="800080"/>
              </a:solidFill>
              <a:round/>
              <a:headEnd/>
              <a:tailEnd type="triangle" w="med" len="med"/>
            </a:ln>
          </p:spPr>
        </p:cxnSp>
        <p:cxnSp>
          <p:nvCxnSpPr>
            <p:cNvPr id="20501" name="Rett pilkobling 35">
              <a:extLst>
                <a:ext uri="{FF2B5EF4-FFF2-40B4-BE49-F238E27FC236}">
                  <a16:creationId xmlns:a16="http://schemas.microsoft.com/office/drawing/2014/main" id="{A98C643E-7FB0-4710-A170-DFEC6A6F74DC}"/>
                </a:ext>
              </a:extLst>
            </p:cNvPr>
            <p:cNvCxnSpPr>
              <a:cxnSpLocks/>
              <a:stCxn id="20518" idx="3"/>
            </p:cNvCxnSpPr>
            <p:nvPr/>
          </p:nvCxnSpPr>
          <p:spPr bwMode="auto">
            <a:xfrm flipV="1">
              <a:off x="6437980" y="2669596"/>
              <a:ext cx="792102" cy="913291"/>
            </a:xfrm>
            <a:prstGeom prst="straightConnector1">
              <a:avLst/>
            </a:prstGeom>
            <a:noFill/>
            <a:ln w="34925" algn="ctr">
              <a:solidFill>
                <a:srgbClr val="800080"/>
              </a:solidFill>
              <a:round/>
              <a:headEnd/>
              <a:tailEnd type="triangle" w="med" len="med"/>
            </a:ln>
          </p:spPr>
        </p:cxnSp>
        <p:cxnSp>
          <p:nvCxnSpPr>
            <p:cNvPr id="20502" name="Rett pilkobling 38">
              <a:extLst>
                <a:ext uri="{FF2B5EF4-FFF2-40B4-BE49-F238E27FC236}">
                  <a16:creationId xmlns:a16="http://schemas.microsoft.com/office/drawing/2014/main" id="{81FA7071-41E3-4CD9-8F7A-D66999F2A17D}"/>
                </a:ext>
              </a:extLst>
            </p:cNvPr>
            <p:cNvCxnSpPr>
              <a:cxnSpLocks/>
              <a:stCxn id="20518" idx="3"/>
            </p:cNvCxnSpPr>
            <p:nvPr/>
          </p:nvCxnSpPr>
          <p:spPr bwMode="auto">
            <a:xfrm>
              <a:off x="6437980" y="3582887"/>
              <a:ext cx="801284" cy="0"/>
            </a:xfrm>
            <a:prstGeom prst="straightConnector1">
              <a:avLst/>
            </a:prstGeom>
            <a:noFill/>
            <a:ln w="34925" algn="ctr">
              <a:solidFill>
                <a:srgbClr val="800080"/>
              </a:solidFill>
              <a:round/>
              <a:headEnd/>
              <a:tailEnd type="triangle" w="med" len="med"/>
            </a:ln>
          </p:spPr>
        </p:cxnSp>
        <p:cxnSp>
          <p:nvCxnSpPr>
            <p:cNvPr id="20503" name="Rett pilkobling 41">
              <a:extLst>
                <a:ext uri="{FF2B5EF4-FFF2-40B4-BE49-F238E27FC236}">
                  <a16:creationId xmlns:a16="http://schemas.microsoft.com/office/drawing/2014/main" id="{EE93A135-D047-454C-8957-8E1969669EF7}"/>
                </a:ext>
              </a:extLst>
            </p:cNvPr>
            <p:cNvCxnSpPr>
              <a:cxnSpLocks/>
              <a:stCxn id="20518" idx="3"/>
            </p:cNvCxnSpPr>
            <p:nvPr/>
          </p:nvCxnSpPr>
          <p:spPr bwMode="auto">
            <a:xfrm>
              <a:off x="6437980" y="3582887"/>
              <a:ext cx="792102" cy="630612"/>
            </a:xfrm>
            <a:prstGeom prst="straightConnector1">
              <a:avLst/>
            </a:prstGeom>
            <a:noFill/>
            <a:ln w="34925" algn="ctr">
              <a:solidFill>
                <a:srgbClr val="800080"/>
              </a:solidFill>
              <a:round/>
              <a:headEnd/>
              <a:tailEnd type="triangle" w="med" len="med"/>
            </a:ln>
          </p:spPr>
        </p:cxnSp>
        <p:cxnSp>
          <p:nvCxnSpPr>
            <p:cNvPr id="20504" name="Rett pilkobling 44">
              <a:extLst>
                <a:ext uri="{FF2B5EF4-FFF2-40B4-BE49-F238E27FC236}">
                  <a16:creationId xmlns:a16="http://schemas.microsoft.com/office/drawing/2014/main" id="{2A1EB96F-0F5D-45AA-B846-428348357D20}"/>
                </a:ext>
              </a:extLst>
            </p:cNvPr>
            <p:cNvCxnSpPr>
              <a:cxnSpLocks/>
              <a:stCxn id="20518" idx="3"/>
            </p:cNvCxnSpPr>
            <p:nvPr/>
          </p:nvCxnSpPr>
          <p:spPr bwMode="auto">
            <a:xfrm>
              <a:off x="6437980" y="3582887"/>
              <a:ext cx="801284" cy="1344007"/>
            </a:xfrm>
            <a:prstGeom prst="straightConnector1">
              <a:avLst/>
            </a:prstGeom>
            <a:noFill/>
            <a:ln w="34925" algn="ctr">
              <a:solidFill>
                <a:srgbClr val="800080"/>
              </a:solidFill>
              <a:round/>
              <a:headEnd/>
              <a:tailEnd type="triangle" w="med" len="med"/>
            </a:ln>
          </p:spPr>
        </p:cxnSp>
        <p:cxnSp>
          <p:nvCxnSpPr>
            <p:cNvPr id="20505" name="Rett pilkobling 48">
              <a:extLst>
                <a:ext uri="{FF2B5EF4-FFF2-40B4-BE49-F238E27FC236}">
                  <a16:creationId xmlns:a16="http://schemas.microsoft.com/office/drawing/2014/main" id="{E138A5B3-A2A3-4F9B-8463-CB6BD79B7105}"/>
                </a:ext>
              </a:extLst>
            </p:cNvPr>
            <p:cNvCxnSpPr>
              <a:cxnSpLocks/>
            </p:cNvCxnSpPr>
            <p:nvPr/>
          </p:nvCxnSpPr>
          <p:spPr bwMode="auto">
            <a:xfrm>
              <a:off x="6424799" y="3623614"/>
              <a:ext cx="814465" cy="1965626"/>
            </a:xfrm>
            <a:prstGeom prst="straightConnector1">
              <a:avLst/>
            </a:prstGeom>
            <a:noFill/>
            <a:ln w="34925" algn="ctr">
              <a:solidFill>
                <a:srgbClr val="800080"/>
              </a:solidFill>
              <a:round/>
              <a:headEnd/>
              <a:tailEnd type="triangle" w="med" len="med"/>
            </a:ln>
          </p:spPr>
        </p:cxnSp>
      </p:grpSp>
      <p:grpSp>
        <p:nvGrpSpPr>
          <p:cNvPr id="61" name="Gruppe 60">
            <a:extLst>
              <a:ext uri="{FF2B5EF4-FFF2-40B4-BE49-F238E27FC236}">
                <a16:creationId xmlns:a16="http://schemas.microsoft.com/office/drawing/2014/main" id="{F23B067E-BB37-4256-A63B-5228918B12CD}"/>
              </a:ext>
            </a:extLst>
          </p:cNvPr>
          <p:cNvGrpSpPr>
            <a:grpSpLocks/>
          </p:cNvGrpSpPr>
          <p:nvPr/>
        </p:nvGrpSpPr>
        <p:grpSpPr bwMode="auto">
          <a:xfrm>
            <a:off x="8340725" y="3519488"/>
            <a:ext cx="557213" cy="677862"/>
            <a:chOff x="8340135" y="3519423"/>
            <a:chExt cx="557672" cy="678671"/>
          </a:xfrm>
        </p:grpSpPr>
        <p:cxnSp>
          <p:nvCxnSpPr>
            <p:cNvPr id="20492" name="Rett pilkobling 53">
              <a:extLst>
                <a:ext uri="{FF2B5EF4-FFF2-40B4-BE49-F238E27FC236}">
                  <a16:creationId xmlns:a16="http://schemas.microsoft.com/office/drawing/2014/main" id="{1283B091-FBA9-4EB8-924A-FBB55E72623B}"/>
                </a:ext>
              </a:extLst>
            </p:cNvPr>
            <p:cNvCxnSpPr>
              <a:cxnSpLocks/>
            </p:cNvCxnSpPr>
            <p:nvPr/>
          </p:nvCxnSpPr>
          <p:spPr bwMode="auto">
            <a:xfrm>
              <a:off x="8340135" y="4198094"/>
              <a:ext cx="557672" cy="0"/>
            </a:xfrm>
            <a:prstGeom prst="straightConnector1">
              <a:avLst/>
            </a:prstGeom>
            <a:noFill/>
            <a:ln w="34925" algn="ctr">
              <a:solidFill>
                <a:srgbClr val="0070C0"/>
              </a:solidFill>
              <a:round/>
              <a:headEnd/>
              <a:tailEnd type="triangle" w="med" len="med"/>
            </a:ln>
          </p:spPr>
        </p:cxnSp>
        <p:cxnSp>
          <p:nvCxnSpPr>
            <p:cNvPr id="20493" name="Rett pilkobling 54">
              <a:extLst>
                <a:ext uri="{FF2B5EF4-FFF2-40B4-BE49-F238E27FC236}">
                  <a16:creationId xmlns:a16="http://schemas.microsoft.com/office/drawing/2014/main" id="{38A25B32-E060-4F16-8630-7122EBCAD74F}"/>
                </a:ext>
              </a:extLst>
            </p:cNvPr>
            <p:cNvCxnSpPr>
              <a:cxnSpLocks/>
            </p:cNvCxnSpPr>
            <p:nvPr/>
          </p:nvCxnSpPr>
          <p:spPr bwMode="auto">
            <a:xfrm>
              <a:off x="8340135" y="3519423"/>
              <a:ext cx="557672" cy="0"/>
            </a:xfrm>
            <a:prstGeom prst="straightConnector1">
              <a:avLst/>
            </a:prstGeom>
            <a:noFill/>
            <a:ln w="34925" algn="ctr">
              <a:solidFill>
                <a:srgbClr val="0070C0"/>
              </a:solidFill>
              <a:round/>
              <a:headEnd/>
              <a:tailEnd type="triangle" w="med" len="med"/>
            </a:ln>
          </p:spPr>
        </p:cxnSp>
      </p:grpSp>
      <p:grpSp>
        <p:nvGrpSpPr>
          <p:cNvPr id="59" name="Gruppe 58">
            <a:extLst>
              <a:ext uri="{FF2B5EF4-FFF2-40B4-BE49-F238E27FC236}">
                <a16:creationId xmlns:a16="http://schemas.microsoft.com/office/drawing/2014/main" id="{C2BCB1A7-5358-4A1A-950E-4733D30BB22B}"/>
              </a:ext>
            </a:extLst>
          </p:cNvPr>
          <p:cNvGrpSpPr>
            <a:grpSpLocks/>
          </p:cNvGrpSpPr>
          <p:nvPr/>
        </p:nvGrpSpPr>
        <p:grpSpPr bwMode="auto">
          <a:xfrm>
            <a:off x="250825" y="1957388"/>
            <a:ext cx="611188" cy="3032125"/>
            <a:chOff x="251520" y="1957366"/>
            <a:chExt cx="610851" cy="3031377"/>
          </a:xfrm>
        </p:grpSpPr>
        <p:cxnSp>
          <p:nvCxnSpPr>
            <p:cNvPr id="20489" name="Rett pilkobling 50">
              <a:extLst>
                <a:ext uri="{FF2B5EF4-FFF2-40B4-BE49-F238E27FC236}">
                  <a16:creationId xmlns:a16="http://schemas.microsoft.com/office/drawing/2014/main" id="{56CEC21D-691B-4739-A509-CD79D3A20ECF}"/>
                </a:ext>
              </a:extLst>
            </p:cNvPr>
            <p:cNvCxnSpPr>
              <a:cxnSpLocks/>
            </p:cNvCxnSpPr>
            <p:nvPr/>
          </p:nvCxnSpPr>
          <p:spPr bwMode="auto">
            <a:xfrm>
              <a:off x="304699" y="1957366"/>
              <a:ext cx="557672" cy="0"/>
            </a:xfrm>
            <a:prstGeom prst="straightConnector1">
              <a:avLst/>
            </a:prstGeom>
            <a:noFill/>
            <a:ln w="34925" algn="ctr">
              <a:solidFill>
                <a:srgbClr val="0070C0"/>
              </a:solidFill>
              <a:round/>
              <a:headEnd/>
              <a:tailEnd type="triangle" w="med" len="med"/>
            </a:ln>
          </p:spPr>
        </p:cxnSp>
        <p:cxnSp>
          <p:nvCxnSpPr>
            <p:cNvPr id="20490" name="Rett pilkobling 55">
              <a:extLst>
                <a:ext uri="{FF2B5EF4-FFF2-40B4-BE49-F238E27FC236}">
                  <a16:creationId xmlns:a16="http://schemas.microsoft.com/office/drawing/2014/main" id="{081E849E-40B5-43D8-916C-7AC6E92FBBD6}"/>
                </a:ext>
              </a:extLst>
            </p:cNvPr>
            <p:cNvCxnSpPr>
              <a:cxnSpLocks/>
            </p:cNvCxnSpPr>
            <p:nvPr/>
          </p:nvCxnSpPr>
          <p:spPr bwMode="auto">
            <a:xfrm>
              <a:off x="251520" y="4267450"/>
              <a:ext cx="557672" cy="0"/>
            </a:xfrm>
            <a:prstGeom prst="straightConnector1">
              <a:avLst/>
            </a:prstGeom>
            <a:noFill/>
            <a:ln w="34925" algn="ctr">
              <a:solidFill>
                <a:srgbClr val="0070C0"/>
              </a:solidFill>
              <a:round/>
              <a:headEnd/>
              <a:tailEnd type="triangle" w="med" len="med"/>
            </a:ln>
          </p:spPr>
        </p:cxnSp>
        <p:cxnSp>
          <p:nvCxnSpPr>
            <p:cNvPr id="20491" name="Rett pilkobling 56">
              <a:extLst>
                <a:ext uri="{FF2B5EF4-FFF2-40B4-BE49-F238E27FC236}">
                  <a16:creationId xmlns:a16="http://schemas.microsoft.com/office/drawing/2014/main" id="{B5E76884-7094-4130-AF75-30E2E7FBCAF1}"/>
                </a:ext>
              </a:extLst>
            </p:cNvPr>
            <p:cNvCxnSpPr>
              <a:cxnSpLocks/>
            </p:cNvCxnSpPr>
            <p:nvPr/>
          </p:nvCxnSpPr>
          <p:spPr bwMode="auto">
            <a:xfrm>
              <a:off x="251520" y="4988743"/>
              <a:ext cx="557672" cy="0"/>
            </a:xfrm>
            <a:prstGeom prst="straightConnector1">
              <a:avLst/>
            </a:prstGeom>
            <a:noFill/>
            <a:ln w="34925" algn="ctr">
              <a:solidFill>
                <a:srgbClr val="0070C0"/>
              </a:solidFill>
              <a:round/>
              <a:headEnd/>
              <a:tailEnd type="triangle" w="med" len="med"/>
            </a:ln>
          </p:spPr>
        </p:cxnSp>
      </p:grpSp>
      <p:pic>
        <p:nvPicPr>
          <p:cNvPr id="62" name="Bilde 61">
            <a:extLst>
              <a:ext uri="{FF2B5EF4-FFF2-40B4-BE49-F238E27FC236}">
                <a16:creationId xmlns:a16="http://schemas.microsoft.com/office/drawing/2014/main" id="{11AB79B5-4799-4344-81DC-0885D4A64A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9875" y="4035425"/>
            <a:ext cx="3556000" cy="226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Rektangel 62">
            <a:extLst>
              <a:ext uri="{FF2B5EF4-FFF2-40B4-BE49-F238E27FC236}">
                <a16:creationId xmlns:a16="http://schemas.microsoft.com/office/drawing/2014/main" id="{046BB7EF-FA8F-4AFD-9AC5-D2929E9252D7}"/>
              </a:ext>
            </a:extLst>
          </p:cNvPr>
          <p:cNvSpPr>
            <a:spLocks noChangeArrowheads="1"/>
          </p:cNvSpPr>
          <p:nvPr/>
        </p:nvSpPr>
        <p:spPr bwMode="auto">
          <a:xfrm>
            <a:off x="179388" y="1341438"/>
            <a:ext cx="8856662" cy="5256212"/>
          </a:xfrm>
          <a:prstGeom prst="rect">
            <a:avLst/>
          </a:prstGeom>
          <a:solidFill>
            <a:schemeClr val="tx1">
              <a:alpha val="81175"/>
            </a:schemeClr>
          </a:solidFill>
          <a:ln w="9525" algn="ctr">
            <a:solidFill>
              <a:schemeClr val="tx1"/>
            </a:solidFill>
            <a:round/>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nb-NO" altLang="nb-NO"/>
          </a:p>
        </p:txBody>
      </p:sp>
      <p:sp>
        <p:nvSpPr>
          <p:cNvPr id="2" name="TekstSylinder 1">
            <a:extLst>
              <a:ext uri="{FF2B5EF4-FFF2-40B4-BE49-F238E27FC236}">
                <a16:creationId xmlns:a16="http://schemas.microsoft.com/office/drawing/2014/main" id="{644F262A-594F-4122-B3BA-46929F4328A7}"/>
              </a:ext>
            </a:extLst>
          </p:cNvPr>
          <p:cNvSpPr txBox="1"/>
          <p:nvPr/>
        </p:nvSpPr>
        <p:spPr>
          <a:xfrm>
            <a:off x="250825" y="355914"/>
            <a:ext cx="8528297" cy="584775"/>
          </a:xfrm>
          <a:prstGeom prst="rect">
            <a:avLst/>
          </a:prstGeom>
          <a:noFill/>
        </p:spPr>
        <p:txBody>
          <a:bodyPr wrap="none" rtlCol="0">
            <a:spAutoFit/>
          </a:bodyPr>
          <a:lstStyle/>
          <a:p>
            <a:r>
              <a:rPr lang="nb-NO" sz="3200" dirty="0">
                <a:solidFill>
                  <a:srgbClr val="0000FF"/>
                </a:solidFill>
              </a:rPr>
              <a:t>Digital forvaltning og problemet med «svart boks»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fade">
                                      <p:cBhvr>
                                        <p:cTn id="27" dur="6000"/>
                                        <p:tgtEl>
                                          <p:spTgt spid="63"/>
                                        </p:tgtEl>
                                      </p:cBhvr>
                                    </p:animEffect>
                                    <p:anim calcmode="lin" valueType="num">
                                      <p:cBhvr>
                                        <p:cTn id="28" dur="6000" fill="hold"/>
                                        <p:tgtEl>
                                          <p:spTgt spid="63"/>
                                        </p:tgtEl>
                                        <p:attrNameLst>
                                          <p:attrName>ppt_x</p:attrName>
                                        </p:attrNameLst>
                                      </p:cBhvr>
                                      <p:tavLst>
                                        <p:tav tm="0">
                                          <p:val>
                                            <p:strVal val="#ppt_x"/>
                                          </p:val>
                                        </p:tav>
                                        <p:tav tm="100000">
                                          <p:val>
                                            <p:strVal val="#ppt_x"/>
                                          </p:val>
                                        </p:tav>
                                      </p:tavLst>
                                    </p:anim>
                                    <p:anim calcmode="lin" valueType="num">
                                      <p:cBhvr>
                                        <p:cTn id="29" dur="6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ktangel 1">
            <a:extLst>
              <a:ext uri="{FF2B5EF4-FFF2-40B4-BE49-F238E27FC236}">
                <a16:creationId xmlns:a16="http://schemas.microsoft.com/office/drawing/2014/main" id="{F9BFD5A6-4EB6-4283-BECF-D3D270390ACA}"/>
              </a:ext>
            </a:extLst>
          </p:cNvPr>
          <p:cNvSpPr>
            <a:spLocks noChangeArrowheads="1"/>
          </p:cNvSpPr>
          <p:nvPr/>
        </p:nvSpPr>
        <p:spPr bwMode="auto">
          <a:xfrm>
            <a:off x="431800" y="1080510"/>
            <a:ext cx="82804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nb-NO" altLang="nb-NO" sz="1800" dirty="0"/>
              <a:t>Den registrerte skal ha rett til å få den behandlingsansvarliges bekreftelse på om person-opplysninger  om  vedkommende  behandles, og, dersom dette er tilfellet, innsyn i personopplysningene og følgende informasjon:</a:t>
            </a:r>
          </a:p>
          <a:p>
            <a:r>
              <a:rPr lang="nb-NO" altLang="nb-NO" sz="1800" dirty="0">
                <a:solidFill>
                  <a:srgbClr val="C00000"/>
                </a:solidFill>
              </a:rPr>
              <a:t>a)</a:t>
            </a:r>
            <a:r>
              <a:rPr lang="nb-NO" altLang="nb-NO" sz="1800" dirty="0"/>
              <a:t>  </a:t>
            </a:r>
            <a:r>
              <a:rPr lang="nb-NO" altLang="nb-NO" sz="1800" dirty="0">
                <a:solidFill>
                  <a:srgbClr val="7030A0"/>
                </a:solidFill>
              </a:rPr>
              <a:t>formålene</a:t>
            </a:r>
            <a:r>
              <a:rPr lang="nb-NO" altLang="nb-NO" sz="1800" dirty="0"/>
              <a:t>  med  behandlingen,</a:t>
            </a:r>
          </a:p>
          <a:p>
            <a:r>
              <a:rPr lang="nb-NO" altLang="nb-NO" sz="1800" dirty="0">
                <a:solidFill>
                  <a:srgbClr val="C00000"/>
                </a:solidFill>
              </a:rPr>
              <a:t>b)</a:t>
            </a:r>
            <a:r>
              <a:rPr lang="nb-NO" altLang="nb-NO" sz="1800" dirty="0"/>
              <a:t>  de berørte </a:t>
            </a:r>
            <a:r>
              <a:rPr lang="nb-NO" altLang="nb-NO" sz="1800" dirty="0">
                <a:solidFill>
                  <a:srgbClr val="7030A0"/>
                </a:solidFill>
              </a:rPr>
              <a:t>kategoriene av personopplysninger</a:t>
            </a:r>
            <a:r>
              <a:rPr lang="nb-NO" altLang="nb-NO" sz="1800" dirty="0"/>
              <a:t>,</a:t>
            </a:r>
          </a:p>
          <a:p>
            <a:r>
              <a:rPr lang="nb-NO" altLang="nb-NO" sz="1800" dirty="0">
                <a:solidFill>
                  <a:srgbClr val="C00000"/>
                </a:solidFill>
              </a:rPr>
              <a:t>c)</a:t>
            </a:r>
            <a:r>
              <a:rPr lang="nb-NO" altLang="nb-NO" sz="1800" dirty="0"/>
              <a:t>  </a:t>
            </a:r>
            <a:r>
              <a:rPr lang="nb-NO" altLang="nb-NO" sz="1800" dirty="0">
                <a:solidFill>
                  <a:srgbClr val="7030A0"/>
                </a:solidFill>
              </a:rPr>
              <a:t>mottakerne</a:t>
            </a:r>
            <a:r>
              <a:rPr lang="nb-NO" altLang="nb-NO" sz="1800" dirty="0"/>
              <a:t> eller </a:t>
            </a:r>
            <a:r>
              <a:rPr lang="nb-NO" altLang="nb-NO" sz="1800" dirty="0">
                <a:solidFill>
                  <a:srgbClr val="7030A0"/>
                </a:solidFill>
              </a:rPr>
              <a:t>kategoriene av mottakere </a:t>
            </a:r>
            <a:r>
              <a:rPr lang="nb-NO" altLang="nb-NO" sz="1800" dirty="0"/>
              <a:t>som  personopplysningene er blitt eller vil   bli utlevert til, særlig mottakere i tredjestater eller internasjonale organisasjoner,</a:t>
            </a:r>
          </a:p>
          <a:p>
            <a:r>
              <a:rPr lang="nb-NO" altLang="nb-NO" sz="1800" dirty="0">
                <a:solidFill>
                  <a:srgbClr val="C00000"/>
                </a:solidFill>
              </a:rPr>
              <a:t>d)</a:t>
            </a:r>
            <a:r>
              <a:rPr lang="nb-NO" altLang="nb-NO" sz="1800" dirty="0"/>
              <a:t>  dersom det er mulig, hvor lenge det for ventes  at  personopplysningene vil bli  </a:t>
            </a:r>
            <a:r>
              <a:rPr lang="nb-NO" altLang="nb-NO" sz="1800" dirty="0">
                <a:solidFill>
                  <a:srgbClr val="7030A0"/>
                </a:solidFill>
              </a:rPr>
              <a:t>lagret</a:t>
            </a:r>
            <a:r>
              <a:rPr lang="nb-NO" altLang="nb-NO" sz="1800" dirty="0"/>
              <a:t>, eller, dersom dette ikke er mulig, kriteriene som brukes for å fastsette denne perioden,</a:t>
            </a:r>
          </a:p>
          <a:p>
            <a:r>
              <a:rPr lang="nb-NO" altLang="nb-NO" sz="1800" dirty="0">
                <a:solidFill>
                  <a:srgbClr val="C00000"/>
                </a:solidFill>
              </a:rPr>
              <a:t>e)</a:t>
            </a:r>
            <a:r>
              <a:rPr lang="nb-NO" altLang="nb-NO" sz="1800" dirty="0"/>
              <a:t>  retten til å anmode den behandlingsansvarlige om </a:t>
            </a:r>
            <a:r>
              <a:rPr lang="nb-NO" altLang="nb-NO" sz="1800" dirty="0">
                <a:solidFill>
                  <a:srgbClr val="7030A0"/>
                </a:solidFill>
              </a:rPr>
              <a:t>retting eller sletting </a:t>
            </a:r>
            <a:r>
              <a:rPr lang="nb-NO" altLang="nb-NO" sz="1800" dirty="0"/>
              <a:t>av person-opplysninger eller </a:t>
            </a:r>
            <a:r>
              <a:rPr lang="nb-NO" altLang="nb-NO" sz="1800" dirty="0">
                <a:solidFill>
                  <a:srgbClr val="7030A0"/>
                </a:solidFill>
              </a:rPr>
              <a:t>begrensning</a:t>
            </a:r>
            <a:r>
              <a:rPr lang="nb-NO" altLang="nb-NO" sz="1800" dirty="0"/>
              <a:t> av behandlingen av personopplysninger som gjelder den  registrerte, eller til å </a:t>
            </a:r>
            <a:r>
              <a:rPr lang="nb-NO" altLang="nb-NO" sz="1800" dirty="0">
                <a:solidFill>
                  <a:srgbClr val="7030A0"/>
                </a:solidFill>
              </a:rPr>
              <a:t>protestere</a:t>
            </a:r>
            <a:r>
              <a:rPr lang="nb-NO" altLang="nb-NO" sz="1800" dirty="0"/>
              <a:t> mot nevnte behandling,</a:t>
            </a:r>
          </a:p>
          <a:p>
            <a:r>
              <a:rPr lang="nb-NO" altLang="nb-NO" sz="1800" dirty="0">
                <a:solidFill>
                  <a:srgbClr val="C00000"/>
                </a:solidFill>
              </a:rPr>
              <a:t>f)</a:t>
            </a:r>
            <a:r>
              <a:rPr lang="nb-NO" altLang="nb-NO" sz="1800" dirty="0"/>
              <a:t>   retten til å </a:t>
            </a:r>
            <a:r>
              <a:rPr lang="nb-NO" altLang="nb-NO" sz="1800" dirty="0">
                <a:solidFill>
                  <a:srgbClr val="7030A0"/>
                </a:solidFill>
              </a:rPr>
              <a:t>klage</a:t>
            </a:r>
            <a:r>
              <a:rPr lang="nb-NO" altLang="nb-NO" sz="1800" dirty="0"/>
              <a:t> til en tilsynsmyndighet,</a:t>
            </a:r>
          </a:p>
          <a:p>
            <a:r>
              <a:rPr lang="nb-NO" altLang="nb-NO" sz="1800" dirty="0">
                <a:solidFill>
                  <a:srgbClr val="C00000"/>
                </a:solidFill>
              </a:rPr>
              <a:t>g)</a:t>
            </a:r>
            <a:r>
              <a:rPr lang="nb-NO" altLang="nb-NO" sz="1800" dirty="0"/>
              <a:t>  dersom personopplysningene ikke er samlet inn fra den registrerte, all tilgjengelig  </a:t>
            </a:r>
            <a:r>
              <a:rPr lang="nb-NO" altLang="nb-NO" sz="1800" dirty="0">
                <a:solidFill>
                  <a:srgbClr val="7030A0"/>
                </a:solidFill>
              </a:rPr>
              <a:t>informasjon om hvor personopplysningene stammer fra</a:t>
            </a:r>
            <a:r>
              <a:rPr lang="nb-NO" altLang="nb-NO" sz="1800" dirty="0"/>
              <a:t>,</a:t>
            </a:r>
          </a:p>
          <a:p>
            <a:r>
              <a:rPr lang="nb-NO" altLang="nb-NO" sz="1800" dirty="0">
                <a:solidFill>
                  <a:srgbClr val="C00000"/>
                </a:solidFill>
              </a:rPr>
              <a:t>h)</a:t>
            </a:r>
            <a:r>
              <a:rPr lang="nb-NO" altLang="nb-NO" sz="1800" dirty="0"/>
              <a:t>   forekomsten av </a:t>
            </a:r>
            <a:r>
              <a:rPr lang="nb-NO" altLang="nb-NO" sz="1800" dirty="0">
                <a:solidFill>
                  <a:srgbClr val="7030A0"/>
                </a:solidFill>
              </a:rPr>
              <a:t>automatiserte avgjørelser</a:t>
            </a:r>
            <a:r>
              <a:rPr lang="nb-NO" altLang="nb-NO" sz="1800" dirty="0"/>
              <a:t>, herunder profilering, som nevnt i artikkel 22 nr. 1 og 4, og, i det minste i nevnte tilfeller,  relevant informasjon om den  under-liggende logikken samt om betydningen og de for ventede konsekvensene av en slik behandling for den registrerte.</a:t>
            </a:r>
          </a:p>
        </p:txBody>
      </p:sp>
      <p:sp>
        <p:nvSpPr>
          <p:cNvPr id="21507" name="Tittel 2">
            <a:extLst>
              <a:ext uri="{FF2B5EF4-FFF2-40B4-BE49-F238E27FC236}">
                <a16:creationId xmlns:a16="http://schemas.microsoft.com/office/drawing/2014/main" id="{09C29CC2-83A3-4F34-8519-A8F51DB8179B}"/>
              </a:ext>
            </a:extLst>
          </p:cNvPr>
          <p:cNvSpPr>
            <a:spLocks noGrp="1" noChangeArrowheads="1"/>
          </p:cNvSpPr>
          <p:nvPr>
            <p:ph type="title"/>
          </p:nvPr>
        </p:nvSpPr>
        <p:spPr>
          <a:xfrm>
            <a:off x="611560" y="180213"/>
            <a:ext cx="7772400" cy="791815"/>
          </a:xfrm>
        </p:spPr>
        <p:txBody>
          <a:bodyPr/>
          <a:lstStyle/>
          <a:p>
            <a:r>
              <a:rPr lang="nb-NO" altLang="nb-NO" sz="3200" dirty="0">
                <a:solidFill>
                  <a:srgbClr val="0000FF"/>
                </a:solidFill>
              </a:rPr>
              <a:t>Innsyn i digital forvaltning: personvernforordningen art. 15(1)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EFC0938-DA6B-4013-9255-00B4E56FA389}"/>
              </a:ext>
            </a:extLst>
          </p:cNvPr>
          <p:cNvSpPr>
            <a:spLocks noGrp="1"/>
          </p:cNvSpPr>
          <p:nvPr>
            <p:ph type="title"/>
          </p:nvPr>
        </p:nvSpPr>
        <p:spPr/>
        <p:txBody>
          <a:bodyPr/>
          <a:lstStyle/>
          <a:p>
            <a:r>
              <a:rPr lang="nb-NO" sz="3200" dirty="0">
                <a:solidFill>
                  <a:srgbClr val="0000FF"/>
                </a:solidFill>
              </a:rPr>
              <a:t>Dokumentasjonsplikter?</a:t>
            </a:r>
          </a:p>
        </p:txBody>
      </p:sp>
      <p:sp>
        <p:nvSpPr>
          <p:cNvPr id="3" name="Plassholder for innhold 2">
            <a:extLst>
              <a:ext uri="{FF2B5EF4-FFF2-40B4-BE49-F238E27FC236}">
                <a16:creationId xmlns:a16="http://schemas.microsoft.com/office/drawing/2014/main" id="{CEE71BFB-984B-4490-965D-7DAF98FFA0DD}"/>
              </a:ext>
            </a:extLst>
          </p:cNvPr>
          <p:cNvSpPr>
            <a:spLocks noGrp="1"/>
          </p:cNvSpPr>
          <p:nvPr>
            <p:ph idx="1"/>
          </p:nvPr>
        </p:nvSpPr>
        <p:spPr>
          <a:xfrm>
            <a:off x="685799" y="1981200"/>
            <a:ext cx="7806397" cy="4114800"/>
          </a:xfrm>
        </p:spPr>
        <p:txBody>
          <a:bodyPr>
            <a:normAutofit/>
          </a:bodyPr>
          <a:lstStyle/>
          <a:p>
            <a:r>
              <a:rPr lang="nb-NO" sz="2400" dirty="0"/>
              <a:t>For at offentlighet og åpenhet i forvaltningen kan eksistere, må det finnes informasjonskilder</a:t>
            </a:r>
          </a:p>
          <a:p>
            <a:r>
              <a:rPr lang="nb-NO" sz="2400" dirty="0"/>
              <a:t>Hvilke kilder som finnes er i stor grad avhengig av om det oppstår/eksisterer «dokumenter», jf. det vide dokumentbegrepet i offentleglova § 3</a:t>
            </a:r>
          </a:p>
          <a:p>
            <a:r>
              <a:rPr lang="nb-NO" sz="2400" dirty="0"/>
              <a:t>Både Forvaltningslovutvalget (NOU 2019: 5) og Arkivlovutvalget (NOU 2019: 9) har foreslått dokumentasjonsplikter for å ivareta åpenhet i digital forvaltning</a:t>
            </a:r>
          </a:p>
        </p:txBody>
      </p:sp>
    </p:spTree>
    <p:extLst>
      <p:ext uri="{BB962C8B-B14F-4D97-AF65-F5344CB8AC3E}">
        <p14:creationId xmlns:p14="http://schemas.microsoft.com/office/powerpoint/2010/main" val="37390249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D6FFC46-A341-4699-810C-A75C0625C35C}"/>
              </a:ext>
            </a:extLst>
          </p:cNvPr>
          <p:cNvSpPr>
            <a:spLocks noGrp="1"/>
          </p:cNvSpPr>
          <p:nvPr>
            <p:ph type="title"/>
          </p:nvPr>
        </p:nvSpPr>
        <p:spPr/>
        <p:txBody>
          <a:bodyPr/>
          <a:lstStyle/>
          <a:p>
            <a:r>
              <a:rPr lang="nb-NO" sz="3200" dirty="0">
                <a:solidFill>
                  <a:srgbClr val="0000FF"/>
                </a:solidFill>
              </a:rPr>
              <a:t>Hovedpunkter fra lovforslagene</a:t>
            </a:r>
          </a:p>
        </p:txBody>
      </p:sp>
      <p:sp>
        <p:nvSpPr>
          <p:cNvPr id="4" name="Rektangel 3">
            <a:extLst>
              <a:ext uri="{FF2B5EF4-FFF2-40B4-BE49-F238E27FC236}">
                <a16:creationId xmlns:a16="http://schemas.microsoft.com/office/drawing/2014/main" id="{86742A95-5927-4C56-836D-779C58AF2404}"/>
              </a:ext>
            </a:extLst>
          </p:cNvPr>
          <p:cNvSpPr/>
          <p:nvPr/>
        </p:nvSpPr>
        <p:spPr>
          <a:xfrm>
            <a:off x="685800" y="3663077"/>
            <a:ext cx="7616687" cy="2585323"/>
          </a:xfrm>
          <a:prstGeom prst="rect">
            <a:avLst/>
          </a:prstGeom>
        </p:spPr>
        <p:txBody>
          <a:bodyPr wrap="square">
            <a:spAutoFit/>
          </a:bodyPr>
          <a:lstStyle/>
          <a:p>
            <a:r>
              <a:rPr lang="nb-NO" sz="1800" b="1" dirty="0">
                <a:solidFill>
                  <a:srgbClr val="7030A0"/>
                </a:solidFill>
              </a:rPr>
              <a:t>Forslag om </a:t>
            </a:r>
            <a:r>
              <a:rPr lang="nb-NO" sz="1800" b="1" u="sng" dirty="0">
                <a:solidFill>
                  <a:srgbClr val="7030A0"/>
                </a:solidFill>
              </a:rPr>
              <a:t>plikt til å dokumentere</a:t>
            </a:r>
            <a:r>
              <a:rPr lang="nb-NO" sz="1800" b="1" dirty="0">
                <a:solidFill>
                  <a:srgbClr val="7030A0"/>
                </a:solidFill>
              </a:rPr>
              <a:t> og </a:t>
            </a:r>
            <a:r>
              <a:rPr lang="nb-NO" sz="1800" b="1" u="sng" dirty="0">
                <a:solidFill>
                  <a:srgbClr val="7030A0"/>
                </a:solidFill>
              </a:rPr>
              <a:t>offentliggjøring</a:t>
            </a:r>
            <a:r>
              <a:rPr lang="nb-NO" sz="1800" b="1" dirty="0">
                <a:solidFill>
                  <a:srgbClr val="7030A0"/>
                </a:solidFill>
              </a:rPr>
              <a:t> av dokumentasjonen i NOU 2019: 5 – Forvaltningslovutvalget</a:t>
            </a:r>
          </a:p>
          <a:p>
            <a:endParaRPr lang="nb-NO" sz="1800" b="1" dirty="0"/>
          </a:p>
          <a:p>
            <a:r>
              <a:rPr lang="nb-NO" sz="1800" b="1" dirty="0"/>
              <a:t>§ 12. Automatiserte saksbehandlingssystemer</a:t>
            </a:r>
          </a:p>
          <a:p>
            <a:r>
              <a:rPr lang="nb-NO" sz="1800" dirty="0"/>
              <a:t>(1) Forvaltningsorganet skal dokumentere det rettslige innholdet i automatiserte saksbehandlingssystemer. Dokumentasjonen skal offentliggjøres, hvis ikke annet følger av lov eller særlige hensyn taler mot det.</a:t>
            </a:r>
          </a:p>
          <a:p>
            <a:r>
              <a:rPr lang="nb-NO" sz="1800" dirty="0"/>
              <a:t>(2) Kongen kan gi forskrift om krav til systemer og om offentliggjøring etter denne paragrafen.</a:t>
            </a:r>
          </a:p>
        </p:txBody>
      </p:sp>
      <p:sp>
        <p:nvSpPr>
          <p:cNvPr id="5" name="Rektangel 4">
            <a:extLst>
              <a:ext uri="{FF2B5EF4-FFF2-40B4-BE49-F238E27FC236}">
                <a16:creationId xmlns:a16="http://schemas.microsoft.com/office/drawing/2014/main" id="{0515A954-0396-4701-A61D-286237C2171C}"/>
              </a:ext>
            </a:extLst>
          </p:cNvPr>
          <p:cNvSpPr/>
          <p:nvPr/>
        </p:nvSpPr>
        <p:spPr>
          <a:xfrm>
            <a:off x="670382" y="1844824"/>
            <a:ext cx="7335077" cy="1584176"/>
          </a:xfrm>
          <a:prstGeom prst="rect">
            <a:avLst/>
          </a:prstGeom>
        </p:spPr>
        <p:txBody>
          <a:bodyPr wrap="square">
            <a:normAutofit lnSpcReduction="10000"/>
          </a:bodyPr>
          <a:lstStyle/>
          <a:p>
            <a:r>
              <a:rPr lang="nb-NO" sz="1800" b="1" dirty="0">
                <a:solidFill>
                  <a:srgbClr val="7030A0"/>
                </a:solidFill>
              </a:rPr>
              <a:t>Forslag om </a:t>
            </a:r>
            <a:r>
              <a:rPr lang="nb-NO" sz="1800" b="1" u="sng" dirty="0">
                <a:solidFill>
                  <a:srgbClr val="7030A0"/>
                </a:solidFill>
              </a:rPr>
              <a:t>plikter til å dokumentere</a:t>
            </a:r>
            <a:r>
              <a:rPr lang="nb-NO" sz="1800" b="1" dirty="0">
                <a:solidFill>
                  <a:srgbClr val="7030A0"/>
                </a:solidFill>
              </a:rPr>
              <a:t> i NOU 2019: 9 – Arkivlovutvalget</a:t>
            </a:r>
          </a:p>
          <a:p>
            <a:endParaRPr lang="nb-NO" sz="1800" b="1" dirty="0">
              <a:solidFill>
                <a:srgbClr val="7030A0"/>
              </a:solidFill>
            </a:endParaRPr>
          </a:p>
          <a:p>
            <a:r>
              <a:rPr lang="nb-NO" sz="1800" b="1" dirty="0"/>
              <a:t>§ 8. Plikt til å dokumentere virksomhetens kommunikasjon</a:t>
            </a:r>
          </a:p>
          <a:p>
            <a:r>
              <a:rPr lang="nb-NO" sz="1800" b="1" dirty="0"/>
              <a:t>§ 9. Plikt til å dokumentere informasjonssystemer, databaser, registre mv</a:t>
            </a:r>
          </a:p>
          <a:p>
            <a:r>
              <a:rPr lang="nb-NO" sz="1800" b="1" dirty="0"/>
              <a:t>§ 10. Plikt til å dokumentere ved automatisert rettsanvendelse </a:t>
            </a:r>
          </a:p>
          <a:p>
            <a:r>
              <a:rPr lang="nb-NO" sz="1800" b="1" dirty="0"/>
              <a:t>§ 11. Plikt til å dokumentere avgjørelser mv</a:t>
            </a:r>
          </a:p>
        </p:txBody>
      </p:sp>
    </p:spTree>
    <p:extLst>
      <p:ext uri="{BB962C8B-B14F-4D97-AF65-F5344CB8AC3E}">
        <p14:creationId xmlns:p14="http://schemas.microsoft.com/office/powerpoint/2010/main" val="1742991287"/>
      </p:ext>
    </p:extLst>
  </p:cSld>
  <p:clrMapOvr>
    <a:masterClrMapping/>
  </p:clrMapOvr>
</p:sld>
</file>

<file path=ppt/theme/theme1.xml><?xml version="1.0" encoding="utf-8"?>
<a:theme xmlns:a="http://schemas.openxmlformats.org/drawingml/2006/main" name="Office-tema">
  <a:themeElements>
    <a:clrScheme name="Office-t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fontScheme name="Office-tem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te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t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te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t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t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t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1512</Words>
  <Application>Microsoft Office PowerPoint</Application>
  <PresentationFormat>Skjermfremvisning (4:3)</PresentationFormat>
  <Paragraphs>188</Paragraphs>
  <Slides>17</Slides>
  <Notes>1</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17</vt:i4>
      </vt:variant>
    </vt:vector>
  </HeadingPairs>
  <TitlesOfParts>
    <vt:vector size="22" baseType="lpstr">
      <vt:lpstr>Times New Roman</vt:lpstr>
      <vt:lpstr>Arial</vt:lpstr>
      <vt:lpstr>Calibri</vt:lpstr>
      <vt:lpstr>Calibri Light</vt:lpstr>
      <vt:lpstr>Office-tema</vt:lpstr>
      <vt:lpstr>Offentlighetsprinsippet (og annen form for åpenhet) </vt:lpstr>
      <vt:lpstr>PowerPoint-presentasjon</vt:lpstr>
      <vt:lpstr>Grunnloven § 100</vt:lpstr>
      <vt:lpstr>Offentlighetsprinsippet – hensyn for og mot</vt:lpstr>
      <vt:lpstr>Hvor gjelder prinsippet?</vt:lpstr>
      <vt:lpstr>Offentlighetsprinsippet: Hovedregel og unntak</vt:lpstr>
      <vt:lpstr>Ulike grader av gjennomslag for prinsippet ved begjæring om offentlig innsyn </vt:lpstr>
      <vt:lpstr>Fire teknikker for å skape offentlighet</vt:lpstr>
      <vt:lpstr>Hva er omfattet av offentlighet?</vt:lpstr>
      <vt:lpstr>Eksempler på hvordan offentlighet blir realisert</vt:lpstr>
      <vt:lpstr>«enhver», «registrert», «part»</vt:lpstr>
      <vt:lpstr>PowerPoint-presentasjon</vt:lpstr>
      <vt:lpstr>PowerPoint-presentasjon</vt:lpstr>
      <vt:lpstr>PowerPoint-presentasjon</vt:lpstr>
      <vt:lpstr>Innsyn i digital forvaltning: personvernforordningen art. 15(1)</vt:lpstr>
      <vt:lpstr>Dokumentasjonsplikter?</vt:lpstr>
      <vt:lpstr>Hovedpunkter fra lovforslagene</vt:lpstr>
    </vt:vector>
  </TitlesOfParts>
  <Company>uio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Offentlighetsprinsippet Forelesning 20.09.04, “Digital forvaltning”, DRI 1001</dc:title>
  <dc:creator>Administrator</dc:creator>
  <cp:lastModifiedBy>dag wiese schartum</cp:lastModifiedBy>
  <cp:revision>68</cp:revision>
  <cp:lastPrinted>2015-10-19T20:55:33Z</cp:lastPrinted>
  <dcterms:created xsi:type="dcterms:W3CDTF">2004-09-19T20:29:06Z</dcterms:created>
  <dcterms:modified xsi:type="dcterms:W3CDTF">2019-10-15T20:29:21Z</dcterms:modified>
</cp:coreProperties>
</file>