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8742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8" d="100"/>
          <a:sy n="98" d="100"/>
        </p:scale>
        <p:origin x="-126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14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75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6711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39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65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7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575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43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780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7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549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C7485-3A44-486E-95AA-3D86F6185A9A}" type="datetimeFigureOut">
              <a:rPr lang="nb-NO" smtClean="0"/>
              <a:t>16.11.2015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36384-F168-4508-86E3-36DF0F04A1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72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d.w.schartum@jus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400" dirty="0" smtClean="0"/>
              <a:t>DRI3001 </a:t>
            </a:r>
            <a:r>
              <a:rPr lang="nb-NO" sz="4400" dirty="0" smtClean="0"/>
              <a:t>V-16</a:t>
            </a:r>
            <a:r>
              <a:rPr lang="nb-NO" sz="4400" dirty="0" smtClean="0"/>
              <a:t/>
            </a:r>
            <a:br>
              <a:rPr lang="nb-NO" sz="4400" dirty="0" smtClean="0"/>
            </a:br>
            <a:r>
              <a:rPr lang="nb-NO" dirty="0" smtClean="0">
                <a:solidFill>
                  <a:srgbClr val="0000FF"/>
                </a:solidFill>
              </a:rPr>
              <a:t>Bacheloroppgave</a:t>
            </a:r>
            <a:endParaRPr lang="nb-NO" dirty="0">
              <a:solidFill>
                <a:srgbClr val="0000FF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1703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46050"/>
            <a:ext cx="10515600" cy="1325563"/>
          </a:xfrm>
        </p:spPr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Opplegg for emnet</a:t>
            </a:r>
            <a:r>
              <a:rPr lang="nb-NO" dirty="0" smtClean="0"/>
              <a:t> </a:t>
            </a:r>
            <a:r>
              <a:rPr lang="nb-NO" sz="1800" dirty="0">
                <a:solidFill>
                  <a:prstClr val="black"/>
                </a:solidFill>
              </a:rPr>
              <a:t>(</a:t>
            </a:r>
            <a:r>
              <a:rPr lang="nb-NO" sz="1800" dirty="0" smtClean="0">
                <a:solidFill>
                  <a:prstClr val="black"/>
                </a:solidFill>
              </a:rPr>
              <a:t>fortsettes)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1739" y="1442430"/>
            <a:ext cx="10737715" cy="5014912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20 </a:t>
            </a:r>
            <a:r>
              <a:rPr lang="nb-NO" dirty="0" err="1" smtClean="0"/>
              <a:t>sp</a:t>
            </a:r>
            <a:r>
              <a:rPr lang="nb-NO" dirty="0" smtClean="0"/>
              <a:t> gruppearbeid</a:t>
            </a:r>
          </a:p>
          <a:p>
            <a:pPr lvl="1"/>
            <a:r>
              <a:rPr lang="nb-NO" dirty="0" smtClean="0"/>
              <a:t>Dvs. </a:t>
            </a:r>
            <a:r>
              <a:rPr lang="nb-NO" dirty="0" smtClean="0"/>
              <a:t>stor arbeidsinnsats og mye hardt arbeid!</a:t>
            </a:r>
          </a:p>
          <a:p>
            <a:pPr lvl="1"/>
            <a:r>
              <a:rPr lang="nb-NO" dirty="0" smtClean="0"/>
              <a:t>Grupper på  4 personer (3 og 5 er også mulig, hvis nødvendig)</a:t>
            </a:r>
          </a:p>
          <a:p>
            <a:pPr lvl="1"/>
            <a:r>
              <a:rPr lang="nb-NO" dirty="0" smtClean="0"/>
              <a:t>I utgangspunktet, fritt sammensatte grupper; men mulig at </a:t>
            </a:r>
            <a:r>
              <a:rPr lang="nb-NO" dirty="0" smtClean="0"/>
              <a:t>Arild/Dag </a:t>
            </a:r>
            <a:r>
              <a:rPr lang="nb-NO" dirty="0" smtClean="0"/>
              <a:t>må overstyre for at kabalen skal gå opp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 smtClean="0"/>
          </a:p>
          <a:p>
            <a:pPr lvl="1"/>
            <a:r>
              <a:rPr lang="nb-NO" dirty="0" smtClean="0"/>
              <a:t>Start: så tidlig som mulig etter nyttår, slutt: 1. juni </a:t>
            </a:r>
            <a:r>
              <a:rPr lang="nb-NO" dirty="0" smtClean="0"/>
              <a:t>2016</a:t>
            </a:r>
            <a:endParaRPr lang="nb-NO" dirty="0" smtClean="0"/>
          </a:p>
          <a:p>
            <a:pPr lvl="1"/>
            <a:r>
              <a:rPr lang="nb-NO" dirty="0" smtClean="0"/>
              <a:t>Individuell muntlig eksamen på basis av rapporten fra gruppene (første halvdel av juni)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Arbeidet skal utføres som </a:t>
            </a:r>
            <a:r>
              <a:rPr lang="nb-NO" i="1" dirty="0" smtClean="0">
                <a:solidFill>
                  <a:srgbClr val="0000FF"/>
                </a:solidFill>
              </a:rPr>
              <a:t>oppdrag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Mest mulig reell bestilling fra en ekstern oppdragstaker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Studentenes egne forslag er ofte best (men justering kan bli nødvending)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I siste instans tar </a:t>
            </a:r>
            <a:r>
              <a:rPr lang="nb-NO" dirty="0" smtClean="0">
                <a:solidFill>
                  <a:srgbClr val="0000FF"/>
                </a:solidFill>
              </a:rPr>
              <a:t>Arild/Dag </a:t>
            </a:r>
            <a:r>
              <a:rPr lang="nb-NO" dirty="0" smtClean="0">
                <a:solidFill>
                  <a:srgbClr val="0000FF"/>
                </a:solidFill>
              </a:rPr>
              <a:t>ansvar for at alle har et emne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Arild/Dag </a:t>
            </a:r>
            <a:r>
              <a:rPr lang="nb-NO" dirty="0" smtClean="0">
                <a:solidFill>
                  <a:srgbClr val="0000FF"/>
                </a:solidFill>
              </a:rPr>
              <a:t>etablerer kontakt med oppdragsgiver, blir med på første møtet og sørger for at det inngås i) avtale med prosjektbeskrivelse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Gruppen velger en kontaktperson som oppdragsgiver kan forholde seg til, og skaffer en felles epostadresse som veileder benytter i kommunikasjon med gruppen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Tar sikte på at alle har klart et oppdrag innen utløpet av januar, helst før</a:t>
            </a:r>
          </a:p>
        </p:txBody>
      </p:sp>
    </p:spTree>
    <p:extLst>
      <p:ext uri="{BB962C8B-B14F-4D97-AF65-F5344CB8AC3E}">
        <p14:creationId xmlns:p14="http://schemas.microsoft.com/office/powerpoint/2010/main" val="110658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Om innholdet</a:t>
            </a:r>
          </a:p>
          <a:p>
            <a:pPr lvl="1"/>
            <a:r>
              <a:rPr lang="nb-NO" dirty="0" smtClean="0"/>
              <a:t>Er ikke et akademisk arbeid i vanlig forstand</a:t>
            </a:r>
          </a:p>
          <a:p>
            <a:pPr lvl="1"/>
            <a:r>
              <a:rPr lang="nb-NO" dirty="0" smtClean="0"/>
              <a:t>Stor vekt på å utføre et oppdrag etter oppdragsgivers ønske</a:t>
            </a:r>
          </a:p>
          <a:p>
            <a:pPr lvl="1"/>
            <a:r>
              <a:rPr lang="nb-NO" dirty="0" smtClean="0"/>
              <a:t>Krever ikke mer utredning og litteraturstudier enn det et vel utført oppdrag gjør nødvendig</a:t>
            </a:r>
          </a:p>
          <a:p>
            <a:pPr lvl="1"/>
            <a:r>
              <a:rPr lang="nb-NO" dirty="0" smtClean="0"/>
              <a:t>Krever imidlertid stor grad av faglig bevissthet og modenhet, og begrunnelse for valg, utdypende kunnskaper mv vil uansett bli testet i muntlig eksamen</a:t>
            </a:r>
          </a:p>
          <a:p>
            <a:pPr lvl="1"/>
            <a:r>
              <a:rPr lang="nb-NO" dirty="0" smtClean="0"/>
              <a:t>Resultatet er alltid en skriftlig rapport, men denne kan gjerne suppleres med prototyper e.l., og rapporten kan i stor grad inneholde grafiske løsningsforslag mv (ikke bare tekst)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Undervisning og veiledning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Litt undervisning, helt i begynnelsen av arbeidet, </a:t>
            </a:r>
            <a:r>
              <a:rPr lang="nb-NO" dirty="0" smtClean="0">
                <a:solidFill>
                  <a:srgbClr val="0000FF"/>
                </a:solidFill>
              </a:rPr>
              <a:t>relatert </a:t>
            </a:r>
            <a:r>
              <a:rPr lang="nb-NO" dirty="0" smtClean="0">
                <a:solidFill>
                  <a:srgbClr val="0000FF"/>
                </a:solidFill>
              </a:rPr>
              <a:t>til temaer som oppdraget aktualiserer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Veiledning; stort sett styrt av gruppen, men med «passe påtrengende» veileder som heier for å få tilstrekkelig rask og god fremdrift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Veiledningen mest intensivt i starten og mot slutten av arbeidet</a:t>
            </a:r>
          </a:p>
          <a:p>
            <a:endParaRPr lang="nb-NO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Opplegg for emnet </a:t>
            </a:r>
            <a:r>
              <a:rPr lang="nb-NO" sz="1800" dirty="0" smtClean="0"/>
              <a:t>(fortsatt)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99995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1009650"/>
          </a:xfrm>
        </p:spPr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Mulige oppdrag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076325"/>
            <a:ext cx="10515600" cy="5572125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Det aller beste er å foreslå tema selv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Noen muligheter; til å velge eller til inspirasjon for egne ideer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Vurder en personvernerklæring og foreslå forbedringer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Vurder organisering av behandlingsansvar i en virksomhet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Vurder rettsinformasjonen på en nettside, knyttet til en type forvaltningsvedtak og foreslå forbedringer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Vurder brukerstøtte i en </a:t>
            </a:r>
            <a:r>
              <a:rPr lang="nb-NO" dirty="0" err="1" smtClean="0">
                <a:solidFill>
                  <a:srgbClr val="0000FF"/>
                </a:solidFill>
              </a:rPr>
              <a:t>selvbetjent</a:t>
            </a:r>
            <a:r>
              <a:rPr lang="nb-NO" dirty="0" smtClean="0">
                <a:solidFill>
                  <a:srgbClr val="0000FF"/>
                </a:solidFill>
              </a:rPr>
              <a:t> rutine og foreslå forbedringer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Vurder hvordan et forvaltningsorgan kan bedre etterlevelsen av IT-arkitekturprinsippene i en rutine og foreslå forbedringer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Lag forslag til samtykkeerklæring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 smtClean="0">
                <a:solidFill>
                  <a:srgbClr val="0000FF"/>
                </a:solidFill>
              </a:rPr>
              <a:t>Lag forslag til innsynsrutine</a:t>
            </a:r>
          </a:p>
          <a:p>
            <a:r>
              <a:rPr lang="nb-NO" dirty="0" smtClean="0">
                <a:solidFill>
                  <a:srgbClr val="C00000"/>
                </a:solidFill>
              </a:rPr>
              <a:t>Foreslå eget tema eller velg de </a:t>
            </a:r>
            <a:r>
              <a:rPr lang="nb-NO" i="1" dirty="0" smtClean="0"/>
              <a:t>to</a:t>
            </a:r>
            <a:r>
              <a:rPr lang="nb-NO" dirty="0" smtClean="0">
                <a:solidFill>
                  <a:srgbClr val="C00000"/>
                </a:solidFill>
              </a:rPr>
              <a:t> alternativene ovenfor som du foretrekker og send Dag </a:t>
            </a:r>
            <a:r>
              <a:rPr lang="nb-NO" dirty="0" smtClean="0">
                <a:solidFill>
                  <a:srgbClr val="C00000"/>
                </a:solidFill>
                <a:hlinkClick r:id="rId2"/>
              </a:rPr>
              <a:t>d.w.schartum@jus.uio.no</a:t>
            </a:r>
            <a:r>
              <a:rPr lang="nb-NO" dirty="0" smtClean="0">
                <a:solidFill>
                  <a:srgbClr val="C00000"/>
                </a:solidFill>
              </a:rPr>
              <a:t> innen </a:t>
            </a:r>
            <a:r>
              <a:rPr lang="nb-NO" u="sng" dirty="0" smtClean="0"/>
              <a:t>1. desember</a:t>
            </a:r>
          </a:p>
          <a:p>
            <a:r>
              <a:rPr lang="nb-NO" dirty="0" smtClean="0">
                <a:solidFill>
                  <a:srgbClr val="C00000"/>
                </a:solidFill>
              </a:rPr>
              <a:t>Angi eventuelt om det noen du ønsker å være på gruppe med</a:t>
            </a:r>
          </a:p>
          <a:p>
            <a:r>
              <a:rPr lang="nb-NO" smtClean="0">
                <a:solidFill>
                  <a:srgbClr val="C00000"/>
                </a:solidFill>
              </a:rPr>
              <a:t>Arild/Dag </a:t>
            </a:r>
            <a:r>
              <a:rPr lang="nb-NO" dirty="0" smtClean="0">
                <a:solidFill>
                  <a:srgbClr val="C00000"/>
                </a:solidFill>
              </a:rPr>
              <a:t>fordeler på grupper og begynner arbeidet med å finne oppdragsgivere, så snart som mulig etter at svarene er mottatt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7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470</Words>
  <Application>Microsoft Office PowerPoint</Application>
  <PresentationFormat>Custom</PresentationFormat>
  <Paragraphs>41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Office-tema</vt:lpstr>
      <vt:lpstr>DRI3001 V-16 Bacheloroppgave</vt:lpstr>
      <vt:lpstr>Opplegg for emnet (fortsettes)</vt:lpstr>
      <vt:lpstr>Opplegg for emnet (fortsatt)</vt:lpstr>
      <vt:lpstr>Mulige oppdrag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DRI3001 V-15 Bacheloroppgave</dc:title>
  <dc:creator>dag wiese schartum</dc:creator>
  <cp:lastModifiedBy>dags</cp:lastModifiedBy>
  <cp:revision>11</cp:revision>
  <cp:lastPrinted>2014-11-20T08:43:42Z</cp:lastPrinted>
  <dcterms:created xsi:type="dcterms:W3CDTF">2014-11-19T20:18:10Z</dcterms:created>
  <dcterms:modified xsi:type="dcterms:W3CDTF">2015-11-16T10:22:04Z</dcterms:modified>
</cp:coreProperties>
</file>