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8" r:id="rId5"/>
    <p:sldId id="259" r:id="rId6"/>
    <p:sldId id="265" r:id="rId7"/>
    <p:sldId id="260" r:id="rId8"/>
    <p:sldId id="262" r:id="rId9"/>
    <p:sldId id="261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9AA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96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E5D2C-23A7-4ADC-8E74-0C896675224D}" type="datetimeFigureOut">
              <a:rPr lang="nb-NO" smtClean="0"/>
              <a:pPr/>
              <a:t>03.11.2014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DD06F-E518-402C-90BF-5A1400219F21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chemeClr val="accent2"/>
                </a:solidFill>
              </a:rPr>
              <a:t>DRI2020 Rettskilder og informasjonssøking</a:t>
            </a:r>
            <a:r>
              <a:rPr lang="nb-NO" sz="3200" dirty="0" smtClean="0">
                <a:solidFill>
                  <a:schemeClr val="accent2"/>
                </a:solidFill>
              </a:rPr>
              <a:t/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/>
              <a:t>-oppsummering</a:t>
            </a:r>
            <a:endParaRPr lang="nb-NO" sz="32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nb-NO" sz="4000" dirty="0" smtClean="0">
                <a:solidFill>
                  <a:srgbClr val="C00000"/>
                </a:solidFill>
              </a:rPr>
              <a:t>Lang og omstendelig beskrivelse</a:t>
            </a:r>
            <a:endParaRPr lang="nb-NO" sz="40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Emnet handler om hvordan forvaltningslover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blir til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hvordan lovgivningsprosessen er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styrt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hvordan lovtekstene er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bygget opp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(internt og mellom hverandre), og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de virker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eller ikke virker etter </a:t>
            </a:r>
            <a:r>
              <a:rPr lang="nb-N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formålet.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tillegg blir </a:t>
            </a:r>
            <a:r>
              <a:rPr lang="nb-NO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konsekvenser</a:t>
            </a:r>
            <a:r>
              <a:rPr lang="nb-N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 </a:t>
            </a:r>
            <a:r>
              <a:rPr lang="nb-N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 gjennomføre lovvedtak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drøftet; spesielt </a:t>
            </a:r>
            <a:r>
              <a:rPr lang="nb-N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muligheten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å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automatisere anvendelse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 forvaltningslover og </a:t>
            </a:r>
            <a:r>
              <a:rPr lang="nb-NO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konsekvensene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personvern. Emnet tar også opp spørsmål om søking og gjenfinning av lover og andre dokumenter på Internett.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74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Elementer i en strukturert beskrivelse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254899" y="4794199"/>
            <a:ext cx="237969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Prosessen, steg for steg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254899" y="5223129"/>
            <a:ext cx="2818079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Hvordan prosessen blir styrt</a:t>
            </a:r>
          </a:p>
        </p:txBody>
      </p:sp>
      <p:sp>
        <p:nvSpPr>
          <p:cNvPr id="8" name="Rektangel 7"/>
          <p:cNvSpPr/>
          <p:nvPr/>
        </p:nvSpPr>
        <p:spPr>
          <a:xfrm>
            <a:off x="3380000" y="1845034"/>
            <a:ext cx="2004588" cy="646331"/>
          </a:xfrm>
          <a:prstGeom prst="rect">
            <a:avLst/>
          </a:prstGeom>
          <a:solidFill>
            <a:srgbClr val="FC9AA1"/>
          </a:solidFill>
        </p:spPr>
        <p:txBody>
          <a:bodyPr wrap="none">
            <a:spAutoFit/>
          </a:bodyPr>
          <a:lstStyle/>
          <a:p>
            <a:r>
              <a:rPr lang="nb-NO" dirty="0" smtClean="0"/>
              <a:t>Søke/finne lover og</a:t>
            </a:r>
          </a:p>
          <a:p>
            <a:r>
              <a:rPr lang="nb-NO" dirty="0" smtClean="0"/>
              <a:t>andre dokumenter</a:t>
            </a: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2692210" y="2552162"/>
            <a:ext cx="3457037" cy="369332"/>
          </a:xfrm>
          <a:prstGeom prst="rect">
            <a:avLst/>
          </a:prstGeom>
          <a:solidFill>
            <a:srgbClr val="FC9AA1"/>
          </a:solidFill>
        </p:spPr>
        <p:txBody>
          <a:bodyPr wrap="none">
            <a:spAutoFit/>
          </a:bodyPr>
          <a:lstStyle/>
          <a:p>
            <a:r>
              <a:rPr lang="nb-NO" dirty="0" smtClean="0"/>
              <a:t>Særtrekk ved og krav til lovteksten</a:t>
            </a:r>
          </a:p>
        </p:txBody>
      </p:sp>
      <p:sp>
        <p:nvSpPr>
          <p:cNvPr id="10" name="Rektangel 9"/>
          <p:cNvSpPr/>
          <p:nvPr/>
        </p:nvSpPr>
        <p:spPr>
          <a:xfrm>
            <a:off x="3226941" y="3016617"/>
            <a:ext cx="2387577" cy="369332"/>
          </a:xfrm>
          <a:prstGeom prst="rect">
            <a:avLst/>
          </a:prstGeom>
          <a:solidFill>
            <a:srgbClr val="FC9AA1"/>
          </a:solidFill>
        </p:spPr>
        <p:txBody>
          <a:bodyPr wrap="none">
            <a:spAutoFit/>
          </a:bodyPr>
          <a:lstStyle/>
          <a:p>
            <a:r>
              <a:rPr lang="nb-NO" dirty="0" smtClean="0"/>
              <a:t>Forholdet mellom lover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254899" y="4310976"/>
            <a:ext cx="1834669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Når brukes lover?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5384588" y="4310976"/>
            <a:ext cx="316689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Er virkningene etter formålene?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5384588" y="4774797"/>
            <a:ext cx="3212611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Konsekvenser for personvernet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5384587" y="5223129"/>
            <a:ext cx="3545266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Kan lovanvendelsen automatiseres?</a:t>
            </a:r>
          </a:p>
        </p:txBody>
      </p:sp>
      <p:grpSp>
        <p:nvGrpSpPr>
          <p:cNvPr id="17" name="Gruppe 16"/>
          <p:cNvGrpSpPr/>
          <p:nvPr/>
        </p:nvGrpSpPr>
        <p:grpSpPr>
          <a:xfrm>
            <a:off x="254899" y="3710961"/>
            <a:ext cx="7570556" cy="461665"/>
            <a:chOff x="254899" y="3710961"/>
            <a:chExt cx="7570556" cy="461665"/>
          </a:xfrm>
        </p:grpSpPr>
        <p:sp>
          <p:nvSpPr>
            <p:cNvPr id="3" name="TekstSylinder 2"/>
            <p:cNvSpPr txBox="1"/>
            <p:nvPr/>
          </p:nvSpPr>
          <p:spPr>
            <a:xfrm>
              <a:off x="254899" y="3710961"/>
              <a:ext cx="2948949" cy="461665"/>
            </a:xfrm>
            <a:prstGeom prst="rect">
              <a:avLst/>
            </a:prstGeom>
            <a:noFill/>
            <a:ln w="41275" cmpd="dbl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2400" dirty="0" smtClean="0"/>
                <a:t>Lovgivningsprosessen </a:t>
              </a:r>
              <a:endParaRPr lang="nb-NO" sz="2400" dirty="0"/>
            </a:p>
          </p:txBody>
        </p:sp>
        <p:sp>
          <p:nvSpPr>
            <p:cNvPr id="4" name="TekstSylinder 3"/>
            <p:cNvSpPr txBox="1"/>
            <p:nvPr/>
          </p:nvSpPr>
          <p:spPr>
            <a:xfrm>
              <a:off x="3661259" y="3710961"/>
              <a:ext cx="1518942" cy="461665"/>
            </a:xfrm>
            <a:prstGeom prst="rect">
              <a:avLst/>
            </a:prstGeom>
            <a:noFill/>
            <a:ln w="41275" cmpd="dbl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2400" dirty="0" smtClean="0"/>
                <a:t>Resultatet </a:t>
              </a:r>
              <a:endParaRPr lang="nb-NO" sz="2400" dirty="0"/>
            </a:p>
          </p:txBody>
        </p:sp>
        <p:sp>
          <p:nvSpPr>
            <p:cNvPr id="5" name="TekstSylinder 4"/>
            <p:cNvSpPr txBox="1"/>
            <p:nvPr/>
          </p:nvSpPr>
          <p:spPr>
            <a:xfrm>
              <a:off x="5637612" y="3710961"/>
              <a:ext cx="2187843" cy="461665"/>
            </a:xfrm>
            <a:prstGeom prst="rect">
              <a:avLst/>
            </a:prstGeom>
            <a:noFill/>
            <a:ln w="41275" cmpd="dbl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2400" dirty="0" smtClean="0"/>
                <a:t>Konsekvensene </a:t>
              </a:r>
              <a:endParaRPr lang="nb-NO" sz="2400" dirty="0"/>
            </a:p>
          </p:txBody>
        </p:sp>
        <p:sp>
          <p:nvSpPr>
            <p:cNvPr id="15" name="Pil høyre 14"/>
            <p:cNvSpPr/>
            <p:nvPr/>
          </p:nvSpPr>
          <p:spPr>
            <a:xfrm>
              <a:off x="3264080" y="3840803"/>
              <a:ext cx="336947" cy="239570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Pil høyre 15"/>
            <p:cNvSpPr/>
            <p:nvPr/>
          </p:nvSpPr>
          <p:spPr>
            <a:xfrm>
              <a:off x="5240433" y="3848835"/>
              <a:ext cx="336947" cy="239570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84256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nb-NO" dirty="0" smtClean="0">
                <a:solidFill>
                  <a:srgbClr val="0000FF"/>
                </a:solidFill>
              </a:rPr>
              <a:t>Når brukes lover?</a:t>
            </a:r>
          </a:p>
          <a:p>
            <a:pPr lvl="1"/>
            <a:r>
              <a:rPr lang="nb-NO" dirty="0" smtClean="0"/>
              <a:t>Når legalitetsprinsippet krever det (varsomhet med forskrifter)</a:t>
            </a:r>
          </a:p>
          <a:p>
            <a:pPr lvl="1"/>
            <a:r>
              <a:rPr lang="nb-NO" dirty="0" smtClean="0"/>
              <a:t>For å endre eksisterende lov</a:t>
            </a:r>
          </a:p>
          <a:p>
            <a:pPr lvl="1"/>
            <a:r>
              <a:rPr lang="nb-NO" dirty="0" smtClean="0"/>
              <a:t>For å skape offentlighet, forutberegnelighet mv</a:t>
            </a:r>
          </a:p>
          <a:p>
            <a:r>
              <a:rPr lang="nb-NO" dirty="0" smtClean="0">
                <a:solidFill>
                  <a:srgbClr val="0000FF"/>
                </a:solidFill>
              </a:rPr>
              <a:t>Prosessen, steg for steg</a:t>
            </a:r>
            <a:endParaRPr lang="nb-NO" dirty="0" smtClean="0">
              <a:solidFill>
                <a:srgbClr val="0000FF"/>
              </a:solidFill>
            </a:endParaRPr>
          </a:p>
          <a:p>
            <a:pPr lvl="1"/>
            <a:r>
              <a:rPr lang="nb-NO" dirty="0" smtClean="0"/>
              <a:t>Mandat til utredningsgruppe eller lignende</a:t>
            </a:r>
          </a:p>
          <a:p>
            <a:pPr lvl="1"/>
            <a:r>
              <a:rPr lang="nb-NO" dirty="0" smtClean="0"/>
              <a:t>Utredning</a:t>
            </a:r>
          </a:p>
          <a:p>
            <a:pPr lvl="1"/>
            <a:r>
              <a:rPr lang="nb-NO" dirty="0" smtClean="0"/>
              <a:t>Høring</a:t>
            </a:r>
          </a:p>
          <a:p>
            <a:pPr lvl="1"/>
            <a:r>
              <a:rPr lang="nb-NO" dirty="0" smtClean="0"/>
              <a:t>Lovproposisjon</a:t>
            </a:r>
          </a:p>
          <a:p>
            <a:pPr lvl="1"/>
            <a:r>
              <a:rPr lang="nb-NO" dirty="0" smtClean="0"/>
              <a:t>Komitébehandling</a:t>
            </a:r>
          </a:p>
          <a:p>
            <a:pPr lvl="1"/>
            <a:r>
              <a:rPr lang="nb-NO" dirty="0" smtClean="0"/>
              <a:t>Stortingsbehandling</a:t>
            </a:r>
          </a:p>
          <a:p>
            <a:pPr lvl="1"/>
            <a:r>
              <a:rPr lang="nb-NO" dirty="0" smtClean="0"/>
              <a:t>Sanksjonering av Kongen i statsråd</a:t>
            </a:r>
          </a:p>
          <a:p>
            <a:pPr lvl="1"/>
            <a:r>
              <a:rPr lang="nb-NO" dirty="0" smtClean="0"/>
              <a:t>Publisering i </a:t>
            </a:r>
            <a:r>
              <a:rPr lang="nb-NO" dirty="0" err="1" smtClean="0"/>
              <a:t>hht</a:t>
            </a:r>
            <a:r>
              <a:rPr lang="nb-NO" dirty="0" smtClean="0"/>
              <a:t> lov om norsk </a:t>
            </a:r>
            <a:r>
              <a:rPr lang="nb-NO" dirty="0" err="1" smtClean="0"/>
              <a:t>lovtidend</a:t>
            </a:r>
            <a:r>
              <a:rPr lang="nb-NO" dirty="0" smtClean="0"/>
              <a:t> (c/o Lovdata)</a:t>
            </a:r>
          </a:p>
          <a:p>
            <a:pPr lvl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nb-NO" dirty="0" smtClean="0">
                <a:solidFill>
                  <a:srgbClr val="0000FF"/>
                </a:solidFill>
              </a:rPr>
              <a:t>Styring av lovgivningsprosessen</a:t>
            </a:r>
            <a:endParaRPr lang="nb-NO" dirty="0" smtClean="0">
              <a:solidFill>
                <a:srgbClr val="0000FF"/>
              </a:solidFill>
            </a:endParaRPr>
          </a:p>
          <a:p>
            <a:pPr lvl="1"/>
            <a:r>
              <a:rPr lang="nb-NO" dirty="0" smtClean="0"/>
              <a:t>Politiske føringer mv i mandatet</a:t>
            </a:r>
          </a:p>
          <a:p>
            <a:pPr lvl="1"/>
            <a:r>
              <a:rPr lang="nb-NO" dirty="0" smtClean="0"/>
              <a:t>Utredningsinstruksen med veileder</a:t>
            </a:r>
          </a:p>
          <a:p>
            <a:pPr lvl="1"/>
            <a:r>
              <a:rPr lang="nb-NO" dirty="0" smtClean="0"/>
              <a:t>Veiledere (Lovteknikkheftet, veiledning for utvalgsledere og –sekretærer)</a:t>
            </a:r>
          </a:p>
          <a:p>
            <a:pPr lvl="1"/>
            <a:r>
              <a:rPr lang="nb-NO" dirty="0" smtClean="0"/>
              <a:t>Instrukser fra SMK (Om R-konferanser og Om Statsråd)</a:t>
            </a:r>
          </a:p>
          <a:p>
            <a:pPr lvl="1"/>
            <a:r>
              <a:rPr lang="nb-NO" dirty="0" smtClean="0"/>
              <a:t>Grunnloven § 75 flg.</a:t>
            </a:r>
          </a:p>
          <a:p>
            <a:pPr lvl="1"/>
            <a:r>
              <a:rPr lang="nb-NO" dirty="0" smtClean="0"/>
              <a:t>Stortingets forretningsorden</a:t>
            </a:r>
          </a:p>
          <a:p>
            <a:pPr lvl="1"/>
            <a:r>
              <a:rPr lang="nb-NO" dirty="0" smtClean="0"/>
              <a:t>Lov om Norsk Lovtidend (med forskrifter</a:t>
            </a:r>
            <a:r>
              <a:rPr lang="nb-NO" dirty="0" smtClean="0"/>
              <a:t>)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  <a:solidFill>
            <a:srgbClr val="FC9AA1"/>
          </a:solidFill>
        </p:spPr>
        <p:txBody>
          <a:bodyPr>
            <a:normAutofit fontScale="92500"/>
          </a:bodyPr>
          <a:lstStyle/>
          <a:p>
            <a:r>
              <a:rPr lang="nb-NO" dirty="0">
                <a:solidFill>
                  <a:srgbClr val="0000FF"/>
                </a:solidFill>
              </a:rPr>
              <a:t>Hvordan kan vi søke og finne lover?</a:t>
            </a:r>
          </a:p>
          <a:p>
            <a:pPr lvl="1"/>
            <a:r>
              <a:rPr lang="nb-NO" dirty="0"/>
              <a:t>Rettskilder og </a:t>
            </a:r>
            <a:r>
              <a:rPr lang="nb-NO" dirty="0" err="1"/>
              <a:t>publicatio</a:t>
            </a:r>
            <a:r>
              <a:rPr lang="nb-NO" dirty="0"/>
              <a:t> </a:t>
            </a:r>
            <a:r>
              <a:rPr lang="nb-NO" dirty="0" err="1"/>
              <a:t>legis</a:t>
            </a:r>
            <a:endParaRPr lang="nb-NO" dirty="0"/>
          </a:p>
          <a:p>
            <a:pPr lvl="1"/>
            <a:r>
              <a:rPr lang="nb-NO" dirty="0" err="1"/>
              <a:t>Formidlingsrevulosjon</a:t>
            </a:r>
            <a:endParaRPr lang="nb-NO" dirty="0"/>
          </a:p>
          <a:p>
            <a:pPr lvl="1"/>
            <a:r>
              <a:rPr lang="nb-NO" dirty="0"/>
              <a:t>Fritekstsøk, søk i faste felt og henvisningsstrukturer</a:t>
            </a:r>
          </a:p>
          <a:p>
            <a:r>
              <a:rPr lang="nb-NO" dirty="0">
                <a:solidFill>
                  <a:srgbClr val="0000FF"/>
                </a:solidFill>
              </a:rPr>
              <a:t>Særtrekk ved og krav til lover</a:t>
            </a:r>
          </a:p>
          <a:p>
            <a:pPr lvl="1"/>
            <a:r>
              <a:rPr lang="nb-NO" dirty="0" err="1" smtClean="0"/>
              <a:t>ForutberegLovspråk</a:t>
            </a:r>
            <a:r>
              <a:rPr lang="nb-NO" dirty="0"/>
              <a:t>: Vaghet og skjønn. Kansellistilen. ”Definisjonssyken”</a:t>
            </a:r>
          </a:p>
          <a:p>
            <a:pPr lvl="1"/>
            <a:r>
              <a:rPr lang="nb-NO" dirty="0"/>
              <a:t>«standardelementer»</a:t>
            </a:r>
          </a:p>
          <a:p>
            <a:pPr lvl="1"/>
            <a:r>
              <a:rPr lang="nb-NO" dirty="0"/>
              <a:t>Lov som ramme for forskrifter (</a:t>
            </a:r>
            <a:r>
              <a:rPr lang="nb-NO" dirty="0" err="1"/>
              <a:t>jf</a:t>
            </a:r>
            <a:r>
              <a:rPr lang="nb-NO" dirty="0"/>
              <a:t> legalitets-prinsippet)</a:t>
            </a:r>
          </a:p>
          <a:p>
            <a:pPr lvl="1"/>
            <a:r>
              <a:rPr lang="nb-NO" dirty="0" err="1" smtClean="0"/>
              <a:t>nelighet</a:t>
            </a:r>
            <a:r>
              <a:rPr lang="nb-NO" dirty="0" smtClean="0"/>
              <a:t> </a:t>
            </a:r>
            <a:r>
              <a:rPr lang="nb-NO" dirty="0"/>
              <a:t>og gjennomsikkerhet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688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857232"/>
            <a:ext cx="8329642" cy="526893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nb-NO" dirty="0" smtClean="0">
                <a:solidFill>
                  <a:srgbClr val="0000FF"/>
                </a:solidFill>
              </a:rPr>
              <a:t>Er virkninger av lover i samsvar med formålene?</a:t>
            </a:r>
            <a:endParaRPr lang="nb-NO" dirty="0" smtClean="0">
              <a:solidFill>
                <a:srgbClr val="0000FF"/>
              </a:solidFill>
            </a:endParaRPr>
          </a:p>
          <a:p>
            <a:pPr lvl="1"/>
            <a:r>
              <a:rPr lang="nb-NO" dirty="0" err="1" smtClean="0"/>
              <a:t>Etterkontroll</a:t>
            </a:r>
            <a:r>
              <a:rPr lang="nb-NO" dirty="0" smtClean="0"/>
              <a:t> av lover</a:t>
            </a:r>
          </a:p>
          <a:p>
            <a:pPr lvl="1"/>
            <a:r>
              <a:rPr lang="nb-NO" dirty="0" smtClean="0"/>
              <a:t>Evaluering </a:t>
            </a:r>
            <a:r>
              <a:rPr lang="nb-NO" dirty="0" smtClean="0"/>
              <a:t>av lover</a:t>
            </a:r>
          </a:p>
          <a:p>
            <a:pPr lvl="2"/>
            <a:r>
              <a:rPr lang="nb-NO" dirty="0" smtClean="0"/>
              <a:t>En systematisk datainnsamling, analyse og vurdering av et regelverk med tanke på utforming, målrealisering, effekter og/eller utvikling og anvendelse </a:t>
            </a:r>
          </a:p>
          <a:p>
            <a:r>
              <a:rPr lang="nb-NO" sz="2700" dirty="0" smtClean="0">
                <a:solidFill>
                  <a:srgbClr val="0000FF"/>
                </a:solidFill>
              </a:rPr>
              <a:t>Konsekvenser for personvernet</a:t>
            </a:r>
            <a:endParaRPr lang="nb-NO" sz="2700" dirty="0">
              <a:solidFill>
                <a:srgbClr val="0000FF"/>
              </a:solidFill>
            </a:endParaRPr>
          </a:p>
          <a:p>
            <a:pPr lvl="1"/>
            <a:r>
              <a:rPr lang="nb-NO" sz="2400" dirty="0"/>
              <a:t>Vurdering av personvernkonsekvenser</a:t>
            </a:r>
          </a:p>
          <a:p>
            <a:pPr lvl="1"/>
            <a:r>
              <a:rPr lang="nb-NO" sz="2400" dirty="0"/>
              <a:t>Innebygget personvern – ”</a:t>
            </a:r>
            <a:r>
              <a:rPr lang="nb-NO" sz="2400" dirty="0" err="1"/>
              <a:t>privacy</a:t>
            </a:r>
            <a:r>
              <a:rPr lang="nb-NO" sz="2400" dirty="0"/>
              <a:t> by design” (og personvern som utgangspunkt – ”</a:t>
            </a:r>
            <a:r>
              <a:rPr lang="nb-NO" sz="2400" dirty="0" err="1"/>
              <a:t>privacy</a:t>
            </a:r>
            <a:r>
              <a:rPr lang="nb-NO" sz="2400" dirty="0"/>
              <a:t> by </a:t>
            </a:r>
            <a:r>
              <a:rPr lang="nb-NO" sz="2400" dirty="0" err="1"/>
              <a:t>default</a:t>
            </a:r>
            <a:r>
              <a:rPr lang="nb-NO" sz="2400" dirty="0"/>
              <a:t>”)</a:t>
            </a:r>
          </a:p>
          <a:p>
            <a:r>
              <a:rPr lang="nb-NO" sz="2700" dirty="0" smtClean="0">
                <a:solidFill>
                  <a:srgbClr val="0000FF"/>
                </a:solidFill>
              </a:rPr>
              <a:t>Automatisert lovanvendelse</a:t>
            </a:r>
            <a:endParaRPr lang="nb-NO" sz="2700" dirty="0">
              <a:solidFill>
                <a:srgbClr val="0000FF"/>
              </a:solidFill>
            </a:endParaRPr>
          </a:p>
          <a:p>
            <a:pPr lvl="1"/>
            <a:r>
              <a:rPr lang="nb-NO" sz="2300" dirty="0"/>
              <a:t>Automatiseringsvennlig lovgivning</a:t>
            </a:r>
          </a:p>
          <a:p>
            <a:pPr lvl="1"/>
            <a:r>
              <a:rPr lang="nb-NO" sz="2300" dirty="0"/>
              <a:t>Automatiseringsvennlig angivelse av faktum</a:t>
            </a:r>
          </a:p>
          <a:p>
            <a:pPr lvl="1"/>
            <a:r>
              <a:rPr lang="nb-NO" sz="2300" dirty="0"/>
              <a:t>Automatiseringsvennlig angivelse av behandlingsmåter</a:t>
            </a:r>
          </a:p>
          <a:p>
            <a:pPr lvl="1"/>
            <a:r>
              <a:rPr lang="nb-NO" sz="2300" dirty="0"/>
              <a:t>Faste regler versus skjønn</a:t>
            </a:r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 sz="2700" dirty="0" smtClean="0">
                <a:solidFill>
                  <a:srgbClr val="0000FF"/>
                </a:solidFill>
              </a:rPr>
              <a:t>Hvordan kan hensynet til personvern ivaretas ved lovutredning og implementering?</a:t>
            </a:r>
          </a:p>
          <a:p>
            <a:pPr lvl="1"/>
            <a:r>
              <a:rPr lang="nb-NO" sz="2400" dirty="0" smtClean="0"/>
              <a:t>Vurdering av personvernkonsekvenser</a:t>
            </a:r>
          </a:p>
          <a:p>
            <a:pPr lvl="1"/>
            <a:r>
              <a:rPr lang="nb-NO" sz="2400" dirty="0" smtClean="0"/>
              <a:t>Innebygget personvern – ”</a:t>
            </a:r>
            <a:r>
              <a:rPr lang="nb-NO" sz="2400" dirty="0" err="1" smtClean="0"/>
              <a:t>privacy</a:t>
            </a:r>
            <a:r>
              <a:rPr lang="nb-NO" sz="2400" dirty="0" smtClean="0"/>
              <a:t> by design” (og personvern som utgangspunkt – ”</a:t>
            </a:r>
            <a:r>
              <a:rPr lang="nb-NO" sz="2400" dirty="0" err="1" smtClean="0"/>
              <a:t>privacy</a:t>
            </a:r>
            <a:r>
              <a:rPr lang="nb-NO" sz="2400" dirty="0" smtClean="0"/>
              <a:t> by </a:t>
            </a:r>
            <a:r>
              <a:rPr lang="nb-NO" sz="2400" dirty="0" err="1" smtClean="0"/>
              <a:t>default</a:t>
            </a:r>
            <a:r>
              <a:rPr lang="nb-NO" sz="2400" dirty="0" smtClean="0"/>
              <a:t>”)</a:t>
            </a:r>
          </a:p>
          <a:p>
            <a:r>
              <a:rPr lang="nb-NO" sz="2700" dirty="0" smtClean="0">
                <a:solidFill>
                  <a:srgbClr val="0000FF"/>
                </a:solidFill>
              </a:rPr>
              <a:t>Hvordan kan/bør en ta hensyn til automatisert saksbehandling når lover skrives?</a:t>
            </a:r>
          </a:p>
          <a:p>
            <a:pPr lvl="1"/>
            <a:r>
              <a:rPr lang="nb-NO" sz="2300" dirty="0" smtClean="0"/>
              <a:t>Automatiseringsvennlig lovgivning</a:t>
            </a:r>
          </a:p>
          <a:p>
            <a:pPr lvl="1"/>
            <a:r>
              <a:rPr lang="nb-NO" sz="2300" dirty="0" smtClean="0"/>
              <a:t>Automatiseringsvennlig angivelse av faktum</a:t>
            </a:r>
          </a:p>
          <a:p>
            <a:pPr lvl="1"/>
            <a:r>
              <a:rPr lang="nb-NO" sz="2300" dirty="0" smtClean="0"/>
              <a:t>Automatiseringsvennlig angivelse av behandlingsmåter</a:t>
            </a:r>
          </a:p>
          <a:p>
            <a:pPr lvl="1"/>
            <a:r>
              <a:rPr lang="nb-NO" sz="2300" dirty="0" smtClean="0"/>
              <a:t>Faste regler versus skjønn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nb-NO" dirty="0" smtClean="0">
                <a:solidFill>
                  <a:srgbClr val="7030A0"/>
                </a:solidFill>
              </a:rPr>
              <a:t>Noen avsluttende ord om eksamen</a:t>
            </a:r>
            <a:endParaRPr lang="nb-NO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5720" y="1000108"/>
            <a:ext cx="8572560" cy="5429288"/>
          </a:xfrm>
        </p:spPr>
        <p:txBody>
          <a:bodyPr>
            <a:noAutofit/>
          </a:bodyPr>
          <a:lstStyle/>
          <a:p>
            <a:r>
              <a:rPr lang="nb-NO" sz="1700" dirty="0" smtClean="0"/>
              <a:t>13. november kl. 10.00, 4 timer skriftlig eksamen</a:t>
            </a:r>
          </a:p>
          <a:p>
            <a:r>
              <a:rPr lang="nb-NO" sz="1700" dirty="0" smtClean="0"/>
              <a:t>Det </a:t>
            </a:r>
            <a:r>
              <a:rPr lang="nb-NO" sz="1700" dirty="0" smtClean="0"/>
              <a:t>finnes bare </a:t>
            </a:r>
            <a:r>
              <a:rPr lang="nb-NO" sz="1700" dirty="0" smtClean="0"/>
              <a:t>to </a:t>
            </a:r>
            <a:r>
              <a:rPr lang="nb-NO" sz="1700" dirty="0" smtClean="0"/>
              <a:t>tidligere oppgave som gir riktige forventninger</a:t>
            </a:r>
          </a:p>
          <a:p>
            <a:r>
              <a:rPr lang="nb-NO" sz="1700" dirty="0" smtClean="0"/>
              <a:t>Oppgaven vil ha 2 – 4 deler som alle må besvares</a:t>
            </a:r>
          </a:p>
          <a:p>
            <a:r>
              <a:rPr lang="nb-NO" sz="1700" dirty="0" smtClean="0"/>
              <a:t>Det gis ikke oppgaver som kun er basert på forelesningspresentasjoner, men slike presentasjoner er klart relevante</a:t>
            </a:r>
          </a:p>
          <a:p>
            <a:r>
              <a:rPr lang="nb-NO" sz="1700" dirty="0" smtClean="0"/>
              <a:t>Vektlegging av emner ved eksamen vil gjenspeile vektleggingen i undervisning/pensum</a:t>
            </a:r>
          </a:p>
          <a:p>
            <a:r>
              <a:rPr lang="nb-NO" sz="1700" dirty="0" smtClean="0"/>
              <a:t>Det er tillatt å ha med seg lover og forskrifter (lovsamling, særtrykk), men dette vil neppe ha stor betydning for prestasjonene</a:t>
            </a:r>
          </a:p>
          <a:p>
            <a:r>
              <a:rPr lang="nb-NO" sz="1700" dirty="0" smtClean="0"/>
              <a:t>Dersom oppgaveteksten forutsetter tilgang til lovtekst e.l., deles dette ut som del av oppgaven</a:t>
            </a:r>
          </a:p>
          <a:p>
            <a:r>
              <a:rPr lang="nb-NO" sz="1700" dirty="0" smtClean="0"/>
              <a:t>Husk å les oppgaveteksten godt og bruk tid på å disponere før du skriver besvarelsen</a:t>
            </a:r>
          </a:p>
          <a:p>
            <a:r>
              <a:rPr lang="nb-NO" sz="1700" dirty="0" smtClean="0"/>
              <a:t>Er oppgaveteksten uklar: Prøv alltid å forstå den slik at den gjelder sentrale spørsmål i pensum; forklar og begrunn din fortolkning</a:t>
            </a:r>
          </a:p>
          <a:p>
            <a:r>
              <a:rPr lang="nb-NO" sz="1700" dirty="0" smtClean="0"/>
              <a:t>? </a:t>
            </a:r>
            <a:r>
              <a:rPr lang="nb-NO" sz="1700" dirty="0" smtClean="0"/>
              <a:t>kommer på trøsterunde ca kl 10.15</a:t>
            </a:r>
          </a:p>
          <a:p>
            <a:r>
              <a:rPr lang="nb-NO" sz="1700" dirty="0" smtClean="0"/>
              <a:t>Eksempler (reelle eller konstruerte) og figurerer (i kombinasjon med tekst) er alltid populært blant sensorene!</a:t>
            </a:r>
          </a:p>
          <a:p>
            <a:r>
              <a:rPr lang="nb-NO" sz="1700" dirty="0" smtClean="0"/>
              <a:t>Legg ved disposisjonen dersom du ikke rekker å skrive ferdig</a:t>
            </a:r>
            <a:endParaRPr lang="nb-NO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605</Words>
  <Application>Microsoft Office PowerPoint</Application>
  <PresentationFormat>Skjermfremvisning (4:3)</PresentationFormat>
  <Paragraphs>81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Office-tema</vt:lpstr>
      <vt:lpstr>DRI2020 Rettskilder og informasjonssøking -oppsummering</vt:lpstr>
      <vt:lpstr>Lang og omstendelig beskrivelse</vt:lpstr>
      <vt:lpstr>Elementer i en strukturert beskrivelse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Noen avsluttende ord om eksamen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DRI2020 Rettskilder og informasjonssøking -oppsummering</dc:title>
  <dc:creator>eier</dc:creator>
  <cp:lastModifiedBy>dag wiese schartum</cp:lastModifiedBy>
  <cp:revision>13</cp:revision>
  <cp:lastPrinted>2014-11-03T20:57:27Z</cp:lastPrinted>
  <dcterms:created xsi:type="dcterms:W3CDTF">2011-11-07T20:20:44Z</dcterms:created>
  <dcterms:modified xsi:type="dcterms:W3CDTF">2014-11-03T21:24:18Z</dcterms:modified>
</cp:coreProperties>
</file>