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72" r:id="rId2"/>
    <p:sldId id="257" r:id="rId3"/>
    <p:sldId id="276" r:id="rId4"/>
    <p:sldId id="279" r:id="rId5"/>
    <p:sldId id="274" r:id="rId6"/>
    <p:sldId id="275" r:id="rId7"/>
    <p:sldId id="280" r:id="rId8"/>
    <p:sldId id="259" r:id="rId9"/>
    <p:sldId id="270" r:id="rId10"/>
    <p:sldId id="277" r:id="rId11"/>
    <p:sldId id="268" r:id="rId12"/>
    <p:sldId id="278" r:id="rId13"/>
  </p:sldIdLst>
  <p:sldSz cx="9144000" cy="6858000" type="screen4x3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33FF"/>
    <a:srgbClr val="FFFFCC"/>
    <a:srgbClr val="3333CC"/>
    <a:srgbClr val="CC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6" d="100"/>
          <a:sy n="106" d="100"/>
        </p:scale>
        <p:origin x="1686" y="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E6F8A1-F3DD-4FD8-B362-DF789CFD52E5}" type="datetimeFigureOut">
              <a:rPr lang="nb-NO" smtClean="0"/>
              <a:t>06.10.2014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C76AC54-1CCD-452A-B618-A158E349754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498276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 smtClean="0"/>
              <a:t>Klikk for å redigere undertittelstil i malen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E901A4-DF67-446B-8626-16DABA59B217}" type="datetimeFigureOut">
              <a:rPr lang="nb-NO" smtClean="0"/>
              <a:t>06.10.2014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78707B-B317-4629-9A15-C47A0788B6E0}" type="slidenum">
              <a:rPr lang="nb-NO" smtClean="0"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E901A4-DF67-446B-8626-16DABA59B217}" type="datetimeFigureOut">
              <a:rPr lang="nb-NO" smtClean="0"/>
              <a:t>06.10.2014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78707B-B317-4629-9A15-C47A0788B6E0}" type="slidenum">
              <a:rPr lang="nb-NO" smtClean="0"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ndeling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E901A4-DF67-446B-8626-16DABA59B217}" type="datetimeFigureOut">
              <a:rPr lang="nb-NO" smtClean="0"/>
              <a:t>06.10.2014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78707B-B317-4629-9A15-C47A0788B6E0}" type="slidenum">
              <a:rPr lang="nb-NO" smtClean="0"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E901A4-DF67-446B-8626-16DABA59B217}" type="datetimeFigureOut">
              <a:rPr lang="nb-NO" smtClean="0"/>
              <a:t>06.10.2014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78707B-B317-4629-9A15-C47A0788B6E0}" type="slidenum">
              <a:rPr lang="nb-NO" smtClean="0"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E901A4-DF67-446B-8626-16DABA59B217}" type="datetimeFigureOut">
              <a:rPr lang="nb-NO" smtClean="0"/>
              <a:t>06.10.2014</a:t>
            </a:fld>
            <a:endParaRPr lang="nb-NO"/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78707B-B317-4629-9A15-C47A0788B6E0}" type="slidenum">
              <a:rPr lang="nb-NO" smtClean="0"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E901A4-DF67-446B-8626-16DABA59B217}" type="datetimeFigureOut">
              <a:rPr lang="nb-NO" smtClean="0"/>
              <a:t>06.10.2014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78707B-B317-4629-9A15-C47A0788B6E0}" type="slidenum">
              <a:rPr lang="nb-NO" smtClean="0"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E901A4-DF67-446B-8626-16DABA59B217}" type="datetimeFigureOut">
              <a:rPr lang="nb-NO" smtClean="0"/>
              <a:t>06.10.2014</a:t>
            </a:fld>
            <a:endParaRPr lang="nb-NO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78707B-B317-4629-9A15-C47A0788B6E0}" type="slidenum">
              <a:rPr lang="nb-NO" smtClean="0"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E901A4-DF67-446B-8626-16DABA59B217}" type="datetimeFigureOut">
              <a:rPr lang="nb-NO" smtClean="0"/>
              <a:t>06.10.2014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78707B-B317-4629-9A15-C47A0788B6E0}" type="slidenum">
              <a:rPr lang="nb-NO" smtClean="0"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E901A4-DF67-446B-8626-16DABA59B217}" type="datetimeFigureOut">
              <a:rPr lang="nb-NO" smtClean="0"/>
              <a:t>06.10.2014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78707B-B317-4629-9A15-C47A0788B6E0}" type="slidenum">
              <a:rPr lang="nb-NO" smtClean="0"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E901A4-DF67-446B-8626-16DABA59B217}" type="datetimeFigureOut">
              <a:rPr lang="nb-NO" smtClean="0"/>
              <a:t>06.10.2014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78707B-B317-4629-9A15-C47A0788B6E0}" type="slidenum">
              <a:rPr lang="nb-NO" smtClean="0"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E901A4-DF67-446B-8626-16DABA59B217}" type="datetimeFigureOut">
              <a:rPr lang="nb-NO" smtClean="0"/>
              <a:t>06.10.2014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78707B-B317-4629-9A15-C47A0788B6E0}" type="slidenum">
              <a:rPr lang="nb-NO" smtClean="0"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E901A4-DF67-446B-8626-16DABA59B217}" type="datetimeFigureOut">
              <a:rPr lang="nb-NO" smtClean="0"/>
              <a:t>06.10.2014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78707B-B317-4629-9A15-C47A0788B6E0}" type="slidenum">
              <a:rPr lang="nb-NO" smtClean="0"/>
              <a:t>‹#›</a:t>
            </a:fld>
            <a:endParaRPr lang="nb-NO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13" Type="http://schemas.openxmlformats.org/officeDocument/2006/relationships/image" Target="../media/image12.png"/><Relationship Id="rId3" Type="http://schemas.openxmlformats.org/officeDocument/2006/relationships/image" Target="../media/image7.png"/><Relationship Id="rId7" Type="http://schemas.openxmlformats.org/officeDocument/2006/relationships/image" Target="../media/image3.png"/><Relationship Id="rId12" Type="http://schemas.openxmlformats.org/officeDocument/2006/relationships/image" Target="../media/image1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png"/><Relationship Id="rId11" Type="http://schemas.openxmlformats.org/officeDocument/2006/relationships/image" Target="../media/image9.png"/><Relationship Id="rId5" Type="http://schemas.openxmlformats.org/officeDocument/2006/relationships/image" Target="../media/image1.png"/><Relationship Id="rId10" Type="http://schemas.openxmlformats.org/officeDocument/2006/relationships/image" Target="../media/image10.png"/><Relationship Id="rId4" Type="http://schemas.openxmlformats.org/officeDocument/2006/relationships/image" Target="../media/image8.png"/><Relationship Id="rId9" Type="http://schemas.openxmlformats.org/officeDocument/2006/relationships/image" Target="../media/image5.png"/><Relationship Id="rId1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7.jpeg"/><Relationship Id="rId4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143000" y="1864519"/>
            <a:ext cx="6858000" cy="1053704"/>
          </a:xfrm>
        </p:spPr>
        <p:txBody>
          <a:bodyPr>
            <a:normAutofit/>
          </a:bodyPr>
          <a:lstStyle/>
          <a:p>
            <a:pPr algn="l"/>
            <a:r>
              <a:rPr lang="en-GB" sz="3600" b="1" dirty="0" err="1">
                <a:solidFill>
                  <a:srgbClr val="3333FF"/>
                </a:solidFill>
              </a:rPr>
              <a:t>Automatiseringsvennlig</a:t>
            </a:r>
            <a:r>
              <a:rPr lang="en-GB" sz="3600" b="1" dirty="0">
                <a:solidFill>
                  <a:srgbClr val="3333FF"/>
                </a:solidFill>
              </a:rPr>
              <a:t> </a:t>
            </a:r>
            <a:r>
              <a:rPr lang="en-GB" sz="3600" b="1" dirty="0" err="1">
                <a:solidFill>
                  <a:srgbClr val="3333FF"/>
                </a:solidFill>
              </a:rPr>
              <a:t>lovgivning</a:t>
            </a:r>
            <a:r>
              <a:rPr lang="en-GB" sz="3600" b="1" dirty="0">
                <a:solidFill>
                  <a:srgbClr val="3333FF"/>
                </a:solidFill>
              </a:rPr>
              <a:t>:</a:t>
            </a:r>
            <a:r>
              <a:rPr lang="en-GB" sz="3600" dirty="0">
                <a:solidFill>
                  <a:srgbClr val="3333FF"/>
                </a:solidFill>
              </a:rPr>
              <a:t/>
            </a:r>
            <a:br>
              <a:rPr lang="en-GB" sz="3600" dirty="0">
                <a:solidFill>
                  <a:srgbClr val="3333FF"/>
                </a:solidFill>
              </a:rPr>
            </a:br>
            <a:endParaRPr lang="en-GB" sz="2700" dirty="0">
              <a:solidFill>
                <a:srgbClr val="3333FF"/>
              </a:solidFill>
            </a:endParaRPr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143000" y="3144441"/>
            <a:ext cx="6858000" cy="1241822"/>
          </a:xfrm>
        </p:spPr>
        <p:txBody>
          <a:bodyPr>
            <a:normAutofit/>
          </a:bodyPr>
          <a:lstStyle/>
          <a:p>
            <a:r>
              <a:rPr lang="en-GB" sz="1350" dirty="0"/>
              <a:t>Dag Wiese Schartum</a:t>
            </a:r>
            <a:r>
              <a:rPr lang="en-GB" sz="1350" dirty="0" smtClean="0"/>
              <a:t>,</a:t>
            </a:r>
            <a:endParaRPr lang="en-GB" sz="1350" dirty="0"/>
          </a:p>
        </p:txBody>
      </p:sp>
    </p:spTree>
    <p:extLst>
      <p:ext uri="{BB962C8B-B14F-4D97-AF65-F5344CB8AC3E}">
        <p14:creationId xmlns:p14="http://schemas.microsoft.com/office/powerpoint/2010/main" val="19552105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28596" y="0"/>
            <a:ext cx="8229600" cy="1143000"/>
          </a:xfrm>
        </p:spPr>
        <p:txBody>
          <a:bodyPr>
            <a:normAutofit/>
          </a:bodyPr>
          <a:lstStyle/>
          <a:p>
            <a:r>
              <a:rPr lang="nb-NO" sz="3200" b="1" dirty="0" smtClean="0">
                <a:solidFill>
                  <a:srgbClr val="3333FF"/>
                </a:solidFill>
              </a:rPr>
              <a:t>Noen </a:t>
            </a:r>
            <a:r>
              <a:rPr lang="nb-NO" sz="3200" b="1" dirty="0" smtClean="0">
                <a:solidFill>
                  <a:srgbClr val="3333FF"/>
                </a:solidFill>
              </a:rPr>
              <a:t>utgangspunkter</a:t>
            </a:r>
            <a:endParaRPr lang="nb-NO" sz="3200" b="1" dirty="0">
              <a:solidFill>
                <a:srgbClr val="3333FF"/>
              </a:solidFill>
            </a:endParaRP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357158" y="1214422"/>
            <a:ext cx="8429684" cy="5357850"/>
          </a:xfrm>
        </p:spPr>
        <p:txBody>
          <a:bodyPr>
            <a:noAutofit/>
          </a:bodyPr>
          <a:lstStyle/>
          <a:p>
            <a:r>
              <a:rPr lang="nb-NO" sz="2200" dirty="0" smtClean="0"/>
              <a:t>Innlegget gjelder primært forvaltningslovgivning som er gjenstand for automatisering, </a:t>
            </a:r>
            <a:r>
              <a:rPr lang="nb-NO" sz="2200" dirty="0" err="1" smtClean="0"/>
              <a:t>dvs</a:t>
            </a:r>
            <a:r>
              <a:rPr lang="nb-NO" sz="2200" dirty="0" smtClean="0"/>
              <a:t> der enkeltvedtak vil bli truffet av </a:t>
            </a:r>
            <a:r>
              <a:rPr lang="nb-NO" sz="2200" dirty="0" smtClean="0"/>
              <a:t>«beslutnings-systemer»</a:t>
            </a:r>
            <a:endParaRPr lang="nb-NO" sz="2200" dirty="0" smtClean="0"/>
          </a:p>
          <a:p>
            <a:r>
              <a:rPr lang="nb-NO" sz="2200" dirty="0" smtClean="0"/>
              <a:t>Automatiseringsgraden i norsk forvaltning er økende, og er ikke begrenset til lovgivning som </a:t>
            </a:r>
            <a:r>
              <a:rPr lang="nb-NO" sz="2200" dirty="0" smtClean="0"/>
              <a:t>primært gir </a:t>
            </a:r>
            <a:r>
              <a:rPr lang="nb-NO" sz="2200" dirty="0" smtClean="0"/>
              <a:t>anvisning på beregninger</a:t>
            </a:r>
          </a:p>
          <a:p>
            <a:r>
              <a:rPr lang="nb-NO" sz="2200" dirty="0"/>
              <a:t>F</a:t>
            </a:r>
            <a:r>
              <a:rPr lang="nb-NO" sz="2200" dirty="0" smtClean="0"/>
              <a:t>ra </a:t>
            </a:r>
            <a:r>
              <a:rPr lang="nb-NO" sz="2200" dirty="0" smtClean="0"/>
              <a:t>lovarbeidet blir igangsatt vil det nesten alltid være klart om enkeltvedtak i </a:t>
            </a:r>
            <a:r>
              <a:rPr lang="nb-NO" sz="2200" dirty="0" err="1" smtClean="0"/>
              <a:t>hht</a:t>
            </a:r>
            <a:r>
              <a:rPr lang="nb-NO" sz="2200" dirty="0" smtClean="0"/>
              <a:t> loven vil bli automatisert</a:t>
            </a:r>
          </a:p>
          <a:p>
            <a:r>
              <a:rPr lang="nb-NO" sz="2200" dirty="0" smtClean="0"/>
              <a:t>Et hovedpoeng er derfor at denne gjennomføringsmåten kan og bør få innvirkning på selve lovarbeidet </a:t>
            </a:r>
          </a:p>
          <a:p>
            <a:r>
              <a:rPr lang="nb-NO" sz="2200" dirty="0" smtClean="0"/>
              <a:t>Tilnærmingen er i slekt med det Bing allerede for 40 år siden kalte </a:t>
            </a:r>
            <a:r>
              <a:rPr lang="nb-NO" sz="2200" i="1" dirty="0" smtClean="0"/>
              <a:t>automatiseringsvennlig lovgivning</a:t>
            </a:r>
            <a:r>
              <a:rPr lang="nb-NO" sz="2200" dirty="0" smtClean="0"/>
              <a:t> men – verken den gangen eller nå – handler dette om å skrive lover som </a:t>
            </a:r>
            <a:r>
              <a:rPr lang="nb-NO" sz="2200" dirty="0" smtClean="0"/>
              <a:t>datamaskinprogrammer</a:t>
            </a:r>
            <a:endParaRPr lang="nb-NO" sz="22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106"/>
          </a:xfrm>
        </p:spPr>
        <p:txBody>
          <a:bodyPr>
            <a:normAutofit/>
          </a:bodyPr>
          <a:lstStyle/>
          <a:p>
            <a:r>
              <a:rPr lang="en-GB" sz="3200" b="1" noProof="1" smtClean="0">
                <a:solidFill>
                  <a:srgbClr val="3333FF"/>
                </a:solidFill>
              </a:rPr>
              <a:t>“Automatiseringsvennlig” ?</a:t>
            </a:r>
            <a:endParaRPr lang="en-GB" sz="3200" b="1" noProof="1">
              <a:solidFill>
                <a:srgbClr val="3333FF"/>
              </a:solidFill>
            </a:endParaRP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5107706"/>
          </a:xfrm>
        </p:spPr>
        <p:txBody>
          <a:bodyPr>
            <a:noAutofit/>
          </a:bodyPr>
          <a:lstStyle/>
          <a:p>
            <a:r>
              <a:rPr lang="nb-NO" sz="2000" noProof="1" smtClean="0">
                <a:solidFill>
                  <a:srgbClr val="0070C0"/>
                </a:solidFill>
              </a:rPr>
              <a:t>Hva vil det si at lover er automatiseringsvennlige?</a:t>
            </a:r>
          </a:p>
          <a:p>
            <a:pPr lvl="1"/>
            <a:r>
              <a:rPr lang="nb-NO" sz="2000" noProof="1" smtClean="0"/>
              <a:t>At det ved skrivingen av loven er tatt hensyn til at loven skal </a:t>
            </a:r>
            <a:r>
              <a:rPr lang="nb-NO" sz="2000" noProof="1" smtClean="0"/>
              <a:t>automatiseres</a:t>
            </a:r>
            <a:endParaRPr lang="nb-NO" sz="2000" noProof="1" smtClean="0"/>
          </a:p>
          <a:p>
            <a:pPr lvl="1"/>
            <a:r>
              <a:rPr lang="nb-NO" sz="2000" noProof="1" smtClean="0"/>
              <a:t>At </a:t>
            </a:r>
            <a:r>
              <a:rPr lang="nb-NO" sz="2000" noProof="1" smtClean="0"/>
              <a:t>transformeringen fra lovtekst mv </a:t>
            </a:r>
            <a:r>
              <a:rPr lang="nb-NO" sz="2000" noProof="1" smtClean="0"/>
              <a:t>er </a:t>
            </a:r>
            <a:r>
              <a:rPr lang="nb-NO" sz="2000" noProof="1" smtClean="0"/>
              <a:t>relativt lite </a:t>
            </a:r>
            <a:r>
              <a:rPr lang="nb-NO" sz="2000" noProof="1" smtClean="0"/>
              <a:t>arbeidskrevende</a:t>
            </a:r>
            <a:endParaRPr lang="nb-NO" sz="2000" noProof="1" smtClean="0"/>
          </a:p>
          <a:p>
            <a:pPr lvl="1"/>
            <a:r>
              <a:rPr lang="nb-NO" sz="2000" noProof="1" smtClean="0"/>
              <a:t>A</a:t>
            </a:r>
            <a:r>
              <a:rPr lang="nb-NO" sz="2000" noProof="1" smtClean="0"/>
              <a:t>t lovgiver tar </a:t>
            </a:r>
            <a:r>
              <a:rPr lang="nb-NO" sz="2000" noProof="1" smtClean="0"/>
              <a:t>hensyn til hva </a:t>
            </a:r>
            <a:r>
              <a:rPr lang="nb-NO" sz="2000" noProof="1" smtClean="0"/>
              <a:t>effektive datamaskinsystemer </a:t>
            </a:r>
            <a:r>
              <a:rPr lang="nb-NO" sz="2000" noProof="1" smtClean="0"/>
              <a:t>krever og er egnet til</a:t>
            </a:r>
          </a:p>
          <a:p>
            <a:r>
              <a:rPr lang="nb-NO" sz="2000" noProof="1" smtClean="0">
                <a:solidFill>
                  <a:srgbClr val="0070C0"/>
                </a:solidFill>
              </a:rPr>
              <a:t>Åpenbare følger</a:t>
            </a:r>
          </a:p>
          <a:p>
            <a:pPr lvl="1"/>
            <a:r>
              <a:rPr lang="nb-NO" sz="2000" noProof="1" smtClean="0"/>
              <a:t>Opplysningstyper bør være klart angitt og definert</a:t>
            </a:r>
          </a:p>
          <a:p>
            <a:pPr lvl="1"/>
            <a:r>
              <a:rPr lang="nb-NO" sz="2000" noProof="1" smtClean="0"/>
              <a:t>Prosesser må være klart angitt og </a:t>
            </a:r>
            <a:r>
              <a:rPr lang="nb-NO" sz="2000" noProof="1" smtClean="0"/>
              <a:t>definert, uten «hvite flekker»</a:t>
            </a:r>
            <a:endParaRPr lang="nb-NO" sz="2000" noProof="1" smtClean="0"/>
          </a:p>
          <a:p>
            <a:pPr lvl="1"/>
            <a:r>
              <a:rPr lang="nb-NO" sz="2000" noProof="1" smtClean="0"/>
              <a:t>Lovgiver bør søke å unngå vage og skjønnsmessige kriterier som ikke er nødvendige for å oppnå legitime og rettferdige forvaltningsordninger</a:t>
            </a:r>
          </a:p>
          <a:p>
            <a:r>
              <a:rPr lang="nb-NO" sz="2000" noProof="1" smtClean="0">
                <a:solidFill>
                  <a:srgbClr val="0070C0"/>
                </a:solidFill>
              </a:rPr>
              <a:t>Presisering</a:t>
            </a:r>
          </a:p>
          <a:p>
            <a:pPr lvl="1"/>
            <a:r>
              <a:rPr lang="nb-NO" sz="2000" noProof="1" smtClean="0"/>
              <a:t>Det er ikke alltid gode nok grunner til å gjøre alle deler av forvaltningslover automatiseringsvennlige</a:t>
            </a:r>
          </a:p>
          <a:p>
            <a:endParaRPr lang="nb-NO" sz="2200" noProof="1"/>
          </a:p>
        </p:txBody>
      </p:sp>
    </p:spTree>
    <p:extLst>
      <p:ext uri="{BB962C8B-B14F-4D97-AF65-F5344CB8AC3E}">
        <p14:creationId xmlns:p14="http://schemas.microsoft.com/office/powerpoint/2010/main" val="35093808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nb-NO" sz="3200" b="1" dirty="0" smtClean="0">
                <a:solidFill>
                  <a:srgbClr val="3333FF"/>
                </a:solidFill>
              </a:rPr>
              <a:t>Fra saksorientert til systemorientert fortolkning</a:t>
            </a:r>
            <a:endParaRPr lang="nb-NO" sz="3200" b="1" dirty="0">
              <a:solidFill>
                <a:srgbClr val="3333FF"/>
              </a:solidFill>
            </a:endParaRP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451085" y="2204864"/>
            <a:ext cx="8229600" cy="1900808"/>
          </a:xfrm>
          <a:solidFill>
            <a:srgbClr val="FFFFCC"/>
          </a:solidFill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nb-NO" sz="2400" dirty="0" smtClean="0"/>
              <a:t>Tradisjonell fortolkning er saksorientert; en tar stilling til de fortolkningsspørsmål som hver </a:t>
            </a:r>
            <a:r>
              <a:rPr lang="nb-NO" sz="2400" i="1" dirty="0" smtClean="0"/>
              <a:t>enkeltsak</a:t>
            </a:r>
            <a:r>
              <a:rPr lang="nb-NO" sz="2400" dirty="0" smtClean="0"/>
              <a:t> reiser</a:t>
            </a:r>
          </a:p>
          <a:p>
            <a:pPr eaLnBrk="1" hangingPunct="1">
              <a:defRPr/>
            </a:pPr>
            <a:r>
              <a:rPr lang="nb-NO" sz="2400" dirty="0" smtClean="0"/>
              <a:t>Ved utvikling av </a:t>
            </a:r>
            <a:r>
              <a:rPr lang="nb-NO" sz="2400" dirty="0" smtClean="0"/>
              <a:t>beslutningssystemer </a:t>
            </a:r>
            <a:r>
              <a:rPr lang="nb-NO" sz="2400" dirty="0" smtClean="0"/>
              <a:t>må en i stedet ta utgangspunkt i hva det planlagte </a:t>
            </a:r>
            <a:r>
              <a:rPr lang="nb-NO" sz="2400" i="1" dirty="0" smtClean="0"/>
              <a:t>systemet</a:t>
            </a:r>
            <a:r>
              <a:rPr lang="nb-NO" sz="2400" dirty="0" smtClean="0"/>
              <a:t> </a:t>
            </a:r>
            <a:r>
              <a:rPr lang="nb-NO" sz="2400" dirty="0" smtClean="0"/>
              <a:t>krever</a:t>
            </a:r>
            <a:endParaRPr lang="nb-NO" sz="2400" dirty="0" smtClean="0"/>
          </a:p>
        </p:txBody>
      </p:sp>
    </p:spTree>
    <p:extLst>
      <p:ext uri="{BB962C8B-B14F-4D97-AF65-F5344CB8AC3E}">
        <p14:creationId xmlns:p14="http://schemas.microsoft.com/office/powerpoint/2010/main" val="18917991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/>
          <p:cNvPicPr>
            <a:picLocks noChangeAspect="1"/>
          </p:cNvPicPr>
          <p:nvPr/>
        </p:nvPicPr>
        <p:blipFill rotWithShape="1">
          <a:blip r:embed="rId2"/>
          <a:srcRect l="29881" t="32761" r="38750" b="14857"/>
          <a:stretch/>
        </p:blipFill>
        <p:spPr>
          <a:xfrm>
            <a:off x="232588" y="1737260"/>
            <a:ext cx="3496847" cy="3649460"/>
          </a:xfrm>
          <a:prstGeom prst="rect">
            <a:avLst/>
          </a:prstGeom>
          <a:ln w="25400">
            <a:solidFill>
              <a:srgbClr val="C00000"/>
            </a:solidFill>
          </a:ln>
        </p:spPr>
      </p:pic>
      <p:grpSp>
        <p:nvGrpSpPr>
          <p:cNvPr id="26" name="Gruppe 25"/>
          <p:cNvGrpSpPr/>
          <p:nvPr/>
        </p:nvGrpSpPr>
        <p:grpSpPr>
          <a:xfrm>
            <a:off x="465690" y="1950420"/>
            <a:ext cx="2182109" cy="2814364"/>
            <a:chOff x="620920" y="1457560"/>
            <a:chExt cx="2909478" cy="3752485"/>
          </a:xfrm>
        </p:grpSpPr>
        <p:sp>
          <p:nvSpPr>
            <p:cNvPr id="4" name="Ellipse 3"/>
            <p:cNvSpPr/>
            <p:nvPr/>
          </p:nvSpPr>
          <p:spPr>
            <a:xfrm>
              <a:off x="1190847" y="2200939"/>
              <a:ext cx="478465" cy="49973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/>
            </a:p>
          </p:txBody>
        </p:sp>
        <p:pic>
          <p:nvPicPr>
            <p:cNvPr id="5" name="Bilde 4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852795" y="4694180"/>
              <a:ext cx="487722" cy="512108"/>
            </a:xfrm>
            <a:prstGeom prst="rect">
              <a:avLst/>
            </a:prstGeom>
          </p:spPr>
        </p:pic>
        <p:pic>
          <p:nvPicPr>
            <p:cNvPr id="6" name="Bilde 5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669312" y="3094212"/>
              <a:ext cx="487722" cy="512108"/>
            </a:xfrm>
            <a:prstGeom prst="rect">
              <a:avLst/>
            </a:prstGeom>
          </p:spPr>
        </p:pic>
        <p:pic>
          <p:nvPicPr>
            <p:cNvPr id="7" name="Bilde 6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30791" y="2916892"/>
              <a:ext cx="487722" cy="512108"/>
            </a:xfrm>
            <a:prstGeom prst="rect">
              <a:avLst/>
            </a:prstGeom>
          </p:spPr>
        </p:pic>
        <p:pic>
          <p:nvPicPr>
            <p:cNvPr id="8" name="Bilde 7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20920" y="1457560"/>
              <a:ext cx="487722" cy="512108"/>
            </a:xfrm>
            <a:prstGeom prst="rect">
              <a:avLst/>
            </a:prstGeom>
          </p:spPr>
        </p:pic>
        <p:sp>
          <p:nvSpPr>
            <p:cNvPr id="9" name="Avrundet rektangel 8"/>
            <p:cNvSpPr/>
            <p:nvPr/>
          </p:nvSpPr>
          <p:spPr>
            <a:xfrm>
              <a:off x="1372277" y="1523114"/>
              <a:ext cx="414670" cy="381000"/>
            </a:xfrm>
            <a:prstGeom prst="roundRect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/>
            </a:p>
          </p:txBody>
        </p:sp>
        <p:pic>
          <p:nvPicPr>
            <p:cNvPr id="12" name="Bilde 11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20920" y="2216330"/>
              <a:ext cx="426757" cy="396274"/>
            </a:xfrm>
            <a:prstGeom prst="rect">
              <a:avLst/>
            </a:prstGeom>
          </p:spPr>
        </p:pic>
        <p:pic>
          <p:nvPicPr>
            <p:cNvPr id="16" name="Bilde 15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816046" y="4710130"/>
              <a:ext cx="714352" cy="499915"/>
            </a:xfrm>
            <a:prstGeom prst="rect">
              <a:avLst/>
            </a:prstGeom>
          </p:spPr>
        </p:pic>
        <p:pic>
          <p:nvPicPr>
            <p:cNvPr id="17" name="Bilde 16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096656" y="1911188"/>
              <a:ext cx="719390" cy="506012"/>
            </a:xfrm>
            <a:prstGeom prst="rect">
              <a:avLst/>
            </a:prstGeom>
          </p:spPr>
        </p:pic>
      </p:grpSp>
      <p:grpSp>
        <p:nvGrpSpPr>
          <p:cNvPr id="2" name="Gruppe 1"/>
          <p:cNvGrpSpPr/>
          <p:nvPr/>
        </p:nvGrpSpPr>
        <p:grpSpPr>
          <a:xfrm>
            <a:off x="232588" y="1179287"/>
            <a:ext cx="3503066" cy="384081"/>
            <a:chOff x="232588" y="1179287"/>
            <a:chExt cx="3503066" cy="384081"/>
          </a:xfrm>
        </p:grpSpPr>
        <p:grpSp>
          <p:nvGrpSpPr>
            <p:cNvPr id="20" name="Gruppe 19"/>
            <p:cNvGrpSpPr/>
            <p:nvPr/>
          </p:nvGrpSpPr>
          <p:grpSpPr>
            <a:xfrm>
              <a:off x="1031656" y="1179287"/>
              <a:ext cx="849210" cy="384081"/>
              <a:chOff x="279723" y="329734"/>
              <a:chExt cx="1132280" cy="512108"/>
            </a:xfrm>
          </p:grpSpPr>
          <p:pic>
            <p:nvPicPr>
              <p:cNvPr id="18" name="Bilde 17"/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279723" y="329734"/>
                <a:ext cx="487722" cy="512108"/>
              </a:xfrm>
              <a:prstGeom prst="rect">
                <a:avLst/>
              </a:prstGeom>
            </p:spPr>
          </p:pic>
          <p:sp>
            <p:nvSpPr>
              <p:cNvPr id="19" name="TekstSylinder 18"/>
              <p:cNvSpPr txBox="1"/>
              <p:nvPr/>
            </p:nvSpPr>
            <p:spPr>
              <a:xfrm>
                <a:off x="730791" y="439989"/>
                <a:ext cx="681212" cy="40010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1350" dirty="0" err="1">
                    <a:solidFill>
                      <a:srgbClr val="0070C0"/>
                    </a:solidFill>
                  </a:rPr>
                  <a:t>vage</a:t>
                </a:r>
                <a:endParaRPr lang="en-GB" sz="1350" dirty="0">
                  <a:solidFill>
                    <a:srgbClr val="0070C0"/>
                  </a:solidFill>
                </a:endParaRPr>
              </a:p>
            </p:txBody>
          </p:sp>
        </p:grpSp>
        <p:grpSp>
          <p:nvGrpSpPr>
            <p:cNvPr id="23" name="Gruppe 22"/>
            <p:cNvGrpSpPr/>
            <p:nvPr/>
          </p:nvGrpSpPr>
          <p:grpSpPr>
            <a:xfrm>
              <a:off x="232588" y="1231925"/>
              <a:ext cx="832538" cy="307900"/>
              <a:chOff x="310117" y="499566"/>
              <a:chExt cx="1110050" cy="410532"/>
            </a:xfrm>
          </p:grpSpPr>
          <p:pic>
            <p:nvPicPr>
              <p:cNvPr id="21" name="Bilde 20"/>
              <p:cNvPicPr>
                <a:picLocks noChangeAspect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310117" y="499566"/>
                <a:ext cx="426757" cy="390178"/>
              </a:xfrm>
              <a:prstGeom prst="rect">
                <a:avLst/>
              </a:prstGeom>
            </p:spPr>
          </p:pic>
          <p:sp>
            <p:nvSpPr>
              <p:cNvPr id="22" name="TekstSylinder 21"/>
              <p:cNvSpPr txBox="1"/>
              <p:nvPr/>
            </p:nvSpPr>
            <p:spPr>
              <a:xfrm>
                <a:off x="719718" y="509989"/>
                <a:ext cx="700449" cy="40010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1350" dirty="0" err="1">
                    <a:solidFill>
                      <a:schemeClr val="accent2"/>
                    </a:solidFill>
                  </a:rPr>
                  <a:t>faste</a:t>
                </a:r>
                <a:endParaRPr lang="en-GB" sz="1350" dirty="0">
                  <a:solidFill>
                    <a:schemeClr val="accent2"/>
                  </a:solidFill>
                </a:endParaRPr>
              </a:p>
            </p:txBody>
          </p:sp>
        </p:grpSp>
        <p:grpSp>
          <p:nvGrpSpPr>
            <p:cNvPr id="39" name="Gruppe 38"/>
            <p:cNvGrpSpPr/>
            <p:nvPr/>
          </p:nvGrpSpPr>
          <p:grpSpPr>
            <a:xfrm>
              <a:off x="1926696" y="1179287"/>
              <a:ext cx="1808958" cy="379509"/>
              <a:chOff x="2568928" y="429383"/>
              <a:chExt cx="2411943" cy="506012"/>
            </a:xfrm>
          </p:grpSpPr>
          <p:pic>
            <p:nvPicPr>
              <p:cNvPr id="24" name="Bilde 23"/>
              <p:cNvPicPr>
                <a:picLocks noChangeAspect="1"/>
              </p:cNvPicPr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2568928" y="429383"/>
                <a:ext cx="719390" cy="506012"/>
              </a:xfrm>
              <a:prstGeom prst="rect">
                <a:avLst/>
              </a:prstGeom>
            </p:spPr>
          </p:pic>
          <p:sp>
            <p:nvSpPr>
              <p:cNvPr id="25" name="TekstSylinder 24"/>
              <p:cNvSpPr txBox="1"/>
              <p:nvPr/>
            </p:nvSpPr>
            <p:spPr>
              <a:xfrm>
                <a:off x="3274593" y="523951"/>
                <a:ext cx="1706278" cy="40010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1350" dirty="0" err="1">
                    <a:solidFill>
                      <a:schemeClr val="accent6">
                        <a:lumMod val="75000"/>
                      </a:schemeClr>
                    </a:solidFill>
                  </a:rPr>
                  <a:t>skjønnsmessige</a:t>
                </a:r>
                <a:endParaRPr lang="en-GB" sz="1350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p:grpSp>
      </p:grpSp>
      <p:grpSp>
        <p:nvGrpSpPr>
          <p:cNvPr id="40" name="Gruppe 39"/>
          <p:cNvGrpSpPr/>
          <p:nvPr/>
        </p:nvGrpSpPr>
        <p:grpSpPr>
          <a:xfrm>
            <a:off x="1251984" y="1524558"/>
            <a:ext cx="6459279" cy="3120541"/>
            <a:chOff x="1669312" y="889744"/>
            <a:chExt cx="8612372" cy="4160721"/>
          </a:xfrm>
        </p:grpSpPr>
        <p:pic>
          <p:nvPicPr>
            <p:cNvPr id="27" name="Bilde 26"/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5236214" y="1569022"/>
              <a:ext cx="3448543" cy="3481443"/>
            </a:xfrm>
            <a:prstGeom prst="rect">
              <a:avLst/>
            </a:prstGeom>
          </p:spPr>
        </p:pic>
        <p:sp>
          <p:nvSpPr>
            <p:cNvPr id="28" name="TekstSylinder 27"/>
            <p:cNvSpPr txBox="1"/>
            <p:nvPr/>
          </p:nvSpPr>
          <p:spPr>
            <a:xfrm>
              <a:off x="5849796" y="889744"/>
              <a:ext cx="2187095" cy="984885"/>
            </a:xfrm>
            <a:prstGeom prst="rect">
              <a:avLst/>
            </a:prstGeom>
            <a:solidFill>
              <a:srgbClr val="7030A0"/>
            </a:solidFill>
          </p:spPr>
          <p:txBody>
            <a:bodyPr wrap="none" rtlCol="0">
              <a:spAutoFit/>
            </a:bodyPr>
            <a:lstStyle/>
            <a:p>
              <a:r>
                <a:rPr lang="en-GB" sz="2100" dirty="0" err="1">
                  <a:solidFill>
                    <a:schemeClr val="bg1">
                      <a:lumMod val="95000"/>
                    </a:schemeClr>
                  </a:solidFill>
                </a:rPr>
                <a:t>Saksorientert</a:t>
              </a:r>
              <a:endParaRPr lang="en-GB" sz="2100" dirty="0">
                <a:solidFill>
                  <a:schemeClr val="bg1">
                    <a:lumMod val="95000"/>
                  </a:schemeClr>
                </a:solidFill>
              </a:endParaRPr>
            </a:p>
            <a:p>
              <a:r>
                <a:rPr lang="en-GB" sz="2100" dirty="0" err="1">
                  <a:solidFill>
                    <a:schemeClr val="bg1">
                      <a:lumMod val="95000"/>
                    </a:schemeClr>
                  </a:solidFill>
                </a:rPr>
                <a:t>fortolkning</a:t>
              </a:r>
              <a:endParaRPr lang="en-GB" sz="2100" dirty="0">
                <a:solidFill>
                  <a:schemeClr val="bg1">
                    <a:lumMod val="95000"/>
                  </a:schemeClr>
                </a:solidFill>
              </a:endParaRPr>
            </a:p>
          </p:txBody>
        </p:sp>
        <p:cxnSp>
          <p:nvCxnSpPr>
            <p:cNvPr id="30" name="Rett pil 29"/>
            <p:cNvCxnSpPr/>
            <p:nvPr/>
          </p:nvCxnSpPr>
          <p:spPr>
            <a:xfrm>
              <a:off x="1669312" y="2530549"/>
              <a:ext cx="4550735" cy="697776"/>
            </a:xfrm>
            <a:prstGeom prst="straightConnector1">
              <a:avLst/>
            </a:prstGeom>
            <a:ln w="19050">
              <a:solidFill>
                <a:srgbClr val="0070C0"/>
              </a:solidFill>
              <a:tailEnd type="triangle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33" name="Rett pil 32"/>
            <p:cNvCxnSpPr/>
            <p:nvPr/>
          </p:nvCxnSpPr>
          <p:spPr>
            <a:xfrm>
              <a:off x="1786947" y="1904114"/>
              <a:ext cx="4433100" cy="1190098"/>
            </a:xfrm>
            <a:prstGeom prst="straightConnector1">
              <a:avLst/>
            </a:prstGeom>
            <a:ln w="19050">
              <a:solidFill>
                <a:schemeClr val="accent2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Rett pil 34"/>
            <p:cNvCxnSpPr/>
            <p:nvPr/>
          </p:nvCxnSpPr>
          <p:spPr>
            <a:xfrm flipV="1">
              <a:off x="3413051" y="3429000"/>
              <a:ext cx="2806996" cy="1281130"/>
            </a:xfrm>
            <a:prstGeom prst="straightConnector1">
              <a:avLst/>
            </a:prstGeom>
            <a:ln w="19050">
              <a:solidFill>
                <a:schemeClr val="accent6">
                  <a:lumMod val="7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" name="Pil høyre 35"/>
            <p:cNvSpPr/>
            <p:nvPr/>
          </p:nvSpPr>
          <p:spPr>
            <a:xfrm>
              <a:off x="7262036" y="3172946"/>
              <a:ext cx="893135" cy="346431"/>
            </a:xfrm>
            <a:prstGeom prst="rightArrow">
              <a:avLst/>
            </a:prstGeom>
            <a:solidFill>
              <a:schemeClr val="bg2">
                <a:lumMod val="9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/>
            </a:p>
          </p:txBody>
        </p:sp>
        <p:sp>
          <p:nvSpPr>
            <p:cNvPr id="37" name="Avrundet rektangel 36"/>
            <p:cNvSpPr/>
            <p:nvPr/>
          </p:nvSpPr>
          <p:spPr>
            <a:xfrm>
              <a:off x="8684757" y="2916892"/>
              <a:ext cx="1596927" cy="1102215"/>
            </a:xfrm>
            <a:prstGeom prst="roundRect">
              <a:avLst/>
            </a:prstGeom>
            <a:solidFill>
              <a:srgbClr val="C0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2100" dirty="0" err="1"/>
                <a:t>vedtak</a:t>
              </a:r>
              <a:endParaRPr lang="en-GB" sz="2100" dirty="0"/>
            </a:p>
          </p:txBody>
        </p:sp>
      </p:grpSp>
      <p:sp>
        <p:nvSpPr>
          <p:cNvPr id="41" name="TekstSylinder 40"/>
          <p:cNvSpPr txBox="1"/>
          <p:nvPr/>
        </p:nvSpPr>
        <p:spPr>
          <a:xfrm>
            <a:off x="3927161" y="4446101"/>
            <a:ext cx="5031377" cy="715581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pPr marL="214313" indent="-214313">
              <a:buFont typeface="Arial" panose="020B0604020202020204" pitchFamily="34" charset="0"/>
              <a:buChar char="•"/>
            </a:pPr>
            <a:r>
              <a:rPr lang="en-GB" sz="1350" dirty="0"/>
              <a:t>Bare </a:t>
            </a:r>
            <a:r>
              <a:rPr lang="en-GB" sz="1350" dirty="0" smtClean="0"/>
              <a:t>de </a:t>
            </a:r>
            <a:r>
              <a:rPr lang="en-GB" sz="1350" dirty="0" err="1" smtClean="0"/>
              <a:t>fortolkningsspørsmål</a:t>
            </a:r>
            <a:r>
              <a:rPr lang="en-GB" sz="1350" dirty="0" smtClean="0"/>
              <a:t> </a:t>
            </a:r>
            <a:r>
              <a:rPr lang="en-GB" sz="1350" dirty="0" err="1"/>
              <a:t>som</a:t>
            </a:r>
            <a:r>
              <a:rPr lang="en-GB" sz="1350" dirty="0"/>
              <a:t> </a:t>
            </a:r>
            <a:r>
              <a:rPr lang="en-GB" sz="1350" dirty="0" err="1"/>
              <a:t>enkeltsaker</a:t>
            </a:r>
            <a:r>
              <a:rPr lang="en-GB" sz="1350" dirty="0"/>
              <a:t> </a:t>
            </a:r>
            <a:r>
              <a:rPr lang="en-GB" sz="1350" dirty="0" err="1"/>
              <a:t>aktualiserer</a:t>
            </a:r>
            <a:r>
              <a:rPr lang="en-GB" sz="1350" dirty="0"/>
              <a:t> </a:t>
            </a:r>
            <a:r>
              <a:rPr lang="en-GB" sz="1350" dirty="0" err="1"/>
              <a:t>blir</a:t>
            </a:r>
            <a:r>
              <a:rPr lang="en-GB" sz="1350" dirty="0"/>
              <a:t> </a:t>
            </a:r>
            <a:r>
              <a:rPr lang="en-GB" sz="1350" dirty="0" err="1"/>
              <a:t>løst</a:t>
            </a:r>
            <a:endParaRPr lang="en-GB" sz="1350" dirty="0"/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GB" sz="1350" dirty="0" err="1"/>
              <a:t>Fortolkning</a:t>
            </a:r>
            <a:r>
              <a:rPr lang="en-GB" sz="1350" dirty="0"/>
              <a:t> </a:t>
            </a:r>
            <a:r>
              <a:rPr lang="en-GB" sz="1350" dirty="0" err="1"/>
              <a:t>skjer</a:t>
            </a:r>
            <a:r>
              <a:rPr lang="en-GB" sz="1350" dirty="0"/>
              <a:t> over </a:t>
            </a:r>
            <a:r>
              <a:rPr lang="en-GB" sz="1350" dirty="0" err="1"/>
              <a:t>en</a:t>
            </a:r>
            <a:r>
              <a:rPr lang="en-GB" sz="1350" dirty="0"/>
              <a:t> </a:t>
            </a:r>
            <a:r>
              <a:rPr lang="en-GB" sz="1350" dirty="0" err="1"/>
              <a:t>lang</a:t>
            </a:r>
            <a:r>
              <a:rPr lang="en-GB" sz="1350" dirty="0"/>
              <a:t> </a:t>
            </a:r>
            <a:r>
              <a:rPr lang="en-GB" sz="1350" dirty="0" err="1"/>
              <a:t>tidsperiode</a:t>
            </a:r>
            <a:endParaRPr lang="en-GB" sz="1350" dirty="0"/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GB" sz="1350" dirty="0" err="1"/>
              <a:t>Fortolkningen</a:t>
            </a:r>
            <a:r>
              <a:rPr lang="en-GB" sz="1350" dirty="0"/>
              <a:t> </a:t>
            </a:r>
            <a:r>
              <a:rPr lang="en-GB" sz="1350" dirty="0" err="1"/>
              <a:t>er</a:t>
            </a:r>
            <a:r>
              <a:rPr lang="en-GB" sz="1350" dirty="0"/>
              <a:t> </a:t>
            </a:r>
            <a:r>
              <a:rPr lang="en-GB" sz="1350" dirty="0" err="1"/>
              <a:t>forholdsvis</a:t>
            </a:r>
            <a:r>
              <a:rPr lang="en-GB" sz="1350" dirty="0"/>
              <a:t> </a:t>
            </a:r>
            <a:r>
              <a:rPr lang="en-GB" sz="1350" dirty="0" err="1"/>
              <a:t>dynamisk</a:t>
            </a:r>
            <a:r>
              <a:rPr lang="en-GB" sz="1350" dirty="0"/>
              <a:t> </a:t>
            </a:r>
            <a:r>
              <a:rPr lang="en-GB" sz="1350" dirty="0" err="1"/>
              <a:t>og</a:t>
            </a:r>
            <a:r>
              <a:rPr lang="en-GB" sz="1350" dirty="0"/>
              <a:t> </a:t>
            </a:r>
            <a:r>
              <a:rPr lang="en-GB" sz="1350" dirty="0" err="1"/>
              <a:t>fleksibel</a:t>
            </a:r>
            <a:endParaRPr lang="en-GB" sz="1350" dirty="0"/>
          </a:p>
        </p:txBody>
      </p:sp>
    </p:spTree>
    <p:extLst>
      <p:ext uri="{BB962C8B-B14F-4D97-AF65-F5344CB8AC3E}">
        <p14:creationId xmlns:p14="http://schemas.microsoft.com/office/powerpoint/2010/main" val="41313893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uppe 19"/>
          <p:cNvGrpSpPr/>
          <p:nvPr/>
        </p:nvGrpSpPr>
        <p:grpSpPr>
          <a:xfrm>
            <a:off x="1031656" y="1179287"/>
            <a:ext cx="849210" cy="384081"/>
            <a:chOff x="279723" y="329734"/>
            <a:chExt cx="1132280" cy="512108"/>
          </a:xfrm>
        </p:grpSpPr>
        <p:pic>
          <p:nvPicPr>
            <p:cNvPr id="18" name="Bilde 17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79723" y="329734"/>
              <a:ext cx="487722" cy="512108"/>
            </a:xfrm>
            <a:prstGeom prst="rect">
              <a:avLst/>
            </a:prstGeom>
          </p:spPr>
        </p:pic>
        <p:sp>
          <p:nvSpPr>
            <p:cNvPr id="19" name="TekstSylinder 18"/>
            <p:cNvSpPr txBox="1"/>
            <p:nvPr/>
          </p:nvSpPr>
          <p:spPr>
            <a:xfrm>
              <a:off x="730791" y="439989"/>
              <a:ext cx="681212" cy="40010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350" dirty="0" err="1">
                  <a:solidFill>
                    <a:srgbClr val="0070C0"/>
                  </a:solidFill>
                </a:rPr>
                <a:t>vage</a:t>
              </a:r>
              <a:endParaRPr lang="en-GB" sz="1350" dirty="0">
                <a:solidFill>
                  <a:srgbClr val="0070C0"/>
                </a:solidFill>
              </a:endParaRPr>
            </a:p>
          </p:txBody>
        </p:sp>
      </p:grpSp>
      <p:grpSp>
        <p:nvGrpSpPr>
          <p:cNvPr id="23" name="Gruppe 22"/>
          <p:cNvGrpSpPr/>
          <p:nvPr/>
        </p:nvGrpSpPr>
        <p:grpSpPr>
          <a:xfrm>
            <a:off x="232588" y="1231925"/>
            <a:ext cx="832538" cy="307900"/>
            <a:chOff x="310117" y="499566"/>
            <a:chExt cx="1110050" cy="410532"/>
          </a:xfrm>
        </p:grpSpPr>
        <p:pic>
          <p:nvPicPr>
            <p:cNvPr id="21" name="Bilde 20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10117" y="499566"/>
              <a:ext cx="426757" cy="390178"/>
            </a:xfrm>
            <a:prstGeom prst="rect">
              <a:avLst/>
            </a:prstGeom>
          </p:spPr>
        </p:pic>
        <p:sp>
          <p:nvSpPr>
            <p:cNvPr id="22" name="TekstSylinder 21"/>
            <p:cNvSpPr txBox="1"/>
            <p:nvPr/>
          </p:nvSpPr>
          <p:spPr>
            <a:xfrm>
              <a:off x="719718" y="509989"/>
              <a:ext cx="700449" cy="40010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350" dirty="0" err="1">
                  <a:solidFill>
                    <a:schemeClr val="accent2"/>
                  </a:solidFill>
                </a:rPr>
                <a:t>faste</a:t>
              </a:r>
              <a:endParaRPr lang="en-GB" sz="1350" dirty="0">
                <a:solidFill>
                  <a:schemeClr val="accent2"/>
                </a:solidFill>
              </a:endParaRPr>
            </a:p>
          </p:txBody>
        </p:sp>
      </p:grpSp>
      <p:grpSp>
        <p:nvGrpSpPr>
          <p:cNvPr id="2" name="Gruppe 1"/>
          <p:cNvGrpSpPr/>
          <p:nvPr/>
        </p:nvGrpSpPr>
        <p:grpSpPr>
          <a:xfrm>
            <a:off x="1926696" y="1179287"/>
            <a:ext cx="1808958" cy="379509"/>
            <a:chOff x="2568928" y="429383"/>
            <a:chExt cx="2411943" cy="506012"/>
          </a:xfrm>
        </p:grpSpPr>
        <p:pic>
          <p:nvPicPr>
            <p:cNvPr id="24" name="Bilde 23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568928" y="429383"/>
              <a:ext cx="719390" cy="506012"/>
            </a:xfrm>
            <a:prstGeom prst="rect">
              <a:avLst/>
            </a:prstGeom>
          </p:spPr>
        </p:pic>
        <p:sp>
          <p:nvSpPr>
            <p:cNvPr id="25" name="TekstSylinder 24"/>
            <p:cNvSpPr txBox="1"/>
            <p:nvPr/>
          </p:nvSpPr>
          <p:spPr>
            <a:xfrm>
              <a:off x="3274593" y="523951"/>
              <a:ext cx="1706278" cy="40010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350" dirty="0" err="1">
                  <a:solidFill>
                    <a:schemeClr val="accent6">
                      <a:lumMod val="75000"/>
                    </a:schemeClr>
                  </a:solidFill>
                </a:rPr>
                <a:t>skjønnsmessige</a:t>
              </a:r>
              <a:endParaRPr lang="en-GB" sz="1350" dirty="0">
                <a:solidFill>
                  <a:schemeClr val="accent6">
                    <a:lumMod val="75000"/>
                  </a:schemeClr>
                </a:solidFill>
              </a:endParaRPr>
            </a:p>
          </p:txBody>
        </p:sp>
      </p:grpSp>
      <p:sp>
        <p:nvSpPr>
          <p:cNvPr id="56" name="TekstSylinder 55"/>
          <p:cNvSpPr txBox="1"/>
          <p:nvPr/>
        </p:nvSpPr>
        <p:spPr>
          <a:xfrm>
            <a:off x="4387348" y="1524558"/>
            <a:ext cx="1942135" cy="738664"/>
          </a:xfrm>
          <a:prstGeom prst="rect">
            <a:avLst/>
          </a:prstGeom>
          <a:solidFill>
            <a:srgbClr val="7030A0"/>
          </a:solidFill>
        </p:spPr>
        <p:txBody>
          <a:bodyPr wrap="none" rtlCol="0">
            <a:spAutoFit/>
          </a:bodyPr>
          <a:lstStyle/>
          <a:p>
            <a:r>
              <a:rPr lang="en-GB" sz="2100" dirty="0" err="1">
                <a:solidFill>
                  <a:schemeClr val="bg1">
                    <a:lumMod val="95000"/>
                  </a:schemeClr>
                </a:solidFill>
              </a:rPr>
              <a:t>Systemorientert</a:t>
            </a:r>
            <a:endParaRPr lang="en-GB" sz="2100" dirty="0">
              <a:solidFill>
                <a:schemeClr val="bg1">
                  <a:lumMod val="95000"/>
                </a:schemeClr>
              </a:solidFill>
            </a:endParaRPr>
          </a:p>
          <a:p>
            <a:r>
              <a:rPr lang="en-GB" sz="2100" dirty="0" err="1">
                <a:solidFill>
                  <a:schemeClr val="bg1">
                    <a:lumMod val="95000"/>
                  </a:schemeClr>
                </a:solidFill>
              </a:rPr>
              <a:t>fortolkning</a:t>
            </a:r>
            <a:endParaRPr lang="en-GB" sz="2100" dirty="0">
              <a:solidFill>
                <a:schemeClr val="bg1">
                  <a:lumMod val="95000"/>
                </a:schemeClr>
              </a:solidFill>
            </a:endParaRPr>
          </a:p>
        </p:txBody>
      </p:sp>
      <p:pic>
        <p:nvPicPr>
          <p:cNvPr id="3" name="Bilde 2"/>
          <p:cNvPicPr>
            <a:picLocks noChangeAspect="1"/>
          </p:cNvPicPr>
          <p:nvPr/>
        </p:nvPicPr>
        <p:blipFill rotWithShape="1">
          <a:blip r:embed="rId5"/>
          <a:srcRect l="29881" t="32761" r="38750" b="14857"/>
          <a:stretch/>
        </p:blipFill>
        <p:spPr>
          <a:xfrm>
            <a:off x="209644" y="1748300"/>
            <a:ext cx="3496847" cy="3649460"/>
          </a:xfrm>
          <a:prstGeom prst="rect">
            <a:avLst/>
          </a:prstGeom>
          <a:ln w="25400">
            <a:solidFill>
              <a:srgbClr val="C00000"/>
            </a:solidFill>
          </a:ln>
        </p:spPr>
      </p:pic>
      <p:grpSp>
        <p:nvGrpSpPr>
          <p:cNvPr id="27" name="Group 26"/>
          <p:cNvGrpSpPr/>
          <p:nvPr/>
        </p:nvGrpSpPr>
        <p:grpSpPr>
          <a:xfrm>
            <a:off x="465691" y="1748300"/>
            <a:ext cx="8224778" cy="3649460"/>
            <a:chOff x="620920" y="1188067"/>
            <a:chExt cx="10966371" cy="4865946"/>
          </a:xfrm>
        </p:grpSpPr>
        <p:grpSp>
          <p:nvGrpSpPr>
            <p:cNvPr id="26" name="Gruppe 25"/>
            <p:cNvGrpSpPr/>
            <p:nvPr/>
          </p:nvGrpSpPr>
          <p:grpSpPr>
            <a:xfrm>
              <a:off x="620920" y="1457560"/>
              <a:ext cx="2909478" cy="3752485"/>
              <a:chOff x="620920" y="1457560"/>
              <a:chExt cx="2909478" cy="3752485"/>
            </a:xfrm>
          </p:grpSpPr>
          <p:sp>
            <p:nvSpPr>
              <p:cNvPr id="4" name="Ellipse 3"/>
              <p:cNvSpPr/>
              <p:nvPr/>
            </p:nvSpPr>
            <p:spPr>
              <a:xfrm>
                <a:off x="1190847" y="2200939"/>
                <a:ext cx="478465" cy="499730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350"/>
              </a:p>
            </p:txBody>
          </p:sp>
          <p:pic>
            <p:nvPicPr>
              <p:cNvPr id="5" name="Bilde 4"/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852795" y="4694180"/>
                <a:ext cx="487722" cy="512108"/>
              </a:xfrm>
              <a:prstGeom prst="rect">
                <a:avLst/>
              </a:prstGeom>
            </p:spPr>
          </p:pic>
          <p:pic>
            <p:nvPicPr>
              <p:cNvPr id="6" name="Bilde 5"/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669312" y="3094212"/>
                <a:ext cx="487722" cy="512108"/>
              </a:xfrm>
              <a:prstGeom prst="rect">
                <a:avLst/>
              </a:prstGeom>
            </p:spPr>
          </p:pic>
          <p:pic>
            <p:nvPicPr>
              <p:cNvPr id="7" name="Bilde 6"/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730791" y="2916892"/>
                <a:ext cx="487722" cy="512108"/>
              </a:xfrm>
              <a:prstGeom prst="rect">
                <a:avLst/>
              </a:prstGeom>
            </p:spPr>
          </p:pic>
          <p:pic>
            <p:nvPicPr>
              <p:cNvPr id="8" name="Bilde 7"/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620920" y="1457560"/>
                <a:ext cx="487722" cy="512108"/>
              </a:xfrm>
              <a:prstGeom prst="rect">
                <a:avLst/>
              </a:prstGeom>
            </p:spPr>
          </p:pic>
          <p:sp>
            <p:nvSpPr>
              <p:cNvPr id="9" name="Avrundet rektangel 8"/>
              <p:cNvSpPr/>
              <p:nvPr/>
            </p:nvSpPr>
            <p:spPr>
              <a:xfrm>
                <a:off x="1372277" y="1523114"/>
                <a:ext cx="414670" cy="381000"/>
              </a:xfrm>
              <a:prstGeom prst="roundRect">
                <a:avLst/>
              </a:prstGeom>
              <a:solidFill>
                <a:schemeClr val="accent2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350"/>
              </a:p>
            </p:txBody>
          </p:sp>
          <p:pic>
            <p:nvPicPr>
              <p:cNvPr id="12" name="Bilde 11"/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620920" y="2216330"/>
                <a:ext cx="426757" cy="396274"/>
              </a:xfrm>
              <a:prstGeom prst="rect">
                <a:avLst/>
              </a:prstGeom>
            </p:spPr>
          </p:pic>
          <p:pic>
            <p:nvPicPr>
              <p:cNvPr id="16" name="Bilde 15"/>
              <p:cNvPicPr>
                <a:picLocks noChangeAspect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2816046" y="4710130"/>
                <a:ext cx="714352" cy="499915"/>
              </a:xfrm>
              <a:prstGeom prst="rect">
                <a:avLst/>
              </a:prstGeom>
            </p:spPr>
          </p:pic>
          <p:pic>
            <p:nvPicPr>
              <p:cNvPr id="17" name="Bilde 16"/>
              <p:cNvPicPr>
                <a:picLocks noChangeAspect="1"/>
              </p:cNvPicPr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2096656" y="1911188"/>
                <a:ext cx="719390" cy="506012"/>
              </a:xfrm>
              <a:prstGeom prst="rect">
                <a:avLst/>
              </a:prstGeom>
            </p:spPr>
          </p:pic>
        </p:grpSp>
        <p:grpSp>
          <p:nvGrpSpPr>
            <p:cNvPr id="58" name="Gruppe 57"/>
            <p:cNvGrpSpPr/>
            <p:nvPr/>
          </p:nvGrpSpPr>
          <p:grpSpPr>
            <a:xfrm>
              <a:off x="4877037" y="1188067"/>
              <a:ext cx="6710254" cy="4865946"/>
              <a:chOff x="4877037" y="1188067"/>
              <a:chExt cx="6710254" cy="4865946"/>
            </a:xfrm>
          </p:grpSpPr>
          <p:grpSp>
            <p:nvGrpSpPr>
              <p:cNvPr id="52" name="Gruppe 51"/>
              <p:cNvGrpSpPr/>
              <p:nvPr/>
            </p:nvGrpSpPr>
            <p:grpSpPr>
              <a:xfrm>
                <a:off x="9745607" y="2019918"/>
                <a:ext cx="1841684" cy="2818162"/>
                <a:chOff x="9745607" y="2019918"/>
                <a:chExt cx="1841684" cy="2818162"/>
              </a:xfrm>
            </p:grpSpPr>
            <p:pic>
              <p:nvPicPr>
                <p:cNvPr id="33" name="Bilde 32"/>
                <p:cNvPicPr>
                  <a:picLocks noChangeAspect="1"/>
                </p:cNvPicPr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9745607" y="2661358"/>
                  <a:ext cx="871804" cy="944962"/>
                </a:xfrm>
                <a:prstGeom prst="rect">
                  <a:avLst/>
                </a:prstGeom>
              </p:spPr>
            </p:pic>
            <p:grpSp>
              <p:nvGrpSpPr>
                <p:cNvPr id="51" name="Gruppe 50"/>
                <p:cNvGrpSpPr/>
                <p:nvPr/>
              </p:nvGrpSpPr>
              <p:grpSpPr>
                <a:xfrm>
                  <a:off x="10006176" y="2019918"/>
                  <a:ext cx="1581115" cy="2818162"/>
                  <a:chOff x="9285359" y="1775103"/>
                  <a:chExt cx="1705396" cy="3009453"/>
                </a:xfrm>
              </p:grpSpPr>
              <p:pic>
                <p:nvPicPr>
                  <p:cNvPr id="32" name="Bilde 31"/>
                  <p:cNvPicPr>
                    <a:picLocks noChangeAspect="1"/>
                  </p:cNvPicPr>
                  <p:nvPr/>
                </p:nvPicPr>
                <p:blipFill>
                  <a:blip r:embed="rId10"/>
                  <a:stretch>
                    <a:fillRect/>
                  </a:stretch>
                </p:blipFill>
                <p:spPr>
                  <a:xfrm>
                    <a:off x="9577110" y="1775103"/>
                    <a:ext cx="871804" cy="944962"/>
                  </a:xfrm>
                  <a:prstGeom prst="rect">
                    <a:avLst/>
                  </a:prstGeom>
                </p:spPr>
              </p:pic>
              <p:pic>
                <p:nvPicPr>
                  <p:cNvPr id="31" name="Bilde 30"/>
                  <p:cNvPicPr>
                    <a:picLocks noChangeAspect="1"/>
                  </p:cNvPicPr>
                  <p:nvPr/>
                </p:nvPicPr>
                <p:blipFill>
                  <a:blip r:embed="rId10"/>
                  <a:stretch>
                    <a:fillRect/>
                  </a:stretch>
                </p:blipFill>
                <p:spPr>
                  <a:xfrm>
                    <a:off x="9883923" y="2518509"/>
                    <a:ext cx="871804" cy="944962"/>
                  </a:xfrm>
                  <a:prstGeom prst="rect">
                    <a:avLst/>
                  </a:prstGeom>
                </p:spPr>
              </p:pic>
              <p:pic>
                <p:nvPicPr>
                  <p:cNvPr id="30" name="Bilde 29"/>
                  <p:cNvPicPr>
                    <a:picLocks noChangeAspect="1"/>
                  </p:cNvPicPr>
                  <p:nvPr/>
                </p:nvPicPr>
                <p:blipFill>
                  <a:blip r:embed="rId10"/>
                  <a:stretch>
                    <a:fillRect/>
                  </a:stretch>
                </p:blipFill>
                <p:spPr>
                  <a:xfrm>
                    <a:off x="9540299" y="2985740"/>
                    <a:ext cx="871804" cy="944962"/>
                  </a:xfrm>
                  <a:prstGeom prst="rect">
                    <a:avLst/>
                  </a:prstGeom>
                </p:spPr>
              </p:pic>
              <p:pic>
                <p:nvPicPr>
                  <p:cNvPr id="10" name="Bilde 9"/>
                  <p:cNvPicPr>
                    <a:picLocks noChangeAspect="1"/>
                  </p:cNvPicPr>
                  <p:nvPr/>
                </p:nvPicPr>
                <p:blipFill>
                  <a:blip r:embed="rId11"/>
                  <a:stretch>
                    <a:fillRect/>
                  </a:stretch>
                </p:blipFill>
                <p:spPr>
                  <a:xfrm>
                    <a:off x="10116451" y="3096209"/>
                    <a:ext cx="874304" cy="943115"/>
                  </a:xfrm>
                  <a:prstGeom prst="rect">
                    <a:avLst/>
                  </a:prstGeom>
                </p:spPr>
              </p:pic>
              <p:pic>
                <p:nvPicPr>
                  <p:cNvPr id="11" name="Bilde 10"/>
                  <p:cNvPicPr>
                    <a:picLocks noChangeAspect="1"/>
                  </p:cNvPicPr>
                  <p:nvPr/>
                </p:nvPicPr>
                <p:blipFill>
                  <a:blip r:embed="rId12"/>
                  <a:stretch>
                    <a:fillRect/>
                  </a:stretch>
                </p:blipFill>
                <p:spPr>
                  <a:xfrm>
                    <a:off x="9285359" y="3376258"/>
                    <a:ext cx="877900" cy="938865"/>
                  </a:xfrm>
                  <a:prstGeom prst="rect">
                    <a:avLst/>
                  </a:prstGeom>
                </p:spPr>
              </p:pic>
              <p:pic>
                <p:nvPicPr>
                  <p:cNvPr id="13" name="Bilde 12"/>
                  <p:cNvPicPr>
                    <a:picLocks noChangeAspect="1"/>
                  </p:cNvPicPr>
                  <p:nvPr/>
                </p:nvPicPr>
                <p:blipFill>
                  <a:blip r:embed="rId12"/>
                  <a:stretch>
                    <a:fillRect/>
                  </a:stretch>
                </p:blipFill>
                <p:spPr>
                  <a:xfrm>
                    <a:off x="9850127" y="3454175"/>
                    <a:ext cx="877900" cy="938865"/>
                  </a:xfrm>
                  <a:prstGeom prst="rect">
                    <a:avLst/>
                  </a:prstGeom>
                </p:spPr>
              </p:pic>
              <p:pic>
                <p:nvPicPr>
                  <p:cNvPr id="14" name="Bilde 13"/>
                  <p:cNvPicPr>
                    <a:picLocks noChangeAspect="1"/>
                  </p:cNvPicPr>
                  <p:nvPr/>
                </p:nvPicPr>
                <p:blipFill>
                  <a:blip r:embed="rId12"/>
                  <a:stretch>
                    <a:fillRect/>
                  </a:stretch>
                </p:blipFill>
                <p:spPr>
                  <a:xfrm>
                    <a:off x="9598490" y="3845691"/>
                    <a:ext cx="877900" cy="938865"/>
                  </a:xfrm>
                  <a:prstGeom prst="rect">
                    <a:avLst/>
                  </a:prstGeom>
                </p:spPr>
              </p:pic>
            </p:grpSp>
          </p:grpSp>
          <p:sp>
            <p:nvSpPr>
              <p:cNvPr id="35" name="Magnetplate 34"/>
              <p:cNvSpPr/>
              <p:nvPr/>
            </p:nvSpPr>
            <p:spPr>
              <a:xfrm>
                <a:off x="7515089" y="2716071"/>
                <a:ext cx="1924493" cy="1616149"/>
              </a:xfrm>
              <a:prstGeom prst="flowChartMagneticDisk">
                <a:avLst/>
              </a:prstGeom>
              <a:solidFill>
                <a:schemeClr val="bg1">
                  <a:lumMod val="85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100" dirty="0" err="1">
                    <a:solidFill>
                      <a:schemeClr val="tx1"/>
                    </a:solidFill>
                  </a:rPr>
                  <a:t>Beslutningssystem</a:t>
                </a:r>
                <a:endParaRPr lang="en-GB" sz="2100" dirty="0">
                  <a:solidFill>
                    <a:schemeClr val="tx1"/>
                  </a:solidFill>
                </a:endParaRPr>
              </a:p>
            </p:txBody>
          </p:sp>
          <p:pic>
            <p:nvPicPr>
              <p:cNvPr id="36" name="Bilde 35"/>
              <p:cNvPicPr>
                <a:picLocks noChangeAspect="1"/>
              </p:cNvPicPr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9490557" y="3398525"/>
                <a:ext cx="435973" cy="384081"/>
              </a:xfrm>
              <a:prstGeom prst="rect">
                <a:avLst/>
              </a:prstGeom>
            </p:spPr>
          </p:pic>
          <p:sp>
            <p:nvSpPr>
              <p:cNvPr id="43" name="Høyre klammeparentes 42"/>
              <p:cNvSpPr/>
              <p:nvPr/>
            </p:nvSpPr>
            <p:spPr>
              <a:xfrm>
                <a:off x="4877037" y="1188067"/>
                <a:ext cx="531628" cy="4865946"/>
              </a:xfrm>
              <a:prstGeom prst="rightBrace">
                <a:avLst/>
              </a:prstGeom>
              <a:ln w="28575">
                <a:solidFill>
                  <a:schemeClr val="accent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GB" sz="1350"/>
              </a:p>
            </p:txBody>
          </p:sp>
          <p:sp>
            <p:nvSpPr>
              <p:cNvPr id="46" name="Høyre klammeparentes 45"/>
              <p:cNvSpPr/>
              <p:nvPr/>
            </p:nvSpPr>
            <p:spPr>
              <a:xfrm>
                <a:off x="5037292" y="1188067"/>
                <a:ext cx="531628" cy="4865946"/>
              </a:xfrm>
              <a:prstGeom prst="rightBrace">
                <a:avLst/>
              </a:prstGeom>
              <a:ln w="28575">
                <a:solidFill>
                  <a:srgbClr val="0070C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GB" sz="1350"/>
              </a:p>
            </p:txBody>
          </p:sp>
          <p:sp>
            <p:nvSpPr>
              <p:cNvPr id="47" name="Høyre klammeparentes 46"/>
              <p:cNvSpPr/>
              <p:nvPr/>
            </p:nvSpPr>
            <p:spPr>
              <a:xfrm>
                <a:off x="5205028" y="1188067"/>
                <a:ext cx="531628" cy="4865946"/>
              </a:xfrm>
              <a:prstGeom prst="rightBrace">
                <a:avLst/>
              </a:prstGeom>
              <a:ln w="28575"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GB" sz="1350"/>
              </a:p>
            </p:txBody>
          </p:sp>
          <p:pic>
            <p:nvPicPr>
              <p:cNvPr id="55" name="Bilde 54"/>
              <p:cNvPicPr>
                <a:picLocks noChangeAspect="1"/>
              </p:cNvPicPr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7005130" y="3429000"/>
                <a:ext cx="432854" cy="384081"/>
              </a:xfrm>
              <a:prstGeom prst="rect">
                <a:avLst/>
              </a:prstGeom>
            </p:spPr>
          </p:pic>
        </p:grpSp>
        <p:sp>
          <p:nvSpPr>
            <p:cNvPr id="44" name="Rounded Rectangle 43"/>
            <p:cNvSpPr/>
            <p:nvPr/>
          </p:nvSpPr>
          <p:spPr>
            <a:xfrm>
              <a:off x="5849796" y="3334861"/>
              <a:ext cx="1040697" cy="522380"/>
            </a:xfrm>
            <a:prstGeom prst="roundRect">
              <a:avLst/>
            </a:prstGeom>
            <a:solidFill>
              <a:srgbClr val="C0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nb-NO" sz="1350" dirty="0"/>
                <a:t>vedtak</a:t>
              </a:r>
              <a:endParaRPr lang="nb-NO" sz="1350" dirty="0"/>
            </a:p>
          </p:txBody>
        </p:sp>
      </p:grpSp>
      <p:sp>
        <p:nvSpPr>
          <p:cNvPr id="48" name="TekstSylinder 49"/>
          <p:cNvSpPr txBox="1"/>
          <p:nvPr/>
        </p:nvSpPr>
        <p:spPr>
          <a:xfrm>
            <a:off x="4242240" y="4641006"/>
            <a:ext cx="4831194" cy="715581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pPr marL="214313" indent="-214313">
              <a:buFont typeface="Arial" panose="020B0604020202020204" pitchFamily="34" charset="0"/>
              <a:buChar char="•"/>
            </a:pPr>
            <a:r>
              <a:rPr lang="en-GB" sz="1350" dirty="0"/>
              <a:t>ALLE </a:t>
            </a:r>
            <a:r>
              <a:rPr lang="en-GB" sz="1350" dirty="0" err="1"/>
              <a:t>fortolkninger</a:t>
            </a:r>
            <a:r>
              <a:rPr lang="en-GB" sz="1350" dirty="0"/>
              <a:t> </a:t>
            </a:r>
            <a:r>
              <a:rPr lang="en-GB" sz="1350" dirty="0" err="1"/>
              <a:t>skjer</a:t>
            </a:r>
            <a:r>
              <a:rPr lang="en-GB" sz="1350" dirty="0"/>
              <a:t> FØR </a:t>
            </a:r>
            <a:r>
              <a:rPr lang="en-GB" sz="1350" dirty="0" err="1"/>
              <a:t>virkelige</a:t>
            </a:r>
            <a:r>
              <a:rPr lang="en-GB" sz="1350" dirty="0"/>
              <a:t> </a:t>
            </a:r>
            <a:r>
              <a:rPr lang="en-GB" sz="1350" dirty="0" err="1"/>
              <a:t>saker</a:t>
            </a:r>
            <a:r>
              <a:rPr lang="en-GB" sz="1350" dirty="0"/>
              <a:t> </a:t>
            </a:r>
            <a:r>
              <a:rPr lang="en-GB" sz="1350" dirty="0" err="1"/>
              <a:t>blir</a:t>
            </a:r>
            <a:r>
              <a:rPr lang="en-GB" sz="1350" dirty="0"/>
              <a:t> </a:t>
            </a:r>
            <a:r>
              <a:rPr lang="en-GB" sz="1350" dirty="0" err="1"/>
              <a:t>avgjort</a:t>
            </a:r>
            <a:endParaRPr lang="en-GB" sz="1350" dirty="0"/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GB" sz="1350" dirty="0" err="1"/>
              <a:t>Statisk</a:t>
            </a:r>
            <a:r>
              <a:rPr lang="en-GB" sz="1350" dirty="0"/>
              <a:t>: </a:t>
            </a:r>
            <a:r>
              <a:rPr lang="en-GB" sz="1350" dirty="0" err="1"/>
              <a:t>Fortolkninger</a:t>
            </a:r>
            <a:r>
              <a:rPr lang="en-GB" sz="1350" dirty="0"/>
              <a:t> </a:t>
            </a:r>
            <a:r>
              <a:rPr lang="en-GB" sz="1350" dirty="0" err="1"/>
              <a:t>kan</a:t>
            </a:r>
            <a:r>
              <a:rPr lang="en-GB" sz="1350" dirty="0"/>
              <a:t> </a:t>
            </a:r>
            <a:r>
              <a:rPr lang="en-GB" sz="1350" dirty="0" err="1"/>
              <a:t>ikke</a:t>
            </a:r>
            <a:r>
              <a:rPr lang="en-GB" sz="1350" dirty="0"/>
              <a:t> </a:t>
            </a:r>
            <a:r>
              <a:rPr lang="en-GB" sz="1350" dirty="0" err="1"/>
              <a:t>bli</a:t>
            </a:r>
            <a:r>
              <a:rPr lang="en-GB" sz="1350" dirty="0"/>
              <a:t> </a:t>
            </a:r>
            <a:r>
              <a:rPr lang="en-GB" sz="1350" dirty="0" err="1"/>
              <a:t>endret</a:t>
            </a:r>
            <a:r>
              <a:rPr lang="en-GB" sz="1350" dirty="0"/>
              <a:t> </a:t>
            </a:r>
            <a:r>
              <a:rPr lang="en-GB" sz="1350" dirty="0" err="1"/>
              <a:t>uten</a:t>
            </a:r>
            <a:r>
              <a:rPr lang="en-GB" sz="1350" dirty="0"/>
              <a:t> å </a:t>
            </a:r>
            <a:r>
              <a:rPr lang="en-GB" sz="1350" dirty="0" err="1"/>
              <a:t>gjøre</a:t>
            </a:r>
            <a:r>
              <a:rPr lang="en-GB" sz="1350" dirty="0"/>
              <a:t> </a:t>
            </a:r>
            <a:r>
              <a:rPr lang="en-GB" sz="1350" dirty="0" err="1"/>
              <a:t>endringer</a:t>
            </a:r>
            <a:endParaRPr lang="en-GB" sz="1350" dirty="0"/>
          </a:p>
          <a:p>
            <a:r>
              <a:rPr lang="en-GB" sz="1350" dirty="0"/>
              <a:t>      </a:t>
            </a:r>
            <a:r>
              <a:rPr lang="en-GB" sz="1350" dirty="0" err="1"/>
              <a:t>i</a:t>
            </a:r>
            <a:r>
              <a:rPr lang="en-GB" sz="1350" dirty="0"/>
              <a:t> </a:t>
            </a:r>
            <a:r>
              <a:rPr lang="en-GB" sz="1350" dirty="0" err="1"/>
              <a:t>systemløsningen</a:t>
            </a:r>
            <a:r>
              <a:rPr lang="en-GB" sz="1350" dirty="0"/>
              <a:t>  (</a:t>
            </a:r>
            <a:r>
              <a:rPr lang="en-GB" sz="1350" dirty="0" err="1"/>
              <a:t>noe</a:t>
            </a:r>
            <a:r>
              <a:rPr lang="en-GB" sz="1350" dirty="0"/>
              <a:t> </a:t>
            </a:r>
            <a:r>
              <a:rPr lang="en-GB" sz="1350" dirty="0" err="1"/>
              <a:t>som</a:t>
            </a:r>
            <a:r>
              <a:rPr lang="en-GB" sz="1350" dirty="0"/>
              <a:t> </a:t>
            </a:r>
            <a:r>
              <a:rPr lang="en-GB" sz="1350" dirty="0" err="1"/>
              <a:t>kan</a:t>
            </a:r>
            <a:r>
              <a:rPr lang="en-GB" sz="1350" dirty="0"/>
              <a:t> </a:t>
            </a:r>
            <a:r>
              <a:rPr lang="en-GB" sz="1350" dirty="0" err="1"/>
              <a:t>være</a:t>
            </a:r>
            <a:r>
              <a:rPr lang="en-GB" sz="1350" dirty="0"/>
              <a:t> </a:t>
            </a:r>
            <a:r>
              <a:rPr lang="en-GB" sz="1350" dirty="0" err="1"/>
              <a:t>dyrt</a:t>
            </a:r>
            <a:r>
              <a:rPr lang="en-GB" sz="1350" dirty="0"/>
              <a:t> </a:t>
            </a:r>
            <a:r>
              <a:rPr lang="en-GB" sz="1350" dirty="0" err="1"/>
              <a:t>og</a:t>
            </a:r>
            <a:r>
              <a:rPr lang="en-GB" sz="1350" dirty="0"/>
              <a:t> </a:t>
            </a:r>
            <a:r>
              <a:rPr lang="en-GB" sz="1350" dirty="0" err="1"/>
              <a:t>tidkrevende</a:t>
            </a:r>
            <a:r>
              <a:rPr lang="en-GB" sz="1350" dirty="0"/>
              <a:t>)</a:t>
            </a:r>
            <a:endParaRPr lang="en-GB" sz="1350" dirty="0"/>
          </a:p>
        </p:txBody>
      </p:sp>
    </p:spTree>
    <p:extLst>
      <p:ext uri="{BB962C8B-B14F-4D97-AF65-F5344CB8AC3E}">
        <p14:creationId xmlns:p14="http://schemas.microsoft.com/office/powerpoint/2010/main" val="8194604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200" b="1" dirty="0" err="1" smtClean="0">
                <a:solidFill>
                  <a:srgbClr val="3333FF"/>
                </a:solidFill>
              </a:rPr>
              <a:t>Rettslige</a:t>
            </a:r>
            <a:r>
              <a:rPr lang="en-GB" sz="3200" b="1" dirty="0" smtClean="0">
                <a:solidFill>
                  <a:srgbClr val="3333FF"/>
                </a:solidFill>
              </a:rPr>
              <a:t> </a:t>
            </a:r>
            <a:r>
              <a:rPr lang="en-GB" sz="3200" b="1" dirty="0" err="1" smtClean="0">
                <a:solidFill>
                  <a:srgbClr val="3333FF"/>
                </a:solidFill>
              </a:rPr>
              <a:t>systemavgjørelser</a:t>
            </a:r>
            <a:endParaRPr lang="en-GB" sz="3200" b="1" dirty="0">
              <a:solidFill>
                <a:srgbClr val="3333FF"/>
              </a:solidFill>
            </a:endParaRP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lvl="0"/>
            <a:r>
              <a:rPr lang="nb-NO" dirty="0" smtClean="0"/>
              <a:t>Systemorientert fortolkning innebærer å ta stilling til flere rettsspørsmål som blir bestemmende for innholdet av myndighetsutøvelsen: </a:t>
            </a:r>
            <a:r>
              <a:rPr lang="nb-NO" i="1" dirty="0" smtClean="0"/>
              <a:t>«Rettslige  systemavgjørelser»</a:t>
            </a:r>
          </a:p>
          <a:p>
            <a:pPr lvl="1"/>
            <a:r>
              <a:rPr lang="nb-NO" dirty="0" smtClean="0"/>
              <a:t>Avgjørelser </a:t>
            </a:r>
            <a:r>
              <a:rPr lang="nb-NO" dirty="0"/>
              <a:t>av hvorledes </a:t>
            </a:r>
            <a:r>
              <a:rPr lang="nb-NO" i="1" dirty="0" smtClean="0"/>
              <a:t>tolkningstvil</a:t>
            </a:r>
            <a:r>
              <a:rPr lang="nb-NO" dirty="0" smtClean="0"/>
              <a:t> skal løses</a:t>
            </a:r>
          </a:p>
          <a:p>
            <a:pPr lvl="1"/>
            <a:r>
              <a:rPr lang="nb-NO" dirty="0" smtClean="0"/>
              <a:t>Avgjørelser </a:t>
            </a:r>
            <a:r>
              <a:rPr lang="nb-NO" dirty="0"/>
              <a:t>av hvordan </a:t>
            </a:r>
            <a:r>
              <a:rPr lang="nb-NO" i="1" dirty="0"/>
              <a:t>skjønn</a:t>
            </a:r>
            <a:r>
              <a:rPr lang="nb-NO" dirty="0"/>
              <a:t> skal </a:t>
            </a:r>
            <a:r>
              <a:rPr lang="nb-NO" dirty="0" smtClean="0"/>
              <a:t>håndteres i systemet</a:t>
            </a:r>
          </a:p>
          <a:p>
            <a:pPr lvl="1"/>
            <a:r>
              <a:rPr lang="nb-NO" dirty="0" smtClean="0"/>
              <a:t>Avgjørelser </a:t>
            </a:r>
            <a:r>
              <a:rPr lang="nb-NO" dirty="0"/>
              <a:t>av om og på hvilken måte </a:t>
            </a:r>
            <a:r>
              <a:rPr lang="nb-NO" dirty="0" smtClean="0"/>
              <a:t>eksisterende </a:t>
            </a:r>
            <a:r>
              <a:rPr lang="nb-NO" dirty="0"/>
              <a:t>rettsregler på området må </a:t>
            </a:r>
            <a:r>
              <a:rPr lang="nb-NO" i="1" dirty="0" smtClean="0"/>
              <a:t>suppleres</a:t>
            </a:r>
          </a:p>
          <a:p>
            <a:r>
              <a:rPr lang="nb-NO" dirty="0" smtClean="0"/>
              <a:t>Automatiseringsvennlig lovgivning innebærer at de fleste slike avgjørelser </a:t>
            </a:r>
            <a:r>
              <a:rPr lang="nb-NO" b="1" i="1" dirty="0" smtClean="0"/>
              <a:t>flyttes fra systemutviklingen til lovgivningsprosessen</a:t>
            </a:r>
            <a:endParaRPr lang="en-GB" b="1" i="1" dirty="0"/>
          </a:p>
        </p:txBody>
      </p:sp>
    </p:spTree>
    <p:extLst>
      <p:ext uri="{BB962C8B-B14F-4D97-AF65-F5344CB8AC3E}">
        <p14:creationId xmlns:p14="http://schemas.microsoft.com/office/powerpoint/2010/main" val="40195197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TekstSylinder 78"/>
          <p:cNvSpPr txBox="1"/>
          <p:nvPr/>
        </p:nvSpPr>
        <p:spPr>
          <a:xfrm>
            <a:off x="5124689" y="991546"/>
            <a:ext cx="3695783" cy="506292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nb-NO" sz="1700" b="1" dirty="0" smtClean="0">
                <a:solidFill>
                  <a:srgbClr val="7030A0"/>
                </a:solidFill>
              </a:rPr>
              <a:t> Systemutvikling (SU) </a:t>
            </a:r>
            <a:r>
              <a:rPr lang="nb-NO" sz="1700" b="1" dirty="0" smtClean="0">
                <a:solidFill>
                  <a:srgbClr val="7030A0"/>
                </a:solidFill>
              </a:rPr>
              <a:t>med rettslige</a:t>
            </a:r>
          </a:p>
          <a:p>
            <a:r>
              <a:rPr lang="nb-NO" sz="1700" b="1" dirty="0">
                <a:solidFill>
                  <a:srgbClr val="7030A0"/>
                </a:solidFill>
              </a:rPr>
              <a:t> </a:t>
            </a:r>
            <a:r>
              <a:rPr lang="nb-NO" sz="1700" b="1" dirty="0" smtClean="0">
                <a:solidFill>
                  <a:srgbClr val="7030A0"/>
                </a:solidFill>
              </a:rPr>
              <a:t>  </a:t>
            </a:r>
            <a:r>
              <a:rPr lang="nb-NO" sz="1700" b="1" dirty="0" smtClean="0">
                <a:solidFill>
                  <a:srgbClr val="7030A0"/>
                </a:solidFill>
              </a:rPr>
              <a:t>systemavgjørelser skjer normalt</a:t>
            </a:r>
          </a:p>
          <a:p>
            <a:r>
              <a:rPr lang="nb-NO" sz="1700" b="1" dirty="0" smtClean="0">
                <a:solidFill>
                  <a:srgbClr val="7030A0"/>
                </a:solidFill>
              </a:rPr>
              <a:t>   etter lovvedtak</a:t>
            </a:r>
            <a:endParaRPr lang="nb-NO" sz="1700" b="1" dirty="0" smtClean="0">
              <a:solidFill>
                <a:srgbClr val="7030A0"/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nb-NO" sz="1700" b="1" dirty="0">
                <a:solidFill>
                  <a:srgbClr val="7030A0"/>
                </a:solidFill>
              </a:rPr>
              <a:t> </a:t>
            </a:r>
            <a:r>
              <a:rPr lang="nb-NO" sz="1700" b="1" dirty="0" smtClean="0">
                <a:solidFill>
                  <a:srgbClr val="7030A0"/>
                </a:solidFill>
              </a:rPr>
              <a:t> SU tar </a:t>
            </a:r>
            <a:r>
              <a:rPr lang="nb-NO" sz="1700" b="1" dirty="0" smtClean="0">
                <a:solidFill>
                  <a:srgbClr val="7030A0"/>
                </a:solidFill>
              </a:rPr>
              <a:t>ofte lang tid </a:t>
            </a:r>
            <a:r>
              <a:rPr lang="nb-NO" sz="1700" b="1" dirty="0" smtClean="0">
                <a:solidFill>
                  <a:srgbClr val="7030A0"/>
                </a:solidFill>
              </a:rPr>
              <a:t>fordi</a:t>
            </a:r>
          </a:p>
          <a:p>
            <a:pPr lvl="1">
              <a:buFont typeface="Arial" pitchFamily="34" charset="0"/>
              <a:buChar char="•"/>
            </a:pPr>
            <a:r>
              <a:rPr lang="nb-NO" sz="1700" b="1" dirty="0">
                <a:solidFill>
                  <a:srgbClr val="7030A0"/>
                </a:solidFill>
              </a:rPr>
              <a:t> </a:t>
            </a:r>
            <a:r>
              <a:rPr lang="nb-NO" sz="1700" b="1" dirty="0" smtClean="0">
                <a:solidFill>
                  <a:srgbClr val="7030A0"/>
                </a:solidFill>
              </a:rPr>
              <a:t>automatiseringsgraden </a:t>
            </a:r>
            <a:r>
              <a:rPr lang="nb-NO" sz="1700" b="1" dirty="0" smtClean="0">
                <a:solidFill>
                  <a:srgbClr val="7030A0"/>
                </a:solidFill>
              </a:rPr>
              <a:t>er høy</a:t>
            </a:r>
            <a:endParaRPr lang="nb-NO" sz="1700" b="1" dirty="0" smtClean="0">
              <a:solidFill>
                <a:srgbClr val="7030A0"/>
              </a:solidFill>
            </a:endParaRPr>
          </a:p>
          <a:p>
            <a:pPr lvl="1">
              <a:buFont typeface="Arial" pitchFamily="34" charset="0"/>
              <a:buChar char="•"/>
            </a:pPr>
            <a:r>
              <a:rPr lang="nb-NO" sz="1700" b="1" dirty="0">
                <a:solidFill>
                  <a:srgbClr val="7030A0"/>
                </a:solidFill>
              </a:rPr>
              <a:t> </a:t>
            </a:r>
            <a:r>
              <a:rPr lang="nb-NO" sz="1700" b="1" dirty="0" smtClean="0">
                <a:solidFill>
                  <a:srgbClr val="7030A0"/>
                </a:solidFill>
              </a:rPr>
              <a:t>systemkompleksiteten </a:t>
            </a:r>
            <a:r>
              <a:rPr lang="nb-NO" sz="1700" b="1" dirty="0" smtClean="0">
                <a:solidFill>
                  <a:srgbClr val="7030A0"/>
                </a:solidFill>
              </a:rPr>
              <a:t>er stor</a:t>
            </a:r>
            <a:endParaRPr lang="nb-NO" sz="1700" b="1" dirty="0" smtClean="0">
              <a:solidFill>
                <a:srgbClr val="7030A0"/>
              </a:solidFill>
            </a:endParaRPr>
          </a:p>
          <a:p>
            <a:pPr marL="180975" indent="-180975">
              <a:buFont typeface="Arial" panose="020B0604020202020204" pitchFamily="34" charset="0"/>
              <a:buChar char="•"/>
            </a:pPr>
            <a:r>
              <a:rPr lang="nb-NO" sz="1700" b="1" dirty="0" smtClean="0">
                <a:solidFill>
                  <a:srgbClr val="7030A0"/>
                </a:solidFill>
              </a:rPr>
              <a:t>SU inneholder ofte mange og tunge rettslige vurderinger</a:t>
            </a:r>
          </a:p>
          <a:p>
            <a:pPr marL="180975" indent="-180975">
              <a:buFont typeface="Arial" panose="020B0604020202020204" pitchFamily="34" charset="0"/>
              <a:buChar char="•"/>
            </a:pPr>
            <a:r>
              <a:rPr lang="nb-NO" sz="1700" b="1" dirty="0" smtClean="0">
                <a:solidFill>
                  <a:srgbClr val="7030A0"/>
                </a:solidFill>
              </a:rPr>
              <a:t> De rettslige vurderingene </a:t>
            </a:r>
            <a:r>
              <a:rPr lang="nb-NO" sz="1700" b="1" dirty="0" smtClean="0">
                <a:solidFill>
                  <a:srgbClr val="7030A0"/>
                </a:solidFill>
              </a:rPr>
              <a:t>munner ut </a:t>
            </a:r>
            <a:r>
              <a:rPr lang="nb-NO" sz="1700" b="1" dirty="0" smtClean="0">
                <a:solidFill>
                  <a:srgbClr val="7030A0"/>
                </a:solidFill>
              </a:rPr>
              <a:t>i  avgjørelser om </a:t>
            </a:r>
            <a:r>
              <a:rPr lang="nb-NO" sz="1700" b="1" dirty="0" smtClean="0">
                <a:solidFill>
                  <a:srgbClr val="7030A0"/>
                </a:solidFill>
              </a:rPr>
              <a:t>hvordan loven </a:t>
            </a:r>
            <a:r>
              <a:rPr lang="nb-NO" sz="1700" b="1" dirty="0" smtClean="0">
                <a:solidFill>
                  <a:srgbClr val="7030A0"/>
                </a:solidFill>
              </a:rPr>
              <a:t>skal</a:t>
            </a:r>
          </a:p>
          <a:p>
            <a:r>
              <a:rPr lang="nb-NO" sz="1700" b="1" dirty="0">
                <a:solidFill>
                  <a:srgbClr val="7030A0"/>
                </a:solidFill>
              </a:rPr>
              <a:t> </a:t>
            </a:r>
            <a:r>
              <a:rPr lang="nb-NO" sz="1700" b="1" dirty="0" smtClean="0">
                <a:solidFill>
                  <a:srgbClr val="7030A0"/>
                </a:solidFill>
              </a:rPr>
              <a:t>   </a:t>
            </a:r>
            <a:r>
              <a:rPr lang="nb-NO" sz="1700" b="1" dirty="0" smtClean="0">
                <a:solidFill>
                  <a:srgbClr val="7030A0"/>
                </a:solidFill>
              </a:rPr>
              <a:t>forstås og praktiseres</a:t>
            </a:r>
            <a:endParaRPr lang="nb-NO" sz="1700" b="1" dirty="0" smtClean="0">
              <a:solidFill>
                <a:srgbClr val="7030A0"/>
              </a:solidFill>
            </a:endParaRPr>
          </a:p>
          <a:p>
            <a:pPr marL="180975" indent="-180975">
              <a:buFont typeface="Arial" panose="020B0604020202020204" pitchFamily="34" charset="0"/>
              <a:buChar char="•"/>
            </a:pPr>
            <a:r>
              <a:rPr lang="nb-NO" sz="1700" b="1" dirty="0" smtClean="0">
                <a:solidFill>
                  <a:srgbClr val="7030A0"/>
                </a:solidFill>
              </a:rPr>
              <a:t> </a:t>
            </a:r>
            <a:r>
              <a:rPr lang="nb-NO" sz="1700" b="1" dirty="0" smtClean="0">
                <a:solidFill>
                  <a:srgbClr val="7030A0"/>
                </a:solidFill>
              </a:rPr>
              <a:t>SU </a:t>
            </a:r>
            <a:r>
              <a:rPr lang="nb-NO" sz="1700" b="1" dirty="0">
                <a:solidFill>
                  <a:srgbClr val="7030A0"/>
                </a:solidFill>
              </a:rPr>
              <a:t>avdekker feil, mangler og</a:t>
            </a:r>
          </a:p>
          <a:p>
            <a:r>
              <a:rPr lang="nb-NO" sz="1700" b="1" dirty="0">
                <a:solidFill>
                  <a:srgbClr val="7030A0"/>
                </a:solidFill>
              </a:rPr>
              <a:t>     «unødvendig» tolkningstvil knyttet</a:t>
            </a:r>
          </a:p>
          <a:p>
            <a:r>
              <a:rPr lang="nb-NO" sz="1700" b="1" dirty="0">
                <a:solidFill>
                  <a:srgbClr val="7030A0"/>
                </a:solidFill>
              </a:rPr>
              <a:t>     til lovteksten</a:t>
            </a:r>
          </a:p>
          <a:p>
            <a:pPr marL="180975" indent="-180975">
              <a:buFont typeface="Arial" panose="020B0604020202020204" pitchFamily="34" charset="0"/>
              <a:buChar char="•"/>
            </a:pPr>
            <a:r>
              <a:rPr lang="nb-NO" sz="1700" b="1" i="1" dirty="0" smtClean="0">
                <a:solidFill>
                  <a:srgbClr val="C00000"/>
                </a:solidFill>
              </a:rPr>
              <a:t>SU </a:t>
            </a:r>
            <a:r>
              <a:rPr lang="nb-NO" sz="1700" b="1" i="1" dirty="0" smtClean="0">
                <a:solidFill>
                  <a:srgbClr val="C00000"/>
                </a:solidFill>
              </a:rPr>
              <a:t>kan derfor ses på som </a:t>
            </a:r>
            <a:r>
              <a:rPr lang="nb-NO" sz="1700" b="1" i="1" dirty="0" smtClean="0">
                <a:solidFill>
                  <a:srgbClr val="C00000"/>
                </a:solidFill>
              </a:rPr>
              <a:t>et</a:t>
            </a:r>
          </a:p>
          <a:p>
            <a:r>
              <a:rPr lang="nb-NO" sz="1700" b="1" i="1" dirty="0" smtClean="0">
                <a:solidFill>
                  <a:srgbClr val="C00000"/>
                </a:solidFill>
              </a:rPr>
              <a:t>     fortsatt lovarbeid</a:t>
            </a:r>
          </a:p>
          <a:p>
            <a:pPr marL="180975" indent="-180975">
              <a:buFont typeface="Arial" panose="020B0604020202020204" pitchFamily="34" charset="0"/>
              <a:buChar char="•"/>
            </a:pPr>
            <a:r>
              <a:rPr lang="nb-NO" sz="1700" b="1" i="1" dirty="0" smtClean="0">
                <a:solidFill>
                  <a:srgbClr val="C00000"/>
                </a:solidFill>
              </a:rPr>
              <a:t>En bør derfor vurdere å flytte noen av de analyser som i dag utføres som del av SU til lovforarbeidet</a:t>
            </a:r>
            <a:endParaRPr lang="nb-NO" sz="1700" b="1" i="1" dirty="0" smtClean="0">
              <a:solidFill>
                <a:srgbClr val="C00000"/>
              </a:solidFill>
            </a:endParaRPr>
          </a:p>
        </p:txBody>
      </p:sp>
      <p:sp>
        <p:nvSpPr>
          <p:cNvPr id="17" name="Smultring 16"/>
          <p:cNvSpPr/>
          <p:nvPr/>
        </p:nvSpPr>
        <p:spPr>
          <a:xfrm>
            <a:off x="323528" y="980728"/>
            <a:ext cx="4143404" cy="3786214"/>
          </a:xfrm>
          <a:prstGeom prst="donut">
            <a:avLst>
              <a:gd name="adj" fmla="val 3214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schemeClr val="tx1"/>
              </a:solidFill>
            </a:endParaRPr>
          </a:p>
        </p:txBody>
      </p:sp>
      <p:grpSp>
        <p:nvGrpSpPr>
          <p:cNvPr id="57" name="Gruppe 56"/>
          <p:cNvGrpSpPr/>
          <p:nvPr/>
        </p:nvGrpSpPr>
        <p:grpSpPr>
          <a:xfrm>
            <a:off x="1895164" y="194910"/>
            <a:ext cx="908710" cy="1285884"/>
            <a:chOff x="3929058" y="1357298"/>
            <a:chExt cx="908710" cy="1285884"/>
          </a:xfrm>
        </p:grpSpPr>
        <p:cxnSp>
          <p:nvCxnSpPr>
            <p:cNvPr id="19" name="Rett linje 18"/>
            <p:cNvCxnSpPr/>
            <p:nvPr/>
          </p:nvCxnSpPr>
          <p:spPr>
            <a:xfrm rot="5400000">
              <a:off x="3965571" y="2178041"/>
              <a:ext cx="928694" cy="1588"/>
            </a:xfrm>
            <a:prstGeom prst="line">
              <a:avLst/>
            </a:prstGeom>
            <a:ln w="508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TekstSylinder 25"/>
            <p:cNvSpPr txBox="1"/>
            <p:nvPr/>
          </p:nvSpPr>
          <p:spPr>
            <a:xfrm>
              <a:off x="3929058" y="1357298"/>
              <a:ext cx="90871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dirty="0" smtClean="0"/>
                <a:t>mandat</a:t>
              </a:r>
              <a:endParaRPr lang="nb-NO" dirty="0"/>
            </a:p>
          </p:txBody>
        </p:sp>
      </p:grpSp>
      <p:grpSp>
        <p:nvGrpSpPr>
          <p:cNvPr id="58" name="Gruppe 57"/>
          <p:cNvGrpSpPr/>
          <p:nvPr/>
        </p:nvGrpSpPr>
        <p:grpSpPr>
          <a:xfrm>
            <a:off x="3395362" y="752523"/>
            <a:ext cx="1186007" cy="1014023"/>
            <a:chOff x="5429256" y="1843473"/>
            <a:chExt cx="1186007" cy="1014023"/>
          </a:xfrm>
        </p:grpSpPr>
        <p:cxnSp>
          <p:nvCxnSpPr>
            <p:cNvPr id="20" name="Rett linje 19"/>
            <p:cNvCxnSpPr>
              <a:stCxn id="27" idx="2"/>
            </p:cNvCxnSpPr>
            <p:nvPr/>
          </p:nvCxnSpPr>
          <p:spPr>
            <a:xfrm rot="5400000">
              <a:off x="5344143" y="2253049"/>
              <a:ext cx="689560" cy="519334"/>
            </a:xfrm>
            <a:prstGeom prst="line">
              <a:avLst/>
            </a:prstGeom>
            <a:ln w="5080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TekstSylinder 26"/>
            <p:cNvSpPr txBox="1"/>
            <p:nvPr/>
          </p:nvSpPr>
          <p:spPr>
            <a:xfrm rot="2447837">
              <a:off x="5523233" y="1843473"/>
              <a:ext cx="109203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b-NO" dirty="0" smtClean="0"/>
                <a:t>lovvedtak</a:t>
              </a:r>
              <a:endParaRPr lang="nb-NO" dirty="0"/>
            </a:p>
          </p:txBody>
        </p:sp>
      </p:grpSp>
      <p:grpSp>
        <p:nvGrpSpPr>
          <p:cNvPr id="55" name="Gruppe 54"/>
          <p:cNvGrpSpPr/>
          <p:nvPr/>
        </p:nvGrpSpPr>
        <p:grpSpPr>
          <a:xfrm>
            <a:off x="1252222" y="1695108"/>
            <a:ext cx="2357455" cy="2643206"/>
            <a:chOff x="2918375" y="2437236"/>
            <a:chExt cx="3164750" cy="3333229"/>
          </a:xfrm>
          <a:solidFill>
            <a:schemeClr val="accent2">
              <a:lumMod val="40000"/>
              <a:lumOff val="60000"/>
            </a:schemeClr>
          </a:solidFill>
        </p:grpSpPr>
        <p:grpSp>
          <p:nvGrpSpPr>
            <p:cNvPr id="36" name="Gruppe 35"/>
            <p:cNvGrpSpPr/>
            <p:nvPr/>
          </p:nvGrpSpPr>
          <p:grpSpPr>
            <a:xfrm>
              <a:off x="4225421" y="2437236"/>
              <a:ext cx="1857704" cy="2122884"/>
              <a:chOff x="4414207" y="2256849"/>
              <a:chExt cx="1857704" cy="2122884"/>
            </a:xfrm>
            <a:grpFill/>
          </p:grpSpPr>
          <p:grpSp>
            <p:nvGrpSpPr>
              <p:cNvPr id="34" name="Gruppe 33"/>
              <p:cNvGrpSpPr/>
              <p:nvPr/>
            </p:nvGrpSpPr>
            <p:grpSpPr>
              <a:xfrm>
                <a:off x="4414207" y="2256849"/>
                <a:ext cx="1376896" cy="793055"/>
                <a:chOff x="4414207" y="2256849"/>
                <a:chExt cx="1376896" cy="793055"/>
              </a:xfrm>
              <a:grpFill/>
            </p:grpSpPr>
            <p:sp>
              <p:nvSpPr>
                <p:cNvPr id="28" name="Pil ned 27"/>
                <p:cNvSpPr/>
                <p:nvPr/>
              </p:nvSpPr>
              <p:spPr>
                <a:xfrm rot="15990527">
                  <a:off x="4378488" y="2292568"/>
                  <a:ext cx="357190" cy="285752"/>
                </a:xfrm>
                <a:prstGeom prst="downArrow">
                  <a:avLst/>
                </a:prstGeom>
                <a:grp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b-NO"/>
                </a:p>
              </p:txBody>
            </p:sp>
            <p:sp>
              <p:nvSpPr>
                <p:cNvPr id="29" name="Pil ned 28"/>
                <p:cNvSpPr/>
                <p:nvPr/>
              </p:nvSpPr>
              <p:spPr>
                <a:xfrm rot="18273423">
                  <a:off x="5469632" y="2728433"/>
                  <a:ext cx="357190" cy="285752"/>
                </a:xfrm>
                <a:prstGeom prst="downArrow">
                  <a:avLst/>
                </a:prstGeom>
                <a:grp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b-NO"/>
                </a:p>
              </p:txBody>
            </p:sp>
            <p:sp>
              <p:nvSpPr>
                <p:cNvPr id="31" name="Pil ned 30"/>
                <p:cNvSpPr/>
                <p:nvPr/>
              </p:nvSpPr>
              <p:spPr>
                <a:xfrm rot="17034473">
                  <a:off x="4932211" y="2422253"/>
                  <a:ext cx="357190" cy="285752"/>
                </a:xfrm>
                <a:prstGeom prst="downArrow">
                  <a:avLst/>
                </a:prstGeom>
                <a:grp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b-NO"/>
                </a:p>
              </p:txBody>
            </p:sp>
          </p:grpSp>
          <p:grpSp>
            <p:nvGrpSpPr>
              <p:cNvPr id="35" name="Gruppe 34"/>
              <p:cNvGrpSpPr/>
              <p:nvPr/>
            </p:nvGrpSpPr>
            <p:grpSpPr>
              <a:xfrm>
                <a:off x="5809487" y="3107217"/>
                <a:ext cx="462424" cy="1272516"/>
                <a:chOff x="5809487" y="3107217"/>
                <a:chExt cx="462424" cy="1272516"/>
              </a:xfrm>
              <a:grpFill/>
            </p:grpSpPr>
            <p:sp>
              <p:nvSpPr>
                <p:cNvPr id="30" name="Pil ned 29"/>
                <p:cNvSpPr/>
                <p:nvPr/>
              </p:nvSpPr>
              <p:spPr>
                <a:xfrm rot="19680592">
                  <a:off x="5809487" y="3107217"/>
                  <a:ext cx="357190" cy="285752"/>
                </a:xfrm>
                <a:prstGeom prst="downArrow">
                  <a:avLst/>
                </a:prstGeom>
                <a:grp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b-NO"/>
                </a:p>
              </p:txBody>
            </p:sp>
            <p:sp>
              <p:nvSpPr>
                <p:cNvPr id="32" name="Pil ned 31"/>
                <p:cNvSpPr/>
                <p:nvPr/>
              </p:nvSpPr>
              <p:spPr>
                <a:xfrm rot="21322843">
                  <a:off x="5914721" y="3619723"/>
                  <a:ext cx="357190" cy="285752"/>
                </a:xfrm>
                <a:prstGeom prst="downArrow">
                  <a:avLst/>
                </a:prstGeom>
                <a:grp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b-NO"/>
                </a:p>
              </p:txBody>
            </p:sp>
            <p:sp>
              <p:nvSpPr>
                <p:cNvPr id="33" name="Pil ned 32"/>
                <p:cNvSpPr/>
                <p:nvPr/>
              </p:nvSpPr>
              <p:spPr>
                <a:xfrm rot="1415965">
                  <a:off x="5874619" y="4093981"/>
                  <a:ext cx="357190" cy="285752"/>
                </a:xfrm>
                <a:prstGeom prst="downArrow">
                  <a:avLst/>
                </a:prstGeom>
                <a:grp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b-NO"/>
                </a:p>
              </p:txBody>
            </p:sp>
          </p:grpSp>
        </p:grpSp>
        <p:grpSp>
          <p:nvGrpSpPr>
            <p:cNvPr id="37" name="Gruppe 36"/>
            <p:cNvGrpSpPr/>
            <p:nvPr/>
          </p:nvGrpSpPr>
          <p:grpSpPr>
            <a:xfrm rot="8459171">
              <a:off x="3336428" y="3568506"/>
              <a:ext cx="1920452" cy="2201959"/>
              <a:chOff x="4437498" y="2286722"/>
              <a:chExt cx="1920452" cy="2201959"/>
            </a:xfrm>
            <a:grpFill/>
          </p:grpSpPr>
          <p:grpSp>
            <p:nvGrpSpPr>
              <p:cNvPr id="38" name="Gruppe 33"/>
              <p:cNvGrpSpPr/>
              <p:nvPr/>
            </p:nvGrpSpPr>
            <p:grpSpPr>
              <a:xfrm>
                <a:off x="4437498" y="2286722"/>
                <a:ext cx="1353605" cy="763182"/>
                <a:chOff x="4437498" y="2286722"/>
                <a:chExt cx="1353605" cy="763182"/>
              </a:xfrm>
              <a:grpFill/>
            </p:grpSpPr>
            <p:sp>
              <p:nvSpPr>
                <p:cNvPr id="43" name="Pil ned 42"/>
                <p:cNvSpPr/>
                <p:nvPr/>
              </p:nvSpPr>
              <p:spPr>
                <a:xfrm rot="15990527">
                  <a:off x="4401779" y="2322441"/>
                  <a:ext cx="357190" cy="285752"/>
                </a:xfrm>
                <a:prstGeom prst="downArrow">
                  <a:avLst/>
                </a:prstGeom>
                <a:grp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b-NO"/>
                </a:p>
              </p:txBody>
            </p:sp>
            <p:sp>
              <p:nvSpPr>
                <p:cNvPr id="44" name="Pil ned 43"/>
                <p:cNvSpPr/>
                <p:nvPr/>
              </p:nvSpPr>
              <p:spPr>
                <a:xfrm rot="18273423">
                  <a:off x="5469632" y="2728433"/>
                  <a:ext cx="357190" cy="285752"/>
                </a:xfrm>
                <a:prstGeom prst="downArrow">
                  <a:avLst/>
                </a:prstGeom>
                <a:grp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b-NO"/>
                </a:p>
              </p:txBody>
            </p:sp>
            <p:sp>
              <p:nvSpPr>
                <p:cNvPr id="45" name="Pil ned 44"/>
                <p:cNvSpPr/>
                <p:nvPr/>
              </p:nvSpPr>
              <p:spPr>
                <a:xfrm rot="17034473">
                  <a:off x="4932211" y="2422253"/>
                  <a:ext cx="357190" cy="285752"/>
                </a:xfrm>
                <a:prstGeom prst="downArrow">
                  <a:avLst/>
                </a:prstGeom>
                <a:grp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b-NO"/>
                </a:p>
              </p:txBody>
            </p:sp>
          </p:grpSp>
          <p:grpSp>
            <p:nvGrpSpPr>
              <p:cNvPr id="39" name="Gruppe 34"/>
              <p:cNvGrpSpPr/>
              <p:nvPr/>
            </p:nvGrpSpPr>
            <p:grpSpPr>
              <a:xfrm>
                <a:off x="5835016" y="3144728"/>
                <a:ext cx="522934" cy="1343953"/>
                <a:chOff x="5835016" y="3144728"/>
                <a:chExt cx="522934" cy="1343953"/>
              </a:xfrm>
              <a:grpFill/>
            </p:grpSpPr>
            <p:sp>
              <p:nvSpPr>
                <p:cNvPr id="40" name="Pil ned 39"/>
                <p:cNvSpPr/>
                <p:nvPr/>
              </p:nvSpPr>
              <p:spPr>
                <a:xfrm rot="19680592">
                  <a:off x="5835016" y="3144728"/>
                  <a:ext cx="357190" cy="285752"/>
                </a:xfrm>
                <a:prstGeom prst="downArrow">
                  <a:avLst/>
                </a:prstGeom>
                <a:grp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b-NO"/>
                </a:p>
              </p:txBody>
            </p:sp>
            <p:sp>
              <p:nvSpPr>
                <p:cNvPr id="41" name="Pil ned 40"/>
                <p:cNvSpPr/>
                <p:nvPr/>
              </p:nvSpPr>
              <p:spPr>
                <a:xfrm rot="21322843">
                  <a:off x="6000760" y="3643314"/>
                  <a:ext cx="357190" cy="285752"/>
                </a:xfrm>
                <a:prstGeom prst="downArrow">
                  <a:avLst/>
                </a:prstGeom>
                <a:grp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b-NO"/>
                </a:p>
              </p:txBody>
            </p:sp>
            <p:sp>
              <p:nvSpPr>
                <p:cNvPr id="42" name="Pil ned 41"/>
                <p:cNvSpPr/>
                <p:nvPr/>
              </p:nvSpPr>
              <p:spPr>
                <a:xfrm rot="1415965">
                  <a:off x="5900146" y="4202929"/>
                  <a:ext cx="357190" cy="285752"/>
                </a:xfrm>
                <a:prstGeom prst="downArrow">
                  <a:avLst/>
                </a:prstGeom>
                <a:grp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b-NO"/>
                </a:p>
              </p:txBody>
            </p:sp>
          </p:grpSp>
        </p:grpSp>
        <p:grpSp>
          <p:nvGrpSpPr>
            <p:cNvPr id="47" name="Gruppe 33"/>
            <p:cNvGrpSpPr/>
            <p:nvPr/>
          </p:nvGrpSpPr>
          <p:grpSpPr>
            <a:xfrm rot="16555105">
              <a:off x="2673800" y="2759971"/>
              <a:ext cx="1380103" cy="890953"/>
              <a:chOff x="4436369" y="2229745"/>
              <a:chExt cx="1380103" cy="890953"/>
            </a:xfrm>
            <a:grpFill/>
          </p:grpSpPr>
          <p:sp>
            <p:nvSpPr>
              <p:cNvPr id="52" name="Pil ned 51"/>
              <p:cNvSpPr/>
              <p:nvPr/>
            </p:nvSpPr>
            <p:spPr>
              <a:xfrm rot="15990527">
                <a:off x="4400650" y="2265464"/>
                <a:ext cx="357190" cy="285752"/>
              </a:xfrm>
              <a:prstGeom prst="downArrow">
                <a:avLst/>
              </a:prstGeom>
              <a:grp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b-NO"/>
              </a:p>
            </p:txBody>
          </p:sp>
          <p:sp>
            <p:nvSpPr>
              <p:cNvPr id="53" name="Pil ned 52"/>
              <p:cNvSpPr/>
              <p:nvPr/>
            </p:nvSpPr>
            <p:spPr>
              <a:xfrm rot="19262413">
                <a:off x="5459282" y="2834946"/>
                <a:ext cx="357190" cy="285752"/>
              </a:xfrm>
              <a:prstGeom prst="downArrow">
                <a:avLst/>
              </a:prstGeom>
              <a:grp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b-NO"/>
              </a:p>
            </p:txBody>
          </p:sp>
          <p:sp>
            <p:nvSpPr>
              <p:cNvPr id="54" name="Pil ned 53"/>
              <p:cNvSpPr/>
              <p:nvPr/>
            </p:nvSpPr>
            <p:spPr>
              <a:xfrm rot="17892031">
                <a:off x="4932211" y="2422253"/>
                <a:ext cx="357190" cy="285752"/>
              </a:xfrm>
              <a:prstGeom prst="downArrow">
                <a:avLst/>
              </a:prstGeom>
              <a:grp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b-NO"/>
              </a:p>
            </p:txBody>
          </p:sp>
        </p:grpSp>
      </p:grpSp>
      <p:sp>
        <p:nvSpPr>
          <p:cNvPr id="61" name="TekstSylinder 60"/>
          <p:cNvSpPr txBox="1"/>
          <p:nvPr/>
        </p:nvSpPr>
        <p:spPr>
          <a:xfrm rot="1219662">
            <a:off x="2467108" y="1199590"/>
            <a:ext cx="95359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600" dirty="0" smtClean="0"/>
              <a:t>Lov-</a:t>
            </a:r>
            <a:br>
              <a:rPr lang="nb-NO" sz="1600" dirty="0" smtClean="0"/>
            </a:br>
            <a:r>
              <a:rPr lang="nb-NO" sz="1600" dirty="0" smtClean="0"/>
              <a:t>forarbeid</a:t>
            </a:r>
            <a:endParaRPr lang="nb-NO" sz="1600" dirty="0"/>
          </a:p>
        </p:txBody>
      </p:sp>
      <p:grpSp>
        <p:nvGrpSpPr>
          <p:cNvPr id="73" name="Gruppe 72"/>
          <p:cNvGrpSpPr/>
          <p:nvPr/>
        </p:nvGrpSpPr>
        <p:grpSpPr>
          <a:xfrm>
            <a:off x="3549642" y="1699809"/>
            <a:ext cx="1699723" cy="979051"/>
            <a:chOff x="5569437" y="2800389"/>
            <a:chExt cx="1699723" cy="979051"/>
          </a:xfrm>
        </p:grpSpPr>
        <p:grpSp>
          <p:nvGrpSpPr>
            <p:cNvPr id="59" name="Gruppe 58"/>
            <p:cNvGrpSpPr/>
            <p:nvPr/>
          </p:nvGrpSpPr>
          <p:grpSpPr>
            <a:xfrm>
              <a:off x="6000760" y="2945686"/>
              <a:ext cx="1268400" cy="833754"/>
              <a:chOff x="6000760" y="2945686"/>
              <a:chExt cx="1268400" cy="833754"/>
            </a:xfrm>
          </p:grpSpPr>
          <p:cxnSp>
            <p:nvCxnSpPr>
              <p:cNvPr id="22" name="Rett linje 21"/>
              <p:cNvCxnSpPr/>
              <p:nvPr/>
            </p:nvCxnSpPr>
            <p:spPr>
              <a:xfrm rot="10800000" flipV="1">
                <a:off x="6000760" y="3428998"/>
                <a:ext cx="857258" cy="214315"/>
              </a:xfrm>
              <a:prstGeom prst="line">
                <a:avLst/>
              </a:prstGeom>
              <a:ln w="50800">
                <a:solidFill>
                  <a:srgbClr val="7030A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6" name="TekstSylinder 55"/>
              <p:cNvSpPr txBox="1"/>
              <p:nvPr/>
            </p:nvSpPr>
            <p:spPr>
              <a:xfrm rot="4705849">
                <a:off x="6667617" y="3177897"/>
                <a:ext cx="83375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nb-NO" dirty="0" smtClean="0">
                    <a:solidFill>
                      <a:srgbClr val="7030A0"/>
                    </a:solidFill>
                  </a:rPr>
                  <a:t>system</a:t>
                </a:r>
                <a:endParaRPr lang="nb-NO" dirty="0">
                  <a:solidFill>
                    <a:srgbClr val="7030A0"/>
                  </a:solidFill>
                </a:endParaRPr>
              </a:p>
            </p:txBody>
          </p:sp>
        </p:grpSp>
        <p:sp>
          <p:nvSpPr>
            <p:cNvPr id="66" name="TekstSylinder 65"/>
            <p:cNvSpPr txBox="1"/>
            <p:nvPr/>
          </p:nvSpPr>
          <p:spPr>
            <a:xfrm rot="3127296">
              <a:off x="5416831" y="2952995"/>
              <a:ext cx="889987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sz="1600" dirty="0" smtClean="0">
                  <a:solidFill>
                    <a:srgbClr val="7030A0"/>
                  </a:solidFill>
                </a:rPr>
                <a:t>System-</a:t>
              </a:r>
              <a:br>
                <a:rPr lang="nb-NO" sz="1600" dirty="0" smtClean="0">
                  <a:solidFill>
                    <a:srgbClr val="7030A0"/>
                  </a:solidFill>
                </a:rPr>
              </a:br>
              <a:r>
                <a:rPr lang="nb-NO" sz="1600" dirty="0" smtClean="0">
                  <a:solidFill>
                    <a:srgbClr val="7030A0"/>
                  </a:solidFill>
                </a:rPr>
                <a:t>utvikling</a:t>
              </a:r>
              <a:endParaRPr lang="nb-NO" sz="1600" dirty="0">
                <a:solidFill>
                  <a:srgbClr val="7030A0"/>
                </a:solidFill>
              </a:endParaRPr>
            </a:p>
          </p:txBody>
        </p:sp>
      </p:grpSp>
      <p:sp>
        <p:nvSpPr>
          <p:cNvPr id="68" name="TekstSylinder 67"/>
          <p:cNvSpPr txBox="1"/>
          <p:nvPr/>
        </p:nvSpPr>
        <p:spPr>
          <a:xfrm rot="6467366">
            <a:off x="3716022" y="3063076"/>
            <a:ext cx="56938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600" dirty="0" smtClean="0"/>
              <a:t>Bruk</a:t>
            </a:r>
            <a:endParaRPr lang="nb-NO" sz="1600" dirty="0"/>
          </a:p>
        </p:txBody>
      </p:sp>
      <p:sp>
        <p:nvSpPr>
          <p:cNvPr id="76" name="TekstSylinder 75"/>
          <p:cNvSpPr txBox="1"/>
          <p:nvPr/>
        </p:nvSpPr>
        <p:spPr>
          <a:xfrm rot="18674462">
            <a:off x="853866" y="1708621"/>
            <a:ext cx="56938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600" dirty="0" smtClean="0"/>
              <a:t>Bruk</a:t>
            </a:r>
            <a:endParaRPr lang="nb-NO" sz="1600" dirty="0"/>
          </a:p>
        </p:txBody>
      </p:sp>
      <p:sp>
        <p:nvSpPr>
          <p:cNvPr id="77" name="TekstSylinder 76"/>
          <p:cNvSpPr txBox="1"/>
          <p:nvPr/>
        </p:nvSpPr>
        <p:spPr>
          <a:xfrm rot="10800000">
            <a:off x="2180916" y="4266876"/>
            <a:ext cx="56938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600" dirty="0" smtClean="0"/>
              <a:t>Bruk</a:t>
            </a:r>
            <a:endParaRPr lang="nb-NO" sz="16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7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7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0" dur="500"/>
                                        <p:tgtEl>
                                          <p:spTgt spid="7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3" dur="500"/>
                                        <p:tgtEl>
                                          <p:spTgt spid="7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6" dur="500"/>
                                        <p:tgtEl>
                                          <p:spTgt spid="7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9" dur="500"/>
                                        <p:tgtEl>
                                          <p:spTgt spid="7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7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7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7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79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79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79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79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79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79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993266" y="35961"/>
            <a:ext cx="6779585" cy="778096"/>
          </a:xfrm>
        </p:spPr>
        <p:txBody>
          <a:bodyPr>
            <a:normAutofit/>
          </a:bodyPr>
          <a:lstStyle/>
          <a:p>
            <a:r>
              <a:rPr lang="en-GB" sz="3200" b="1" dirty="0" smtClean="0">
                <a:solidFill>
                  <a:srgbClr val="3333FF"/>
                </a:solidFill>
              </a:rPr>
              <a:t>Fra </a:t>
            </a:r>
            <a:r>
              <a:rPr lang="en-GB" sz="3200" b="1" dirty="0" err="1" smtClean="0">
                <a:solidFill>
                  <a:srgbClr val="3333FF"/>
                </a:solidFill>
              </a:rPr>
              <a:t>lovutkast</a:t>
            </a:r>
            <a:r>
              <a:rPr lang="en-GB" sz="3200" b="1" dirty="0" smtClean="0">
                <a:solidFill>
                  <a:srgbClr val="3333FF"/>
                </a:solidFill>
              </a:rPr>
              <a:t> </a:t>
            </a:r>
            <a:r>
              <a:rPr lang="en-GB" sz="3200" b="1" dirty="0" err="1" smtClean="0">
                <a:solidFill>
                  <a:srgbClr val="3333FF"/>
                </a:solidFill>
              </a:rPr>
              <a:t>til</a:t>
            </a:r>
            <a:r>
              <a:rPr lang="en-GB" sz="3200" b="1" dirty="0">
                <a:solidFill>
                  <a:srgbClr val="3333FF"/>
                </a:solidFill>
              </a:rPr>
              <a:t> </a:t>
            </a:r>
            <a:r>
              <a:rPr lang="en-GB" sz="3200" b="1" dirty="0" err="1" smtClean="0">
                <a:solidFill>
                  <a:srgbClr val="3333FF"/>
                </a:solidFill>
              </a:rPr>
              <a:t>implementering</a:t>
            </a:r>
            <a:endParaRPr lang="en-GB" sz="3200" b="1" dirty="0">
              <a:solidFill>
                <a:srgbClr val="3333FF"/>
              </a:solidFill>
            </a:endParaRPr>
          </a:p>
        </p:txBody>
      </p:sp>
      <p:grpSp>
        <p:nvGrpSpPr>
          <p:cNvPr id="38" name="Gruppe 37"/>
          <p:cNvGrpSpPr/>
          <p:nvPr/>
        </p:nvGrpSpPr>
        <p:grpSpPr>
          <a:xfrm>
            <a:off x="182135" y="939530"/>
            <a:ext cx="8806674" cy="1260133"/>
            <a:chOff x="290402" y="1621901"/>
            <a:chExt cx="11742230" cy="1680177"/>
          </a:xfrm>
        </p:grpSpPr>
        <p:sp>
          <p:nvSpPr>
            <p:cNvPr id="5" name="TekstSylinder 4"/>
            <p:cNvSpPr txBox="1"/>
            <p:nvPr/>
          </p:nvSpPr>
          <p:spPr>
            <a:xfrm>
              <a:off x="290402" y="1621901"/>
              <a:ext cx="2188377" cy="492443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</p:spPr>
          <p:txBody>
            <a:bodyPr wrap="none" rtlCol="0">
              <a:spAutoFit/>
            </a:bodyPr>
            <a:lstStyle/>
            <a:p>
              <a:r>
                <a:rPr lang="en-GB" u="sng" dirty="0" smtClean="0"/>
                <a:t>Normal </a:t>
              </a:r>
              <a:r>
                <a:rPr lang="en-GB" u="sng" dirty="0" err="1" smtClean="0"/>
                <a:t>prosess</a:t>
              </a:r>
              <a:endParaRPr lang="en-GB" u="sng" dirty="0"/>
            </a:p>
          </p:txBody>
        </p:sp>
        <p:cxnSp>
          <p:nvCxnSpPr>
            <p:cNvPr id="4" name="Rett pil 3"/>
            <p:cNvCxnSpPr/>
            <p:nvPr/>
          </p:nvCxnSpPr>
          <p:spPr>
            <a:xfrm>
              <a:off x="458003" y="3190903"/>
              <a:ext cx="10638352" cy="111175"/>
            </a:xfrm>
            <a:prstGeom prst="straightConnector1">
              <a:avLst/>
            </a:prstGeom>
            <a:ln w="6985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" name="TekstSylinder 5"/>
            <p:cNvSpPr txBox="1"/>
            <p:nvPr/>
          </p:nvSpPr>
          <p:spPr>
            <a:xfrm>
              <a:off x="761615" y="2196845"/>
              <a:ext cx="2363420" cy="6771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350" dirty="0" err="1" smtClean="0"/>
                <a:t>Pragmatiske</a:t>
              </a:r>
              <a:r>
                <a:rPr lang="en-GB" sz="1350" dirty="0" smtClean="0"/>
                <a:t> </a:t>
              </a:r>
              <a:r>
                <a:rPr lang="en-GB" sz="1350" dirty="0" err="1" smtClean="0"/>
                <a:t>og</a:t>
              </a:r>
              <a:r>
                <a:rPr lang="en-GB" sz="1350" dirty="0" smtClean="0"/>
                <a:t> </a:t>
              </a:r>
              <a:r>
                <a:rPr lang="en-GB" sz="1350" dirty="0" err="1" smtClean="0"/>
                <a:t>rettslige</a:t>
              </a:r>
              <a:r>
                <a:rPr lang="en-GB" sz="1350" dirty="0" smtClean="0"/>
                <a:t> analyser</a:t>
              </a:r>
              <a:endParaRPr lang="en-GB" sz="1350" dirty="0"/>
            </a:p>
          </p:txBody>
        </p:sp>
        <p:cxnSp>
          <p:nvCxnSpPr>
            <p:cNvPr id="8" name="Rett linje 7"/>
            <p:cNvCxnSpPr/>
            <p:nvPr/>
          </p:nvCxnSpPr>
          <p:spPr>
            <a:xfrm>
              <a:off x="1576156" y="2823993"/>
              <a:ext cx="10605" cy="333410"/>
            </a:xfrm>
            <a:prstGeom prst="line">
              <a:avLst/>
            </a:prstGeom>
            <a:ln w="66675">
              <a:solidFill>
                <a:srgbClr val="7030A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0" name="Bilde 9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289786" y="2872312"/>
              <a:ext cx="90357" cy="376101"/>
            </a:xfrm>
            <a:prstGeom prst="rect">
              <a:avLst/>
            </a:prstGeom>
          </p:spPr>
        </p:pic>
        <p:sp>
          <p:nvSpPr>
            <p:cNvPr id="11" name="TekstSylinder 10"/>
            <p:cNvSpPr txBox="1"/>
            <p:nvPr/>
          </p:nvSpPr>
          <p:spPr>
            <a:xfrm>
              <a:off x="3673975" y="2475122"/>
              <a:ext cx="1168600" cy="40010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350" dirty="0" err="1"/>
                <a:t>L</a:t>
              </a:r>
              <a:r>
                <a:rPr lang="en-GB" sz="1350" dirty="0" err="1" smtClean="0"/>
                <a:t>ovutkast</a:t>
              </a:r>
              <a:endParaRPr lang="en-GB" sz="1350" dirty="0"/>
            </a:p>
          </p:txBody>
        </p:sp>
        <p:pic>
          <p:nvPicPr>
            <p:cNvPr id="12" name="Bilde 1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130875" y="2846455"/>
              <a:ext cx="79048" cy="376101"/>
            </a:xfrm>
            <a:prstGeom prst="rect">
              <a:avLst/>
            </a:prstGeom>
          </p:spPr>
        </p:pic>
        <p:sp>
          <p:nvSpPr>
            <p:cNvPr id="13" name="TekstSylinder 12"/>
            <p:cNvSpPr txBox="1"/>
            <p:nvPr/>
          </p:nvSpPr>
          <p:spPr>
            <a:xfrm>
              <a:off x="5581933" y="2447382"/>
              <a:ext cx="1258134" cy="40010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350" b="1" dirty="0" err="1">
                  <a:solidFill>
                    <a:srgbClr val="C00000"/>
                  </a:solidFill>
                </a:rPr>
                <a:t>L</a:t>
              </a:r>
              <a:r>
                <a:rPr lang="en-GB" sz="1350" b="1" dirty="0" err="1" smtClean="0">
                  <a:solidFill>
                    <a:srgbClr val="C00000"/>
                  </a:solidFill>
                </a:rPr>
                <a:t>ovvedtak</a:t>
              </a:r>
              <a:endParaRPr lang="en-GB" sz="1350" b="1" dirty="0">
                <a:solidFill>
                  <a:srgbClr val="C00000"/>
                </a:solidFill>
              </a:endParaRPr>
            </a:p>
          </p:txBody>
        </p:sp>
        <p:pic>
          <p:nvPicPr>
            <p:cNvPr id="14" name="Bilde 13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038853" y="2857495"/>
              <a:ext cx="79048" cy="376101"/>
            </a:xfrm>
            <a:prstGeom prst="rect">
              <a:avLst/>
            </a:prstGeom>
          </p:spPr>
        </p:pic>
        <p:sp>
          <p:nvSpPr>
            <p:cNvPr id="15" name="TekstSylinder 14"/>
            <p:cNvSpPr txBox="1"/>
            <p:nvPr/>
          </p:nvSpPr>
          <p:spPr>
            <a:xfrm>
              <a:off x="7015566" y="2187229"/>
              <a:ext cx="2919395" cy="6771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350" dirty="0" err="1" smtClean="0"/>
                <a:t>Systemorientert</a:t>
              </a:r>
              <a:r>
                <a:rPr lang="en-GB" sz="1350" dirty="0" smtClean="0"/>
                <a:t> analyse,</a:t>
              </a:r>
              <a:endParaRPr lang="en-GB" sz="1350" dirty="0"/>
            </a:p>
            <a:p>
              <a:r>
                <a:rPr lang="en-GB" sz="1350" dirty="0"/>
                <a:t> </a:t>
              </a:r>
              <a:r>
                <a:rPr lang="en-GB" sz="1350" dirty="0" err="1" smtClean="0"/>
                <a:t>systemutvikling</a:t>
              </a:r>
              <a:endParaRPr lang="en-GB" sz="1350" dirty="0"/>
            </a:p>
          </p:txBody>
        </p:sp>
        <p:sp>
          <p:nvSpPr>
            <p:cNvPr id="19" name="TekstSylinder 18"/>
            <p:cNvSpPr txBox="1"/>
            <p:nvPr/>
          </p:nvSpPr>
          <p:spPr>
            <a:xfrm>
              <a:off x="9774236" y="2214476"/>
              <a:ext cx="2258396" cy="677108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</p:spPr>
          <p:txBody>
            <a:bodyPr wrap="none" rtlCol="0">
              <a:spAutoFit/>
            </a:bodyPr>
            <a:lstStyle/>
            <a:p>
              <a:r>
                <a:rPr lang="en-GB" sz="1350" i="1" dirty="0" err="1" smtClean="0"/>
                <a:t>Krevende</a:t>
              </a:r>
              <a:r>
                <a:rPr lang="en-GB" sz="1350" i="1" dirty="0" smtClean="0"/>
                <a:t> </a:t>
              </a:r>
              <a:r>
                <a:rPr lang="en-GB" sz="1350" i="1" dirty="0" err="1" smtClean="0"/>
                <a:t>og</a:t>
              </a:r>
              <a:r>
                <a:rPr lang="en-GB" sz="1350" i="1" dirty="0" smtClean="0"/>
                <a:t> </a:t>
              </a:r>
              <a:r>
                <a:rPr lang="en-GB" sz="1350" i="1" dirty="0" err="1" smtClean="0"/>
                <a:t>langsom</a:t>
              </a:r>
              <a:endParaRPr lang="en-GB" sz="1350" i="1" dirty="0" smtClean="0"/>
            </a:p>
            <a:p>
              <a:r>
                <a:rPr lang="en-GB" sz="1350" i="1" dirty="0" err="1" smtClean="0"/>
                <a:t>implementering</a:t>
              </a:r>
              <a:endParaRPr lang="en-GB" sz="1350" dirty="0"/>
            </a:p>
          </p:txBody>
        </p:sp>
        <p:pic>
          <p:nvPicPr>
            <p:cNvPr id="20" name="Bilde 19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694501" y="2893977"/>
              <a:ext cx="79048" cy="376101"/>
            </a:xfrm>
            <a:prstGeom prst="rect">
              <a:avLst/>
            </a:prstGeom>
          </p:spPr>
        </p:pic>
      </p:grpSp>
      <p:sp>
        <p:nvSpPr>
          <p:cNvPr id="43" name="TekstSylinder 42"/>
          <p:cNvSpPr txBox="1"/>
          <p:nvPr/>
        </p:nvSpPr>
        <p:spPr>
          <a:xfrm>
            <a:off x="2719815" y="4331063"/>
            <a:ext cx="5960478" cy="353943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en-GB" sz="1700" b="1" dirty="0" err="1" smtClean="0"/>
              <a:t>Gjennomanalysert</a:t>
            </a:r>
            <a:r>
              <a:rPr lang="en-GB" sz="1700" b="1" dirty="0" smtClean="0"/>
              <a:t> </a:t>
            </a:r>
            <a:r>
              <a:rPr lang="en-GB" sz="1700" b="1" dirty="0" err="1" smtClean="0"/>
              <a:t>og</a:t>
            </a:r>
            <a:r>
              <a:rPr lang="en-GB" sz="1700" b="1" dirty="0" smtClean="0"/>
              <a:t> </a:t>
            </a:r>
            <a:r>
              <a:rPr lang="en-GB" sz="1700" b="1" dirty="0" err="1" smtClean="0"/>
              <a:t>politisk</a:t>
            </a:r>
            <a:r>
              <a:rPr lang="en-GB" sz="1700" b="1" dirty="0" smtClean="0"/>
              <a:t> </a:t>
            </a:r>
            <a:r>
              <a:rPr lang="en-GB" sz="1700" b="1" dirty="0" err="1" smtClean="0"/>
              <a:t>klarert</a:t>
            </a:r>
            <a:r>
              <a:rPr lang="en-GB" sz="1700" b="1" dirty="0" smtClean="0"/>
              <a:t> </a:t>
            </a:r>
            <a:r>
              <a:rPr lang="en-GB" sz="1700" b="1" dirty="0">
                <a:sym typeface="Wingdings" panose="05000000000000000000" pitchFamily="2" charset="2"/>
              </a:rPr>
              <a:t> </a:t>
            </a:r>
            <a:r>
              <a:rPr lang="en-GB" sz="1700" b="1" dirty="0" err="1" smtClean="0">
                <a:sym typeface="Wingdings" panose="05000000000000000000" pitchFamily="2" charset="2"/>
              </a:rPr>
              <a:t>enklere</a:t>
            </a:r>
            <a:r>
              <a:rPr lang="en-GB" sz="1700" b="1" dirty="0" smtClean="0">
                <a:sym typeface="Wingdings" panose="05000000000000000000" pitchFamily="2" charset="2"/>
              </a:rPr>
              <a:t> </a:t>
            </a:r>
            <a:r>
              <a:rPr lang="en-GB" sz="1700" b="1" dirty="0" err="1" smtClean="0">
                <a:sym typeface="Wingdings" panose="05000000000000000000" pitchFamily="2" charset="2"/>
              </a:rPr>
              <a:t>implementering</a:t>
            </a:r>
            <a:endParaRPr lang="en-GB" sz="1700" b="1" dirty="0"/>
          </a:p>
        </p:txBody>
      </p:sp>
      <p:grpSp>
        <p:nvGrpSpPr>
          <p:cNvPr id="3" name="Gruppe 2"/>
          <p:cNvGrpSpPr/>
          <p:nvPr/>
        </p:nvGrpSpPr>
        <p:grpSpPr>
          <a:xfrm>
            <a:off x="262665" y="2602364"/>
            <a:ext cx="8656142" cy="1736333"/>
            <a:chOff x="262665" y="2602364"/>
            <a:chExt cx="8656142" cy="1736333"/>
          </a:xfrm>
        </p:grpSpPr>
        <p:grpSp>
          <p:nvGrpSpPr>
            <p:cNvPr id="39" name="Gruppe 38"/>
            <p:cNvGrpSpPr/>
            <p:nvPr/>
          </p:nvGrpSpPr>
          <p:grpSpPr>
            <a:xfrm>
              <a:off x="262665" y="2602364"/>
              <a:ext cx="8656142" cy="1736333"/>
              <a:chOff x="397776" y="3635486"/>
              <a:chExt cx="11541521" cy="2315111"/>
            </a:xfrm>
          </p:grpSpPr>
          <p:sp>
            <p:nvSpPr>
              <p:cNvPr id="23" name="TekstSylinder 22"/>
              <p:cNvSpPr txBox="1"/>
              <p:nvPr/>
            </p:nvSpPr>
            <p:spPr>
              <a:xfrm>
                <a:off x="397776" y="3635486"/>
                <a:ext cx="2483585" cy="492443"/>
              </a:xfrm>
              <a:prstGeom prst="rect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</p:spPr>
            <p:txBody>
              <a:bodyPr wrap="none" rtlCol="0">
                <a:spAutoFit/>
              </a:bodyPr>
              <a:lstStyle/>
              <a:p>
                <a:r>
                  <a:rPr lang="en-GB" u="sng" dirty="0" err="1" smtClean="0"/>
                  <a:t>Alternativ</a:t>
                </a:r>
                <a:r>
                  <a:rPr lang="en-GB" u="sng" dirty="0" smtClean="0"/>
                  <a:t> </a:t>
                </a:r>
                <a:r>
                  <a:rPr lang="en-GB" u="sng" dirty="0" err="1" smtClean="0"/>
                  <a:t>prosess</a:t>
                </a:r>
                <a:endParaRPr lang="en-GB" u="sng" dirty="0"/>
              </a:p>
            </p:txBody>
          </p:sp>
          <p:cxnSp>
            <p:nvCxnSpPr>
              <p:cNvPr id="25" name="Rett pil 24"/>
              <p:cNvCxnSpPr/>
              <p:nvPr/>
            </p:nvCxnSpPr>
            <p:spPr>
              <a:xfrm>
                <a:off x="458003" y="5170913"/>
                <a:ext cx="10638352" cy="111175"/>
              </a:xfrm>
              <a:prstGeom prst="straightConnector1">
                <a:avLst/>
              </a:prstGeom>
              <a:ln w="69850">
                <a:solidFill>
                  <a:srgbClr val="C0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Rett linje 26"/>
              <p:cNvCxnSpPr/>
              <p:nvPr/>
            </p:nvCxnSpPr>
            <p:spPr>
              <a:xfrm>
                <a:off x="1576156" y="4804003"/>
                <a:ext cx="10605" cy="333410"/>
              </a:xfrm>
              <a:prstGeom prst="line">
                <a:avLst/>
              </a:prstGeom>
              <a:ln w="66675">
                <a:solidFill>
                  <a:srgbClr val="7030A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28" name="Bilde 27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4289786" y="4852322"/>
                <a:ext cx="90357" cy="376101"/>
              </a:xfrm>
              <a:prstGeom prst="rect">
                <a:avLst/>
              </a:prstGeom>
            </p:spPr>
          </p:pic>
          <p:pic>
            <p:nvPicPr>
              <p:cNvPr id="30" name="Bilde 29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6130875" y="4826465"/>
                <a:ext cx="79048" cy="376101"/>
              </a:xfrm>
              <a:prstGeom prst="rect">
                <a:avLst/>
              </a:prstGeom>
            </p:spPr>
          </p:pic>
          <p:sp>
            <p:nvSpPr>
              <p:cNvPr id="31" name="TekstSylinder 30"/>
              <p:cNvSpPr txBox="1"/>
              <p:nvPr/>
            </p:nvSpPr>
            <p:spPr>
              <a:xfrm>
                <a:off x="5566934" y="4427747"/>
                <a:ext cx="1273136" cy="40010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1350" b="1" dirty="0" err="1">
                    <a:solidFill>
                      <a:srgbClr val="C00000"/>
                    </a:solidFill>
                  </a:rPr>
                  <a:t>L</a:t>
                </a:r>
                <a:r>
                  <a:rPr lang="en-GB" sz="1350" b="1" dirty="0" err="1" smtClean="0">
                    <a:solidFill>
                      <a:srgbClr val="C00000"/>
                    </a:solidFill>
                  </a:rPr>
                  <a:t>ovvedtak</a:t>
                </a:r>
                <a:endParaRPr lang="en-GB" sz="1350" b="1" dirty="0">
                  <a:solidFill>
                    <a:srgbClr val="C00000"/>
                  </a:solidFill>
                </a:endParaRPr>
              </a:p>
            </p:txBody>
          </p:sp>
          <p:pic>
            <p:nvPicPr>
              <p:cNvPr id="32" name="Bilde 31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761582" y="5240076"/>
                <a:ext cx="79048" cy="376101"/>
              </a:xfrm>
              <a:prstGeom prst="rect">
                <a:avLst/>
              </a:prstGeom>
            </p:spPr>
          </p:pic>
          <p:sp>
            <p:nvSpPr>
              <p:cNvPr id="33" name="TekstSylinder 32"/>
              <p:cNvSpPr txBox="1"/>
              <p:nvPr/>
            </p:nvSpPr>
            <p:spPr>
              <a:xfrm>
                <a:off x="1586761" y="5550488"/>
                <a:ext cx="2919394" cy="400109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en-GB" sz="1350" dirty="0" err="1" smtClean="0"/>
                  <a:t>Systemorienterte</a:t>
                </a:r>
                <a:r>
                  <a:rPr lang="en-GB" sz="1350" dirty="0" smtClean="0"/>
                  <a:t> analyser</a:t>
                </a:r>
                <a:endParaRPr lang="en-GB" sz="1350" dirty="0"/>
              </a:p>
            </p:txBody>
          </p:sp>
          <p:sp>
            <p:nvSpPr>
              <p:cNvPr id="34" name="TekstSylinder 33"/>
              <p:cNvSpPr txBox="1"/>
              <p:nvPr/>
            </p:nvSpPr>
            <p:spPr>
              <a:xfrm>
                <a:off x="10009367" y="4251591"/>
                <a:ext cx="1929930" cy="677108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</p:spPr>
            <p:txBody>
              <a:bodyPr wrap="none" rtlCol="0">
                <a:spAutoFit/>
              </a:bodyPr>
              <a:lstStyle/>
              <a:p>
                <a:r>
                  <a:rPr lang="en-GB" sz="1350" i="1" dirty="0" err="1" smtClean="0"/>
                  <a:t>Lettere</a:t>
                </a:r>
                <a:r>
                  <a:rPr lang="en-GB" sz="1350" i="1" dirty="0" smtClean="0"/>
                  <a:t> </a:t>
                </a:r>
                <a:r>
                  <a:rPr lang="en-GB" sz="1350" i="1" dirty="0" err="1" smtClean="0"/>
                  <a:t>og</a:t>
                </a:r>
                <a:r>
                  <a:rPr lang="en-GB" sz="1350" i="1" dirty="0" smtClean="0"/>
                  <a:t> </a:t>
                </a:r>
                <a:r>
                  <a:rPr lang="en-GB" sz="1350" i="1" dirty="0" err="1" smtClean="0"/>
                  <a:t>raskere</a:t>
                </a:r>
                <a:endParaRPr lang="en-GB" sz="1350" i="1" dirty="0" smtClean="0"/>
              </a:p>
              <a:p>
                <a:r>
                  <a:rPr lang="en-GB" sz="1350" i="1" dirty="0" err="1" smtClean="0"/>
                  <a:t>implementering</a:t>
                </a:r>
                <a:endParaRPr lang="en-GB" sz="1350" dirty="0"/>
              </a:p>
            </p:txBody>
          </p:sp>
          <p:pic>
            <p:nvPicPr>
              <p:cNvPr id="35" name="Bilde 34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0694501" y="4873987"/>
                <a:ext cx="79048" cy="376101"/>
              </a:xfrm>
              <a:prstGeom prst="rect">
                <a:avLst/>
              </a:prstGeom>
            </p:spPr>
          </p:pic>
          <p:pic>
            <p:nvPicPr>
              <p:cNvPr id="36" name="Bilde 35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8151440" y="4897922"/>
                <a:ext cx="79048" cy="376101"/>
              </a:xfrm>
              <a:prstGeom prst="rect">
                <a:avLst/>
              </a:prstGeom>
            </p:spPr>
          </p:pic>
          <p:sp>
            <p:nvSpPr>
              <p:cNvPr id="37" name="TekstSylinder 36"/>
              <p:cNvSpPr txBox="1"/>
              <p:nvPr/>
            </p:nvSpPr>
            <p:spPr>
              <a:xfrm>
                <a:off x="7321775" y="4490403"/>
                <a:ext cx="1832916" cy="400109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en-GB" sz="1350" dirty="0"/>
                  <a:t> </a:t>
                </a:r>
                <a:r>
                  <a:rPr lang="en-GB" sz="1350" dirty="0" err="1"/>
                  <a:t>S</a:t>
                </a:r>
                <a:r>
                  <a:rPr lang="en-GB" sz="1350" dirty="0" err="1" smtClean="0"/>
                  <a:t>ystemutvikling</a:t>
                </a:r>
                <a:endParaRPr lang="en-GB" sz="1350" dirty="0"/>
              </a:p>
            </p:txBody>
          </p:sp>
        </p:grpSp>
        <p:sp>
          <p:nvSpPr>
            <p:cNvPr id="44" name="TekstSylinder 43"/>
            <p:cNvSpPr txBox="1"/>
            <p:nvPr/>
          </p:nvSpPr>
          <p:spPr>
            <a:xfrm>
              <a:off x="2734270" y="3153747"/>
              <a:ext cx="876450" cy="3000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350" dirty="0" err="1"/>
                <a:t>L</a:t>
              </a:r>
              <a:r>
                <a:rPr lang="en-GB" sz="1350" dirty="0" err="1" smtClean="0"/>
                <a:t>ovutkast</a:t>
              </a:r>
              <a:endParaRPr lang="en-GB" sz="1350" dirty="0"/>
            </a:p>
          </p:txBody>
        </p:sp>
        <p:sp>
          <p:nvSpPr>
            <p:cNvPr id="45" name="TekstSylinder 44"/>
            <p:cNvSpPr txBox="1"/>
            <p:nvPr/>
          </p:nvSpPr>
          <p:spPr>
            <a:xfrm>
              <a:off x="416444" y="3007160"/>
              <a:ext cx="1772565" cy="5078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350" dirty="0" err="1" smtClean="0"/>
                <a:t>Pragmatiske</a:t>
              </a:r>
              <a:r>
                <a:rPr lang="en-GB" sz="1350" dirty="0" smtClean="0"/>
                <a:t> </a:t>
              </a:r>
              <a:r>
                <a:rPr lang="en-GB" sz="1350" dirty="0" err="1" smtClean="0"/>
                <a:t>og</a:t>
              </a:r>
              <a:r>
                <a:rPr lang="en-GB" sz="1350" dirty="0" smtClean="0"/>
                <a:t> </a:t>
              </a:r>
              <a:r>
                <a:rPr lang="en-GB" sz="1350" dirty="0" err="1" smtClean="0"/>
                <a:t>rettslige</a:t>
              </a:r>
              <a:r>
                <a:rPr lang="en-GB" sz="1350" dirty="0" smtClean="0"/>
                <a:t> analyser</a:t>
              </a:r>
              <a:endParaRPr lang="en-GB" sz="1350" dirty="0"/>
            </a:p>
          </p:txBody>
        </p:sp>
      </p:grpSp>
      <p:sp>
        <p:nvSpPr>
          <p:cNvPr id="46" name="TekstSylinder 45"/>
          <p:cNvSpPr txBox="1"/>
          <p:nvPr/>
        </p:nvSpPr>
        <p:spPr>
          <a:xfrm>
            <a:off x="307835" y="4929198"/>
            <a:ext cx="8680974" cy="1754326"/>
          </a:xfrm>
          <a:prstGeom prst="rect">
            <a:avLst/>
          </a:prstGeom>
          <a:noFill/>
          <a:ln w="34925" cap="rnd" cmpd="dbl">
            <a:solidFill>
              <a:srgbClr val="C00000"/>
            </a:solidFill>
            <a:prstDash val="solid"/>
          </a:ln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nb-NO" dirty="0" smtClean="0"/>
              <a:t> En får flere rettsspørsmål å ta stilling til i lovforarbeidet</a:t>
            </a:r>
          </a:p>
          <a:p>
            <a:pPr>
              <a:buFont typeface="Arial" pitchFamily="34" charset="0"/>
              <a:buChar char="•"/>
            </a:pPr>
            <a:r>
              <a:rPr lang="nb-NO" dirty="0" smtClean="0"/>
              <a:t> Flere spørsmål løftes opp på demokratisk </a:t>
            </a:r>
            <a:r>
              <a:rPr lang="nb-NO" dirty="0" smtClean="0"/>
              <a:t>styringsnivå (effektivitet eller rettferdighet?)</a:t>
            </a:r>
            <a:endParaRPr lang="nb-NO" dirty="0" smtClean="0"/>
          </a:p>
          <a:p>
            <a:pPr>
              <a:buFont typeface="Arial" pitchFamily="34" charset="0"/>
              <a:buChar char="•"/>
            </a:pPr>
            <a:r>
              <a:rPr lang="nb-NO" dirty="0" smtClean="0"/>
              <a:t> </a:t>
            </a:r>
            <a:r>
              <a:rPr lang="nb-NO" dirty="0" smtClean="0"/>
              <a:t>Lovforarbeidet </a:t>
            </a:r>
            <a:r>
              <a:rPr lang="nb-NO" dirty="0" smtClean="0"/>
              <a:t>vil ta noe lenger tid</a:t>
            </a:r>
          </a:p>
          <a:p>
            <a:pPr>
              <a:buFont typeface="Arial" pitchFamily="34" charset="0"/>
              <a:buChar char="•"/>
            </a:pPr>
            <a:r>
              <a:rPr lang="nb-NO" dirty="0" smtClean="0"/>
              <a:t> Systemutviklingen vil kunne ta betydeligere kortere tid (kortere tid </a:t>
            </a:r>
            <a:r>
              <a:rPr lang="nb-NO" dirty="0" smtClean="0"/>
              <a:t>fra </a:t>
            </a:r>
            <a:r>
              <a:rPr lang="nb-NO" dirty="0" smtClean="0"/>
              <a:t>vedtak </a:t>
            </a:r>
            <a:r>
              <a:rPr lang="nb-NO" dirty="0" smtClean="0"/>
              <a:t>til</a:t>
            </a:r>
          </a:p>
          <a:p>
            <a:r>
              <a:rPr lang="nb-NO" dirty="0" smtClean="0"/>
              <a:t>   ikrafttredelse</a:t>
            </a:r>
            <a:r>
              <a:rPr lang="nb-NO" dirty="0" smtClean="0"/>
              <a:t>)</a:t>
            </a:r>
          </a:p>
          <a:p>
            <a:pPr>
              <a:buFont typeface="Arial" pitchFamily="34" charset="0"/>
              <a:buChar char="•"/>
            </a:pPr>
            <a:r>
              <a:rPr lang="nb-NO" dirty="0" smtClean="0"/>
              <a:t> Lovtekstene vil kunne få bedre kvalitet</a:t>
            </a:r>
            <a:endParaRPr lang="nb-NO" dirty="0"/>
          </a:p>
        </p:txBody>
      </p:sp>
      <p:grpSp>
        <p:nvGrpSpPr>
          <p:cNvPr id="47" name="Gruppe 46"/>
          <p:cNvGrpSpPr/>
          <p:nvPr/>
        </p:nvGrpSpPr>
        <p:grpSpPr>
          <a:xfrm>
            <a:off x="1547664" y="3284984"/>
            <a:ext cx="1243161" cy="1389796"/>
            <a:chOff x="2111107" y="4545647"/>
            <a:chExt cx="1657548" cy="1853061"/>
          </a:xfrm>
        </p:grpSpPr>
        <p:pic>
          <p:nvPicPr>
            <p:cNvPr id="48" name="Bilde 47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193350" y="4545647"/>
              <a:ext cx="1125677" cy="1080650"/>
            </a:xfrm>
            <a:prstGeom prst="rect">
              <a:avLst/>
            </a:prstGeom>
            <a:blipFill>
              <a:blip r:embed="rId5"/>
              <a:tile tx="0" ty="0" sx="100000" sy="100000" flip="none" algn="tl"/>
            </a:blipFill>
          </p:spPr>
        </p:pic>
        <p:sp>
          <p:nvSpPr>
            <p:cNvPr id="49" name="TekstSylinder 48"/>
            <p:cNvSpPr txBox="1"/>
            <p:nvPr/>
          </p:nvSpPr>
          <p:spPr>
            <a:xfrm>
              <a:off x="2111107" y="5926784"/>
              <a:ext cx="1657548" cy="471924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</p:spPr>
          <p:txBody>
            <a:bodyPr wrap="none" rtlCol="0">
              <a:spAutoFit/>
            </a:bodyPr>
            <a:lstStyle/>
            <a:p>
              <a:r>
                <a:rPr lang="en-GB" sz="1700" b="1" dirty="0" err="1" smtClean="0"/>
                <a:t>Iterasjon</a:t>
              </a:r>
              <a:r>
                <a:rPr lang="en-GB" sz="1700" b="1" dirty="0" smtClean="0"/>
                <a:t> </a:t>
              </a:r>
              <a:r>
                <a:rPr lang="en-GB" sz="1700" b="1" dirty="0">
                  <a:sym typeface="Wingdings" panose="05000000000000000000" pitchFamily="2" charset="2"/>
                </a:rPr>
                <a:t></a:t>
              </a:r>
              <a:endParaRPr lang="en-GB" sz="1700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33688175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 animBg="1"/>
      <p:bldP spid="4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500042"/>
            <a:ext cx="8229600" cy="928694"/>
          </a:xfrm>
        </p:spPr>
        <p:txBody>
          <a:bodyPr>
            <a:noAutofit/>
          </a:bodyPr>
          <a:lstStyle/>
          <a:p>
            <a:pPr lvl="1" algn="ctr" rtl="0">
              <a:spcBef>
                <a:spcPct val="0"/>
              </a:spcBef>
            </a:pPr>
            <a:r>
              <a:rPr lang="en-GB" sz="3200" b="1" dirty="0" smtClean="0">
                <a:solidFill>
                  <a:srgbClr val="3333FF"/>
                </a:solidFill>
              </a:rPr>
              <a:t/>
            </a:r>
            <a:br>
              <a:rPr lang="en-GB" sz="3200" b="1" dirty="0" smtClean="0">
                <a:solidFill>
                  <a:srgbClr val="3333FF"/>
                </a:solidFill>
              </a:rPr>
            </a:br>
            <a:r>
              <a:rPr lang="en-GB" sz="3200" b="1" dirty="0" err="1" smtClean="0">
                <a:solidFill>
                  <a:srgbClr val="3333FF"/>
                </a:solidFill>
              </a:rPr>
              <a:t>Sentrale</a:t>
            </a:r>
            <a:r>
              <a:rPr lang="en-GB" sz="3200" b="1" dirty="0" smtClean="0">
                <a:solidFill>
                  <a:srgbClr val="3333FF"/>
                </a:solidFill>
              </a:rPr>
              <a:t> </a:t>
            </a:r>
            <a:r>
              <a:rPr lang="en-GB" sz="3200" b="1" dirty="0" err="1" smtClean="0">
                <a:solidFill>
                  <a:srgbClr val="3333FF"/>
                </a:solidFill>
              </a:rPr>
              <a:t>opplysningstyper</a:t>
            </a:r>
            <a:r>
              <a:rPr lang="en-GB" sz="3200" b="1" dirty="0" smtClean="0">
                <a:solidFill>
                  <a:srgbClr val="3333FF"/>
                </a:solidFill>
              </a:rPr>
              <a:t> </a:t>
            </a:r>
            <a:r>
              <a:rPr lang="en-GB" sz="3200" b="1" dirty="0" err="1" smtClean="0">
                <a:solidFill>
                  <a:srgbClr val="3333FF"/>
                </a:solidFill>
              </a:rPr>
              <a:t>bør</a:t>
            </a:r>
            <a:r>
              <a:rPr lang="en-GB" sz="3200" b="1" dirty="0" smtClean="0">
                <a:solidFill>
                  <a:srgbClr val="3333FF"/>
                </a:solidFill>
              </a:rPr>
              <a:t> </a:t>
            </a:r>
            <a:r>
              <a:rPr lang="en-GB" sz="3200" b="1" dirty="0" err="1" smtClean="0">
                <a:solidFill>
                  <a:srgbClr val="3333FF"/>
                </a:solidFill>
              </a:rPr>
              <a:t>være</a:t>
            </a:r>
            <a:r>
              <a:rPr lang="en-GB" sz="3200" b="1" dirty="0" smtClean="0">
                <a:solidFill>
                  <a:srgbClr val="3333FF"/>
                </a:solidFill>
              </a:rPr>
              <a:t> </a:t>
            </a:r>
            <a:r>
              <a:rPr lang="en-GB" sz="3200" b="1" dirty="0" err="1" smtClean="0">
                <a:solidFill>
                  <a:srgbClr val="3333FF"/>
                </a:solidFill>
              </a:rPr>
              <a:t>klart</a:t>
            </a:r>
            <a:r>
              <a:rPr lang="en-GB" sz="3200" b="1" dirty="0" smtClean="0">
                <a:solidFill>
                  <a:srgbClr val="3333FF"/>
                </a:solidFill>
              </a:rPr>
              <a:t> </a:t>
            </a:r>
            <a:r>
              <a:rPr lang="en-GB" sz="3200" b="1" dirty="0" err="1" smtClean="0">
                <a:solidFill>
                  <a:srgbClr val="3333FF"/>
                </a:solidFill>
              </a:rPr>
              <a:t>angitt</a:t>
            </a:r>
            <a:r>
              <a:rPr lang="en-GB" sz="3200" b="1" dirty="0" smtClean="0">
                <a:solidFill>
                  <a:srgbClr val="3333FF"/>
                </a:solidFill>
              </a:rPr>
              <a:t> </a:t>
            </a:r>
            <a:r>
              <a:rPr lang="en-GB" sz="3200" b="1" dirty="0" err="1" smtClean="0">
                <a:solidFill>
                  <a:srgbClr val="3333FF"/>
                </a:solidFill>
              </a:rPr>
              <a:t>og</a:t>
            </a:r>
            <a:r>
              <a:rPr lang="en-GB" sz="3200" b="1" dirty="0" smtClean="0">
                <a:solidFill>
                  <a:srgbClr val="3333FF"/>
                </a:solidFill>
              </a:rPr>
              <a:t> </a:t>
            </a:r>
            <a:r>
              <a:rPr lang="en-GB" sz="3200" b="1" dirty="0" err="1" smtClean="0">
                <a:solidFill>
                  <a:srgbClr val="3333FF"/>
                </a:solidFill>
              </a:rPr>
              <a:t>definert</a:t>
            </a:r>
            <a:r>
              <a:rPr lang="en-GB" sz="3200" b="1" dirty="0" smtClean="0">
                <a:solidFill>
                  <a:srgbClr val="3333FF"/>
                </a:solidFill>
              </a:rPr>
              <a:t> </a:t>
            </a:r>
            <a:r>
              <a:rPr lang="en-GB" sz="3200" b="1" i="1" dirty="0" err="1" smtClean="0">
                <a:solidFill>
                  <a:srgbClr val="3333FF"/>
                </a:solidFill>
              </a:rPr>
              <a:t>av</a:t>
            </a:r>
            <a:r>
              <a:rPr lang="en-GB" sz="3200" b="1" i="1" dirty="0" smtClean="0">
                <a:solidFill>
                  <a:srgbClr val="3333FF"/>
                </a:solidFill>
              </a:rPr>
              <a:t> </a:t>
            </a:r>
            <a:r>
              <a:rPr lang="en-GB" sz="3200" b="1" i="1" dirty="0" err="1" smtClean="0">
                <a:solidFill>
                  <a:srgbClr val="3333FF"/>
                </a:solidFill>
              </a:rPr>
              <a:t>lovgiver</a:t>
            </a:r>
            <a:r>
              <a:rPr lang="en-GB" sz="3200" b="1" dirty="0" smtClean="0">
                <a:solidFill>
                  <a:srgbClr val="3333FF"/>
                </a:solidFill>
              </a:rPr>
              <a:t/>
            </a:r>
            <a:br>
              <a:rPr lang="en-GB" sz="3200" b="1" dirty="0" smtClean="0">
                <a:solidFill>
                  <a:srgbClr val="3333FF"/>
                </a:solidFill>
              </a:rPr>
            </a:br>
            <a:endParaRPr lang="en-GB" sz="3200" b="1" dirty="0">
              <a:solidFill>
                <a:srgbClr val="3333FF"/>
              </a:solidFill>
            </a:endParaRP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nb-NO" dirty="0" smtClean="0"/>
              <a:t>Lovgiver bør tydelig </a:t>
            </a:r>
            <a:r>
              <a:rPr lang="nb-NO" dirty="0" smtClean="0"/>
              <a:t>angi </a:t>
            </a:r>
            <a:r>
              <a:rPr lang="nb-NO" dirty="0" smtClean="0"/>
              <a:t>alle opplysningstyper </a:t>
            </a:r>
            <a:r>
              <a:rPr lang="nb-NO" dirty="0" smtClean="0"/>
              <a:t>som skal </a:t>
            </a:r>
            <a:r>
              <a:rPr lang="nb-NO" dirty="0" smtClean="0"/>
              <a:t>være beslutningsgrunnlag for enkeltvedtak</a:t>
            </a:r>
            <a:endParaRPr lang="nb-NO" dirty="0" smtClean="0"/>
          </a:p>
          <a:p>
            <a:r>
              <a:rPr lang="nb-NO" dirty="0" smtClean="0"/>
              <a:t>Lovgiver bør vurdere om </a:t>
            </a:r>
            <a:r>
              <a:rPr lang="nb-NO" dirty="0" smtClean="0"/>
              <a:t>hver </a:t>
            </a:r>
            <a:r>
              <a:rPr lang="nb-NO" dirty="0" smtClean="0"/>
              <a:t>slik opplysningstype kan defineres ved </a:t>
            </a:r>
            <a:r>
              <a:rPr lang="nb-NO" dirty="0" smtClean="0"/>
              <a:t>hjelp av kriterier </a:t>
            </a:r>
            <a:r>
              <a:rPr lang="nb-NO" dirty="0" smtClean="0"/>
              <a:t>som krever lite </a:t>
            </a:r>
            <a:r>
              <a:rPr lang="nb-NO" dirty="0" smtClean="0"/>
              <a:t>vurderinger</a:t>
            </a:r>
          </a:p>
          <a:p>
            <a:pPr lvl="1"/>
            <a:r>
              <a:rPr lang="nb-NO" dirty="0" smtClean="0"/>
              <a:t>Opplysninger slik de er registrert i </a:t>
            </a:r>
            <a:r>
              <a:rPr lang="nb-NO" dirty="0" smtClean="0"/>
              <a:t>maskinlesbare </a:t>
            </a:r>
            <a:r>
              <a:rPr lang="nb-NO" dirty="0" smtClean="0"/>
              <a:t>kilder</a:t>
            </a:r>
          </a:p>
          <a:p>
            <a:pPr lvl="1"/>
            <a:r>
              <a:rPr lang="nb-NO" dirty="0" smtClean="0"/>
              <a:t>Eksisterende enkeltvedtak i samme og andre forvaltnings-organer</a:t>
            </a:r>
          </a:p>
          <a:p>
            <a:pPr lvl="1"/>
            <a:r>
              <a:rPr lang="nb-NO" dirty="0" smtClean="0"/>
              <a:t>Ikke nødvendigvis legaldefinisjoner i streng forstand</a:t>
            </a:r>
            <a:endParaRPr lang="nb-NO" dirty="0" smtClean="0"/>
          </a:p>
          <a:p>
            <a:r>
              <a:rPr lang="nb-NO" dirty="0" smtClean="0"/>
              <a:t>Lovgiver bør om mulig arbeide ut i fra informasjons-/begrepsmodeller innen det aktuelle forvaltningsområdet</a:t>
            </a:r>
          </a:p>
          <a:p>
            <a:pPr lvl="1"/>
            <a:r>
              <a:rPr lang="nb-NO" dirty="0" smtClean="0"/>
              <a:t>Bør om mulig legges </a:t>
            </a:r>
            <a:r>
              <a:rPr lang="nb-NO" dirty="0"/>
              <a:t>til grunn i </a:t>
            </a:r>
            <a:r>
              <a:rPr lang="nb-NO" dirty="0" smtClean="0"/>
              <a:t>alle fremtidige lovarbeider</a:t>
            </a:r>
          </a:p>
          <a:p>
            <a:pPr lvl="1"/>
            <a:r>
              <a:rPr lang="nb-NO" dirty="0" smtClean="0"/>
              <a:t>Kan gjerne omfatte flere lover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403809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>
            <a:grpSpLocks noChangeAspect="1"/>
          </p:cNvGrpSpPr>
          <p:nvPr/>
        </p:nvGrpSpPr>
        <p:grpSpPr bwMode="auto">
          <a:xfrm>
            <a:off x="1187624" y="332656"/>
            <a:ext cx="6453668" cy="5517886"/>
            <a:chOff x="1781" y="7454"/>
            <a:chExt cx="9000" cy="7696"/>
          </a:xfrm>
        </p:grpSpPr>
        <p:sp>
          <p:nvSpPr>
            <p:cNvPr id="4" name="AutoShape 3"/>
            <p:cNvSpPr>
              <a:spLocks noChangeAspect="1" noChangeArrowheads="1"/>
            </p:cNvSpPr>
            <p:nvPr/>
          </p:nvSpPr>
          <p:spPr bwMode="auto">
            <a:xfrm>
              <a:off x="1781" y="7454"/>
              <a:ext cx="9000" cy="76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nb-NO">
                <a:latin typeface="Calibri" pitchFamily="34" charset="0"/>
              </a:endParaRPr>
            </a:p>
          </p:txBody>
        </p:sp>
        <p:sp>
          <p:nvSpPr>
            <p:cNvPr id="5" name="Rectangle 4"/>
            <p:cNvSpPr>
              <a:spLocks noChangeArrowheads="1"/>
            </p:cNvSpPr>
            <p:nvPr/>
          </p:nvSpPr>
          <p:spPr bwMode="auto">
            <a:xfrm>
              <a:off x="4301" y="9254"/>
              <a:ext cx="1101" cy="720"/>
            </a:xfrm>
            <a:prstGeom prst="rect">
              <a:avLst/>
            </a:prstGeom>
            <a:solidFill>
              <a:srgbClr val="4F81BD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/>
              <a:r>
                <a:rPr lang="en-US" sz="800" b="1">
                  <a:solidFill>
                    <a:srgbClr val="FFFFFF"/>
                  </a:solidFill>
                  <a:latin typeface="Times New Roman" pitchFamily="18" charset="0"/>
                </a:rPr>
                <a:t>Pasient</a:t>
              </a:r>
            </a:p>
            <a:p>
              <a:pPr algn="ctr"/>
              <a:r>
                <a:rPr lang="en-US" sz="800">
                  <a:solidFill>
                    <a:srgbClr val="FFFFFF"/>
                  </a:solidFill>
                  <a:latin typeface="Times New Roman" pitchFamily="18" charset="0"/>
                </a:rPr>
                <a:t> (Registrert)</a:t>
              </a:r>
              <a:endParaRPr lang="nb-NO"/>
            </a:p>
          </p:txBody>
        </p:sp>
        <p:sp>
          <p:nvSpPr>
            <p:cNvPr id="6" name="Rectangle 5"/>
            <p:cNvSpPr>
              <a:spLocks noChangeArrowheads="1"/>
            </p:cNvSpPr>
            <p:nvPr/>
          </p:nvSpPr>
          <p:spPr bwMode="auto">
            <a:xfrm>
              <a:off x="2862" y="12742"/>
              <a:ext cx="1619" cy="720"/>
            </a:xfrm>
            <a:prstGeom prst="rect">
              <a:avLst/>
            </a:prstGeom>
            <a:solidFill>
              <a:srgbClr val="FDE9D9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/>
              <a:r>
                <a:rPr lang="en-US" sz="800" b="1">
                  <a:latin typeface="Times New Roman" pitchFamily="18" charset="0"/>
                </a:rPr>
                <a:t>Helseopplysninger</a:t>
              </a:r>
            </a:p>
            <a:p>
              <a:pPr algn="ctr"/>
              <a:r>
                <a:rPr lang="en-US" sz="800">
                  <a:latin typeface="Times New Roman" pitchFamily="18" charset="0"/>
                </a:rPr>
                <a:t>(Personopplysning)</a:t>
              </a:r>
            </a:p>
            <a:p>
              <a:endParaRPr lang="nb-NO"/>
            </a:p>
          </p:txBody>
        </p:sp>
        <p:sp>
          <p:nvSpPr>
            <p:cNvPr id="7" name="Rectangle 6"/>
            <p:cNvSpPr>
              <a:spLocks noChangeArrowheads="1"/>
            </p:cNvSpPr>
            <p:nvPr/>
          </p:nvSpPr>
          <p:spPr bwMode="auto">
            <a:xfrm>
              <a:off x="1781" y="11462"/>
              <a:ext cx="1620" cy="740"/>
            </a:xfrm>
            <a:prstGeom prst="rect">
              <a:avLst/>
            </a:prstGeom>
            <a:solidFill>
              <a:srgbClr val="FDE9D9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/>
              <a:r>
                <a:rPr lang="en-US" sz="800" b="1">
                  <a:latin typeface="Times New Roman" pitchFamily="18" charset="0"/>
                </a:rPr>
                <a:t>Avidentifiserte helseopplysninger</a:t>
              </a:r>
            </a:p>
            <a:p>
              <a:pPr algn="ctr"/>
              <a:r>
                <a:rPr lang="en-US" sz="800">
                  <a:latin typeface="Times New Roman" pitchFamily="18" charset="0"/>
                </a:rPr>
                <a:t>(Personopplysning)</a:t>
              </a:r>
            </a:p>
            <a:p>
              <a:endParaRPr lang="nb-NO"/>
            </a:p>
          </p:txBody>
        </p:sp>
        <p:sp>
          <p:nvSpPr>
            <p:cNvPr id="8" name="Rectangle 7"/>
            <p:cNvSpPr>
              <a:spLocks noChangeArrowheads="1"/>
            </p:cNvSpPr>
            <p:nvPr/>
          </p:nvSpPr>
          <p:spPr bwMode="auto">
            <a:xfrm>
              <a:off x="1781" y="14002"/>
              <a:ext cx="1620" cy="720"/>
            </a:xfrm>
            <a:prstGeom prst="rect">
              <a:avLst/>
            </a:prstGeom>
            <a:solidFill>
              <a:srgbClr val="FDE9D9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/>
              <a:r>
                <a:rPr lang="en-US" sz="800" b="1">
                  <a:latin typeface="Times New Roman" pitchFamily="18" charset="0"/>
                </a:rPr>
                <a:t>Pseudonyme helseopplysninger</a:t>
              </a:r>
            </a:p>
            <a:p>
              <a:pPr algn="ctr"/>
              <a:r>
                <a:rPr lang="en-US" sz="800">
                  <a:latin typeface="Times New Roman" pitchFamily="18" charset="0"/>
                </a:rPr>
                <a:t>(Personopplysning)</a:t>
              </a:r>
              <a:endParaRPr lang="nb-NO"/>
            </a:p>
          </p:txBody>
        </p:sp>
        <p:sp>
          <p:nvSpPr>
            <p:cNvPr id="9" name="Rectangle 8"/>
            <p:cNvSpPr>
              <a:spLocks noChangeArrowheads="1"/>
            </p:cNvSpPr>
            <p:nvPr/>
          </p:nvSpPr>
          <p:spPr bwMode="auto">
            <a:xfrm>
              <a:off x="4841" y="13822"/>
              <a:ext cx="1620" cy="720"/>
            </a:xfrm>
            <a:prstGeom prst="rect">
              <a:avLst/>
            </a:prstGeom>
            <a:solidFill>
              <a:srgbClr val="DBE5F1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/>
              <a:r>
                <a:rPr lang="en-US" sz="800" b="1" dirty="0" err="1">
                  <a:latin typeface="Times New Roman" pitchFamily="18" charset="0"/>
                </a:rPr>
                <a:t>Behandlingsrettet</a:t>
              </a:r>
              <a:r>
                <a:rPr lang="en-US" sz="800" b="1" dirty="0">
                  <a:latin typeface="Times New Roman" pitchFamily="18" charset="0"/>
                </a:rPr>
                <a:t> </a:t>
              </a:r>
              <a:r>
                <a:rPr lang="en-US" sz="800" b="1" dirty="0" err="1">
                  <a:latin typeface="Times New Roman" pitchFamily="18" charset="0"/>
                </a:rPr>
                <a:t>helseregister</a:t>
              </a:r>
              <a:endParaRPr lang="en-US" sz="800" b="1" dirty="0">
                <a:latin typeface="Times New Roman" pitchFamily="18" charset="0"/>
              </a:endParaRPr>
            </a:p>
            <a:p>
              <a:pPr algn="ctr"/>
              <a:r>
                <a:rPr lang="en-US" sz="800" dirty="0">
                  <a:latin typeface="Times New Roman" pitchFamily="18" charset="0"/>
                </a:rPr>
                <a:t>(</a:t>
              </a:r>
              <a:r>
                <a:rPr lang="en-US" sz="800" dirty="0" err="1">
                  <a:latin typeface="Times New Roman" pitchFamily="18" charset="0"/>
                </a:rPr>
                <a:t>Personregister</a:t>
              </a:r>
              <a:r>
                <a:rPr lang="en-US" sz="800" dirty="0">
                  <a:latin typeface="Times New Roman" pitchFamily="18" charset="0"/>
                </a:rPr>
                <a:t>)</a:t>
              </a:r>
              <a:endParaRPr lang="nb-NO" dirty="0"/>
            </a:p>
          </p:txBody>
        </p:sp>
        <p:sp>
          <p:nvSpPr>
            <p:cNvPr id="10" name="Rectangle 9"/>
            <p:cNvSpPr>
              <a:spLocks noChangeArrowheads="1"/>
            </p:cNvSpPr>
            <p:nvPr/>
          </p:nvSpPr>
          <p:spPr bwMode="auto">
            <a:xfrm>
              <a:off x="4841" y="12742"/>
              <a:ext cx="1620" cy="720"/>
            </a:xfrm>
            <a:prstGeom prst="rect">
              <a:avLst/>
            </a:prstGeom>
            <a:solidFill>
              <a:srgbClr val="DBE5F1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/>
              <a:r>
                <a:rPr lang="en-US" sz="800" b="1">
                  <a:latin typeface="Times New Roman" pitchFamily="18" charset="0"/>
                </a:rPr>
                <a:t>Helseregister</a:t>
              </a:r>
            </a:p>
            <a:p>
              <a:pPr algn="ctr"/>
              <a:r>
                <a:rPr lang="en-US" sz="800">
                  <a:latin typeface="Times New Roman" pitchFamily="18" charset="0"/>
                </a:rPr>
                <a:t>(Personregister)</a:t>
              </a:r>
              <a:endParaRPr lang="nb-NO"/>
            </a:p>
          </p:txBody>
        </p:sp>
        <p:sp>
          <p:nvSpPr>
            <p:cNvPr id="11" name="Rectangle 10"/>
            <p:cNvSpPr>
              <a:spLocks noChangeArrowheads="1"/>
            </p:cNvSpPr>
            <p:nvPr/>
          </p:nvSpPr>
          <p:spPr bwMode="auto">
            <a:xfrm>
              <a:off x="8441" y="11662"/>
              <a:ext cx="1440" cy="720"/>
            </a:xfrm>
            <a:prstGeom prst="rect">
              <a:avLst/>
            </a:prstGeom>
            <a:solidFill>
              <a:srgbClr val="DDD8C2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/>
              <a:r>
                <a:rPr lang="en-US" sz="800" b="1">
                  <a:latin typeface="Times New Roman" pitchFamily="18" charset="0"/>
                </a:rPr>
                <a:t>Databehandler</a:t>
              </a:r>
            </a:p>
            <a:p>
              <a:pPr algn="ctr"/>
              <a:r>
                <a:rPr lang="en-US" sz="800">
                  <a:latin typeface="Times New Roman" pitchFamily="18" charset="0"/>
                </a:rPr>
                <a:t>(Databehandler)</a:t>
              </a:r>
              <a:endParaRPr lang="nb-NO"/>
            </a:p>
          </p:txBody>
        </p:sp>
        <p:sp>
          <p:nvSpPr>
            <p:cNvPr id="12" name="Rectangle 11"/>
            <p:cNvSpPr>
              <a:spLocks noChangeArrowheads="1"/>
            </p:cNvSpPr>
            <p:nvPr/>
          </p:nvSpPr>
          <p:spPr bwMode="auto">
            <a:xfrm>
              <a:off x="7361" y="9322"/>
              <a:ext cx="1260" cy="720"/>
            </a:xfrm>
            <a:prstGeom prst="rect">
              <a:avLst/>
            </a:prstGeom>
            <a:solidFill>
              <a:srgbClr val="E5DFEC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/>
              <a:r>
                <a:rPr lang="en-US" sz="800" b="1" dirty="0" err="1" smtClean="0">
                  <a:latin typeface="Times New Roman" pitchFamily="18" charset="0"/>
                </a:rPr>
                <a:t>Helsetjenesten</a:t>
              </a:r>
              <a:endParaRPr lang="en-US" sz="800" b="1" dirty="0">
                <a:latin typeface="Times New Roman" pitchFamily="18" charset="0"/>
              </a:endParaRPr>
            </a:p>
            <a:p>
              <a:endParaRPr lang="nb-NO" dirty="0"/>
            </a:p>
          </p:txBody>
        </p:sp>
        <p:sp>
          <p:nvSpPr>
            <p:cNvPr id="13" name="Rectangle 12"/>
            <p:cNvSpPr>
              <a:spLocks noChangeArrowheads="1"/>
            </p:cNvSpPr>
            <p:nvPr/>
          </p:nvSpPr>
          <p:spPr bwMode="auto">
            <a:xfrm>
              <a:off x="9161" y="10402"/>
              <a:ext cx="1620" cy="740"/>
            </a:xfrm>
            <a:prstGeom prst="rect">
              <a:avLst/>
            </a:prstGeom>
            <a:solidFill>
              <a:srgbClr val="E5DFEC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/>
              <a:r>
                <a:rPr lang="en-US" sz="800" b="1">
                  <a:latin typeface="Times New Roman" pitchFamily="18" charset="0"/>
                </a:rPr>
                <a:t>Helseinstitusjon</a:t>
              </a:r>
              <a:endParaRPr lang="nb-NO"/>
            </a:p>
          </p:txBody>
        </p:sp>
        <p:sp>
          <p:nvSpPr>
            <p:cNvPr id="14" name="Rectangle 13"/>
            <p:cNvSpPr>
              <a:spLocks noChangeArrowheads="1"/>
            </p:cNvSpPr>
            <p:nvPr/>
          </p:nvSpPr>
          <p:spPr bwMode="auto">
            <a:xfrm>
              <a:off x="9161" y="8242"/>
              <a:ext cx="1620" cy="740"/>
            </a:xfrm>
            <a:prstGeom prst="rect">
              <a:avLst/>
            </a:prstGeom>
            <a:solidFill>
              <a:srgbClr val="E5DFEC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/>
              <a:r>
                <a:rPr lang="en-US" sz="800" b="1">
                  <a:latin typeface="Times New Roman" pitchFamily="18" charset="0"/>
                </a:rPr>
                <a:t>Kommunale helse- og sosialtjenester</a:t>
              </a:r>
            </a:p>
            <a:p>
              <a:endParaRPr lang="nb-NO"/>
            </a:p>
          </p:txBody>
        </p:sp>
        <p:sp>
          <p:nvSpPr>
            <p:cNvPr id="15" name="Rectangle 14"/>
            <p:cNvSpPr>
              <a:spLocks noChangeArrowheads="1"/>
            </p:cNvSpPr>
            <p:nvPr/>
          </p:nvSpPr>
          <p:spPr bwMode="auto">
            <a:xfrm>
              <a:off x="7361" y="7702"/>
              <a:ext cx="1260" cy="720"/>
            </a:xfrm>
            <a:prstGeom prst="rect">
              <a:avLst/>
            </a:prstGeom>
            <a:solidFill>
              <a:srgbClr val="4F81BD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/>
              <a:r>
                <a:rPr lang="en-US" sz="800" b="1" dirty="0" err="1" smtClean="0">
                  <a:solidFill>
                    <a:srgbClr val="FFFFFF"/>
                  </a:solidFill>
                  <a:latin typeface="Times New Roman" pitchFamily="18" charset="0"/>
                </a:rPr>
                <a:t>Helsepersonell</a:t>
              </a:r>
              <a:endParaRPr lang="nb-NO" dirty="0"/>
            </a:p>
          </p:txBody>
        </p:sp>
        <p:sp>
          <p:nvSpPr>
            <p:cNvPr id="16" name="Rectangle 15"/>
            <p:cNvSpPr>
              <a:spLocks noChangeArrowheads="1"/>
            </p:cNvSpPr>
            <p:nvPr/>
          </p:nvSpPr>
          <p:spPr bwMode="auto">
            <a:xfrm>
              <a:off x="4842" y="7702"/>
              <a:ext cx="1619" cy="720"/>
            </a:xfrm>
            <a:prstGeom prst="rect">
              <a:avLst/>
            </a:prstGeom>
            <a:solidFill>
              <a:srgbClr val="95B3D7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/>
              <a:r>
                <a:rPr lang="nb-NO" sz="800" b="1">
                  <a:latin typeface="Times New Roman" pitchFamily="18" charset="0"/>
                </a:rPr>
                <a:t>Pasientens pårørende</a:t>
              </a:r>
              <a:endParaRPr lang="nb-NO"/>
            </a:p>
          </p:txBody>
        </p:sp>
        <p:sp>
          <p:nvSpPr>
            <p:cNvPr id="17" name="Rectangle 16"/>
            <p:cNvSpPr>
              <a:spLocks noChangeArrowheads="1"/>
            </p:cNvSpPr>
            <p:nvPr/>
          </p:nvSpPr>
          <p:spPr bwMode="auto">
            <a:xfrm>
              <a:off x="7361" y="10582"/>
              <a:ext cx="1260" cy="720"/>
            </a:xfrm>
            <a:prstGeom prst="rect">
              <a:avLst/>
            </a:prstGeom>
            <a:solidFill>
              <a:srgbClr val="E5DFEC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/>
              <a:r>
                <a:rPr lang="nb-NO" sz="800" b="1">
                  <a:latin typeface="Times New Roman" pitchFamily="18" charset="0"/>
                </a:rPr>
                <a:t>Helsehjelp</a:t>
              </a:r>
              <a:endParaRPr lang="nb-NO"/>
            </a:p>
          </p:txBody>
        </p:sp>
        <p:sp>
          <p:nvSpPr>
            <p:cNvPr id="18" name="Rectangle 17"/>
            <p:cNvSpPr>
              <a:spLocks noChangeArrowheads="1"/>
            </p:cNvSpPr>
            <p:nvPr/>
          </p:nvSpPr>
          <p:spPr bwMode="auto">
            <a:xfrm>
              <a:off x="4841" y="10582"/>
              <a:ext cx="1620" cy="720"/>
            </a:xfrm>
            <a:prstGeom prst="rect">
              <a:avLst/>
            </a:prstGeom>
            <a:solidFill>
              <a:srgbClr val="D6E3BC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/>
              <a:r>
                <a:rPr lang="en-US" sz="800" b="1">
                  <a:latin typeface="Times New Roman" pitchFamily="18" charset="0"/>
                </a:rPr>
                <a:t>Samtykke</a:t>
              </a:r>
            </a:p>
            <a:p>
              <a:pPr algn="ctr"/>
              <a:r>
                <a:rPr lang="en-US" sz="800">
                  <a:latin typeface="Times New Roman" pitchFamily="18" charset="0"/>
                </a:rPr>
                <a:t>(Samtykke)</a:t>
              </a:r>
              <a:endParaRPr lang="nb-NO"/>
            </a:p>
          </p:txBody>
        </p:sp>
        <p:sp>
          <p:nvSpPr>
            <p:cNvPr id="19" name="Rectangle 18"/>
            <p:cNvSpPr>
              <a:spLocks noChangeArrowheads="1"/>
            </p:cNvSpPr>
            <p:nvPr/>
          </p:nvSpPr>
          <p:spPr bwMode="auto">
            <a:xfrm>
              <a:off x="4121" y="11662"/>
              <a:ext cx="1620" cy="720"/>
            </a:xfrm>
            <a:prstGeom prst="rect">
              <a:avLst/>
            </a:prstGeom>
            <a:solidFill>
              <a:srgbClr val="DBE5F1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/>
              <a:r>
                <a:rPr lang="en-US" sz="800" b="1">
                  <a:latin typeface="Times New Roman" pitchFamily="18" charset="0"/>
                </a:rPr>
                <a:t>Behandling av helseopplysninger</a:t>
              </a:r>
            </a:p>
            <a:p>
              <a:endParaRPr lang="nb-NO"/>
            </a:p>
          </p:txBody>
        </p:sp>
        <p:sp>
          <p:nvSpPr>
            <p:cNvPr id="20" name="Rectangle 19"/>
            <p:cNvSpPr>
              <a:spLocks noChangeArrowheads="1"/>
            </p:cNvSpPr>
            <p:nvPr/>
          </p:nvSpPr>
          <p:spPr bwMode="auto">
            <a:xfrm>
              <a:off x="5921" y="9254"/>
              <a:ext cx="1080" cy="720"/>
            </a:xfrm>
            <a:prstGeom prst="rect">
              <a:avLst/>
            </a:prstGeom>
            <a:solidFill>
              <a:srgbClr val="4F81BD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/>
              <a:r>
                <a:rPr lang="en-US" sz="800" b="1">
                  <a:solidFill>
                    <a:srgbClr val="FFFFFF"/>
                  </a:solidFill>
                  <a:latin typeface="Times New Roman" pitchFamily="18" charset="0"/>
                </a:rPr>
                <a:t>Registrert</a:t>
              </a:r>
            </a:p>
            <a:p>
              <a:pPr algn="ctr"/>
              <a:r>
                <a:rPr lang="en-US" sz="800">
                  <a:solidFill>
                    <a:srgbClr val="FFFFFF"/>
                  </a:solidFill>
                  <a:latin typeface="Times New Roman" pitchFamily="18" charset="0"/>
                </a:rPr>
                <a:t>(Registrert)</a:t>
              </a:r>
              <a:endParaRPr lang="nb-NO"/>
            </a:p>
          </p:txBody>
        </p:sp>
        <p:sp>
          <p:nvSpPr>
            <p:cNvPr id="21" name="Rectangle 20"/>
            <p:cNvSpPr>
              <a:spLocks noChangeArrowheads="1"/>
            </p:cNvSpPr>
            <p:nvPr/>
          </p:nvSpPr>
          <p:spPr bwMode="auto">
            <a:xfrm>
              <a:off x="4121" y="9074"/>
              <a:ext cx="3060" cy="1080"/>
            </a:xfrm>
            <a:prstGeom prst="rect">
              <a:avLst/>
            </a:prstGeom>
            <a:noFill/>
            <a:ln w="9525">
              <a:solidFill>
                <a:srgbClr val="000000"/>
              </a:solidFill>
              <a:prstDash val="dash"/>
              <a:miter lim="800000"/>
              <a:headEnd/>
              <a:tailEnd/>
            </a:ln>
          </p:spPr>
          <p:txBody>
            <a:bodyPr/>
            <a:lstStyle/>
            <a:p>
              <a:endParaRPr lang="nb-NO">
                <a:latin typeface="Calibri" pitchFamily="34" charset="0"/>
              </a:endParaRPr>
            </a:p>
          </p:txBody>
        </p:sp>
        <p:cxnSp>
          <p:nvCxnSpPr>
            <p:cNvPr id="22" name="AutoShape 21"/>
            <p:cNvCxnSpPr>
              <a:cxnSpLocks noChangeShapeType="1"/>
              <a:stCxn id="13" idx="2"/>
              <a:endCxn id="10" idx="3"/>
            </p:cNvCxnSpPr>
            <p:nvPr/>
          </p:nvCxnSpPr>
          <p:spPr bwMode="auto">
            <a:xfrm rot="5400000">
              <a:off x="7236" y="10367"/>
              <a:ext cx="1960" cy="3510"/>
            </a:xfrm>
            <a:prstGeom prst="bentConnector2">
              <a:avLst/>
            </a:pr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</p:spPr>
        </p:cxnSp>
        <p:cxnSp>
          <p:nvCxnSpPr>
            <p:cNvPr id="23" name="AutoShape 22"/>
            <p:cNvCxnSpPr>
              <a:cxnSpLocks noChangeShapeType="1"/>
              <a:stCxn id="10" idx="2"/>
              <a:endCxn id="9" idx="0"/>
            </p:cNvCxnSpPr>
            <p:nvPr/>
          </p:nvCxnSpPr>
          <p:spPr bwMode="auto">
            <a:xfrm>
              <a:off x="5651" y="13462"/>
              <a:ext cx="1" cy="360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</p:cxnSp>
        <p:cxnSp>
          <p:nvCxnSpPr>
            <p:cNvPr id="24" name="AutoShape 23"/>
            <p:cNvCxnSpPr>
              <a:cxnSpLocks noChangeShapeType="1"/>
              <a:stCxn id="10" idx="1"/>
              <a:endCxn id="6" idx="3"/>
            </p:cNvCxnSpPr>
            <p:nvPr/>
          </p:nvCxnSpPr>
          <p:spPr bwMode="auto">
            <a:xfrm rot="10800000">
              <a:off x="4481" y="13102"/>
              <a:ext cx="360" cy="1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25" name="AutoShape 24"/>
            <p:cNvCxnSpPr>
              <a:cxnSpLocks noChangeShapeType="1"/>
              <a:stCxn id="12" idx="3"/>
              <a:endCxn id="13" idx="0"/>
            </p:cNvCxnSpPr>
            <p:nvPr/>
          </p:nvCxnSpPr>
          <p:spPr bwMode="auto">
            <a:xfrm>
              <a:off x="8621" y="9682"/>
              <a:ext cx="1350" cy="720"/>
            </a:xfrm>
            <a:prstGeom prst="bentConnector2">
              <a:avLst/>
            </a:prstGeom>
            <a:noFill/>
            <a:ln w="9525">
              <a:solidFill>
                <a:srgbClr val="000000"/>
              </a:solidFill>
              <a:miter lim="800000"/>
              <a:headEnd/>
              <a:tailEnd type="triangle" w="med" len="med"/>
            </a:ln>
          </p:spPr>
        </p:cxnSp>
        <p:cxnSp>
          <p:nvCxnSpPr>
            <p:cNvPr id="26" name="AutoShape 25"/>
            <p:cNvCxnSpPr>
              <a:cxnSpLocks noChangeShapeType="1"/>
              <a:stCxn id="12" idx="3"/>
              <a:endCxn id="14" idx="2"/>
            </p:cNvCxnSpPr>
            <p:nvPr/>
          </p:nvCxnSpPr>
          <p:spPr bwMode="auto">
            <a:xfrm flipV="1">
              <a:off x="8621" y="8982"/>
              <a:ext cx="1350" cy="700"/>
            </a:xfrm>
            <a:prstGeom prst="bentConnector2">
              <a:avLst/>
            </a:prstGeom>
            <a:noFill/>
            <a:ln w="9525">
              <a:solidFill>
                <a:srgbClr val="000000"/>
              </a:solidFill>
              <a:miter lim="800000"/>
              <a:headEnd/>
              <a:tailEnd type="triangle" w="med" len="med"/>
            </a:ln>
          </p:spPr>
        </p:cxnSp>
        <p:cxnSp>
          <p:nvCxnSpPr>
            <p:cNvPr id="27" name="AutoShape 26"/>
            <p:cNvCxnSpPr>
              <a:cxnSpLocks noChangeShapeType="1"/>
              <a:stCxn id="12" idx="0"/>
              <a:endCxn id="15" idx="2"/>
            </p:cNvCxnSpPr>
            <p:nvPr/>
          </p:nvCxnSpPr>
          <p:spPr bwMode="auto">
            <a:xfrm rot="-5400000">
              <a:off x="7542" y="8871"/>
              <a:ext cx="900" cy="1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28" name="AutoShape 27"/>
            <p:cNvCxnSpPr>
              <a:cxnSpLocks noChangeShapeType="1"/>
              <a:stCxn id="21" idx="2"/>
              <a:endCxn id="18" idx="0"/>
            </p:cNvCxnSpPr>
            <p:nvPr/>
          </p:nvCxnSpPr>
          <p:spPr bwMode="auto">
            <a:xfrm rot="5400000">
              <a:off x="5438" y="10367"/>
              <a:ext cx="428" cy="1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29" name="AutoShape 28"/>
            <p:cNvCxnSpPr>
              <a:cxnSpLocks noChangeShapeType="1"/>
              <a:stCxn id="18" idx="2"/>
              <a:endCxn id="19" idx="0"/>
            </p:cNvCxnSpPr>
            <p:nvPr/>
          </p:nvCxnSpPr>
          <p:spPr bwMode="auto">
            <a:xfrm rot="5400000">
              <a:off x="5111" y="11122"/>
              <a:ext cx="360" cy="720"/>
            </a:xfrm>
            <a:prstGeom prst="bentConnector3">
              <a:avLst>
                <a:gd name="adj1" fmla="val 50000"/>
              </a:avLst>
            </a:pr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</p:spPr>
        </p:cxnSp>
        <p:cxnSp>
          <p:nvCxnSpPr>
            <p:cNvPr id="30" name="AutoShape 29"/>
            <p:cNvCxnSpPr>
              <a:cxnSpLocks noChangeShapeType="1"/>
              <a:stCxn id="19" idx="2"/>
              <a:endCxn id="10" idx="0"/>
            </p:cNvCxnSpPr>
            <p:nvPr/>
          </p:nvCxnSpPr>
          <p:spPr bwMode="auto">
            <a:xfrm rot="16200000" flipH="1">
              <a:off x="5111" y="12202"/>
              <a:ext cx="360" cy="720"/>
            </a:xfrm>
            <a:prstGeom prst="bentConnector3">
              <a:avLst>
                <a:gd name="adj1" fmla="val 50000"/>
              </a:avLst>
            </a:pr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</p:spPr>
        </p:cxnSp>
        <p:cxnSp>
          <p:nvCxnSpPr>
            <p:cNvPr id="31" name="AutoShape 30"/>
            <p:cNvCxnSpPr>
              <a:cxnSpLocks noChangeShapeType="1"/>
              <a:stCxn id="18" idx="3"/>
              <a:endCxn id="17" idx="1"/>
            </p:cNvCxnSpPr>
            <p:nvPr/>
          </p:nvCxnSpPr>
          <p:spPr bwMode="auto">
            <a:xfrm>
              <a:off x="6461" y="10942"/>
              <a:ext cx="900" cy="1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32" name="AutoShape 31"/>
            <p:cNvCxnSpPr>
              <a:cxnSpLocks noChangeShapeType="1"/>
              <a:stCxn id="12" idx="2"/>
              <a:endCxn id="17" idx="0"/>
            </p:cNvCxnSpPr>
            <p:nvPr/>
          </p:nvCxnSpPr>
          <p:spPr bwMode="auto">
            <a:xfrm rot="5400000">
              <a:off x="7722" y="10311"/>
              <a:ext cx="540" cy="1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33" name="AutoShape 32"/>
            <p:cNvCxnSpPr>
              <a:cxnSpLocks noChangeShapeType="1"/>
              <a:stCxn id="6" idx="1"/>
              <a:endCxn id="7" idx="2"/>
            </p:cNvCxnSpPr>
            <p:nvPr/>
          </p:nvCxnSpPr>
          <p:spPr bwMode="auto">
            <a:xfrm rot="10800000">
              <a:off x="2591" y="12202"/>
              <a:ext cx="271" cy="900"/>
            </a:xfrm>
            <a:prstGeom prst="bentConnector2">
              <a:avLst/>
            </a:prstGeom>
            <a:noFill/>
            <a:ln w="9525">
              <a:solidFill>
                <a:srgbClr val="000000"/>
              </a:solidFill>
              <a:miter lim="800000"/>
              <a:headEnd/>
              <a:tailEnd type="triangle" w="med" len="med"/>
            </a:ln>
          </p:spPr>
        </p:cxnSp>
        <p:cxnSp>
          <p:nvCxnSpPr>
            <p:cNvPr id="34" name="AutoShape 33"/>
            <p:cNvCxnSpPr>
              <a:cxnSpLocks noChangeShapeType="1"/>
              <a:stCxn id="6" idx="1"/>
              <a:endCxn id="8" idx="0"/>
            </p:cNvCxnSpPr>
            <p:nvPr/>
          </p:nvCxnSpPr>
          <p:spPr bwMode="auto">
            <a:xfrm rot="10800000" flipV="1">
              <a:off x="2591" y="13102"/>
              <a:ext cx="271" cy="900"/>
            </a:xfrm>
            <a:prstGeom prst="bentConnector2">
              <a:avLst/>
            </a:prstGeom>
            <a:noFill/>
            <a:ln w="9525">
              <a:solidFill>
                <a:srgbClr val="000000"/>
              </a:solidFill>
              <a:miter lim="800000"/>
              <a:headEnd/>
              <a:tailEnd type="triangle" w="med" len="med"/>
            </a:ln>
          </p:spPr>
        </p:cxnSp>
        <p:cxnSp>
          <p:nvCxnSpPr>
            <p:cNvPr id="35" name="AutoShape 34"/>
            <p:cNvCxnSpPr>
              <a:cxnSpLocks noChangeShapeType="1"/>
              <a:stCxn id="16" idx="2"/>
              <a:endCxn id="21" idx="0"/>
            </p:cNvCxnSpPr>
            <p:nvPr/>
          </p:nvCxnSpPr>
          <p:spPr bwMode="auto">
            <a:xfrm rot="5400000">
              <a:off x="5326" y="8747"/>
              <a:ext cx="652" cy="1"/>
            </a:xfrm>
            <a:prstGeom prst="bentConnector3">
              <a:avLst>
                <a:gd name="adj1" fmla="val 50000"/>
              </a:avLst>
            </a:pr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</p:spPr>
        </p:cxnSp>
        <p:sp>
          <p:nvSpPr>
            <p:cNvPr id="36" name="Rectangle 35"/>
            <p:cNvSpPr>
              <a:spLocks noChangeArrowheads="1"/>
            </p:cNvSpPr>
            <p:nvPr/>
          </p:nvSpPr>
          <p:spPr bwMode="auto">
            <a:xfrm>
              <a:off x="6281" y="11482"/>
              <a:ext cx="1620" cy="1080"/>
            </a:xfrm>
            <a:prstGeom prst="rect">
              <a:avLst/>
            </a:prstGeom>
            <a:solidFill>
              <a:srgbClr val="DDD8C2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/>
              <a:r>
                <a:rPr lang="en-US" sz="800" b="1">
                  <a:latin typeface="Times New Roman" pitchFamily="18" charset="0"/>
                </a:rPr>
                <a:t>Databehandlings-ansvarlig</a:t>
              </a:r>
            </a:p>
            <a:p>
              <a:pPr algn="ctr"/>
              <a:r>
                <a:rPr lang="en-US" sz="800">
                  <a:latin typeface="Times New Roman" pitchFamily="18" charset="0"/>
                </a:rPr>
                <a:t>(Behandlings-ansvarlig)</a:t>
              </a:r>
              <a:endParaRPr lang="nb-NO"/>
            </a:p>
          </p:txBody>
        </p:sp>
        <p:cxnSp>
          <p:nvCxnSpPr>
            <p:cNvPr id="37" name="AutoShape 36"/>
            <p:cNvCxnSpPr>
              <a:cxnSpLocks noChangeShapeType="1"/>
              <a:stCxn id="21" idx="1"/>
              <a:endCxn id="6" idx="0"/>
            </p:cNvCxnSpPr>
            <p:nvPr/>
          </p:nvCxnSpPr>
          <p:spPr bwMode="auto">
            <a:xfrm rot="10800000" flipV="1">
              <a:off x="3672" y="9614"/>
              <a:ext cx="449" cy="3128"/>
            </a:xfrm>
            <a:prstGeom prst="bentConnector2">
              <a:avLst/>
            </a:pr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</p:spPr>
        </p:cxnSp>
        <p:cxnSp>
          <p:nvCxnSpPr>
            <p:cNvPr id="38" name="AutoShape 37"/>
            <p:cNvCxnSpPr>
              <a:cxnSpLocks noChangeShapeType="1"/>
              <a:stCxn id="19" idx="3"/>
              <a:endCxn id="36" idx="1"/>
            </p:cNvCxnSpPr>
            <p:nvPr/>
          </p:nvCxnSpPr>
          <p:spPr bwMode="auto">
            <a:xfrm>
              <a:off x="5741" y="12022"/>
              <a:ext cx="540" cy="1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39" name="AutoShape 38"/>
            <p:cNvCxnSpPr>
              <a:cxnSpLocks noChangeShapeType="1"/>
              <a:stCxn id="36" idx="3"/>
              <a:endCxn id="11" idx="1"/>
            </p:cNvCxnSpPr>
            <p:nvPr/>
          </p:nvCxnSpPr>
          <p:spPr bwMode="auto">
            <a:xfrm>
              <a:off x="7901" y="12022"/>
              <a:ext cx="540" cy="1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</p:cxnSp>
        <p:sp>
          <p:nvSpPr>
            <p:cNvPr id="40" name="Rectangle 39"/>
            <p:cNvSpPr>
              <a:spLocks noChangeArrowheads="1"/>
            </p:cNvSpPr>
            <p:nvPr/>
          </p:nvSpPr>
          <p:spPr bwMode="auto">
            <a:xfrm>
              <a:off x="9702" y="11076"/>
              <a:ext cx="413" cy="4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r>
                <a:rPr lang="nb-NO" sz="800">
                  <a:latin typeface="Times New Roman" pitchFamily="18" charset="0"/>
                </a:rPr>
                <a:t>1</a:t>
              </a:r>
              <a:endParaRPr lang="nb-NO"/>
            </a:p>
          </p:txBody>
        </p:sp>
        <p:sp>
          <p:nvSpPr>
            <p:cNvPr id="41" name="Rectangle 40"/>
            <p:cNvSpPr>
              <a:spLocks noChangeArrowheads="1"/>
            </p:cNvSpPr>
            <p:nvPr/>
          </p:nvSpPr>
          <p:spPr bwMode="auto">
            <a:xfrm>
              <a:off x="6387" y="12825"/>
              <a:ext cx="413" cy="4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r>
                <a:rPr lang="nb-NO" sz="800">
                  <a:latin typeface="Times New Roman" pitchFamily="18" charset="0"/>
                </a:rPr>
                <a:t>*</a:t>
              </a:r>
              <a:endParaRPr lang="nb-NO"/>
            </a:p>
          </p:txBody>
        </p:sp>
        <p:sp>
          <p:nvSpPr>
            <p:cNvPr id="42" name="Rectangle 41"/>
            <p:cNvSpPr>
              <a:spLocks noChangeArrowheads="1"/>
            </p:cNvSpPr>
            <p:nvPr/>
          </p:nvSpPr>
          <p:spPr bwMode="auto">
            <a:xfrm>
              <a:off x="4599" y="12877"/>
              <a:ext cx="413" cy="4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r>
                <a:rPr lang="nb-NO" sz="800">
                  <a:latin typeface="Times New Roman" pitchFamily="18" charset="0"/>
                </a:rPr>
                <a:t>1</a:t>
              </a:r>
              <a:endParaRPr lang="nb-NO"/>
            </a:p>
          </p:txBody>
        </p:sp>
        <p:sp>
          <p:nvSpPr>
            <p:cNvPr id="43" name="Rectangle 42"/>
            <p:cNvSpPr>
              <a:spLocks noChangeArrowheads="1"/>
            </p:cNvSpPr>
            <p:nvPr/>
          </p:nvSpPr>
          <p:spPr bwMode="auto">
            <a:xfrm>
              <a:off x="4352" y="12877"/>
              <a:ext cx="413" cy="4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r>
                <a:rPr lang="nb-NO" sz="800">
                  <a:latin typeface="Times New Roman" pitchFamily="18" charset="0"/>
                </a:rPr>
                <a:t>*</a:t>
              </a:r>
              <a:endParaRPr lang="nb-NO"/>
            </a:p>
          </p:txBody>
        </p:sp>
        <p:sp>
          <p:nvSpPr>
            <p:cNvPr id="44" name="Rectangle 43"/>
            <p:cNvSpPr>
              <a:spLocks noChangeArrowheads="1"/>
            </p:cNvSpPr>
            <p:nvPr/>
          </p:nvSpPr>
          <p:spPr bwMode="auto">
            <a:xfrm>
              <a:off x="4673" y="12306"/>
              <a:ext cx="413" cy="4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r>
                <a:rPr lang="nb-NO" sz="800">
                  <a:latin typeface="Times New Roman" pitchFamily="18" charset="0"/>
                </a:rPr>
                <a:t>*</a:t>
              </a:r>
              <a:endParaRPr lang="nb-NO"/>
            </a:p>
          </p:txBody>
        </p:sp>
        <p:sp>
          <p:nvSpPr>
            <p:cNvPr id="45" name="Rectangle 44"/>
            <p:cNvSpPr>
              <a:spLocks noChangeArrowheads="1"/>
            </p:cNvSpPr>
            <p:nvPr/>
          </p:nvSpPr>
          <p:spPr bwMode="auto">
            <a:xfrm>
              <a:off x="5402" y="12503"/>
              <a:ext cx="413" cy="4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r>
                <a:rPr lang="nb-NO" sz="800">
                  <a:latin typeface="Times New Roman" pitchFamily="18" charset="0"/>
                </a:rPr>
                <a:t>1</a:t>
              </a:r>
              <a:endParaRPr lang="nb-NO"/>
            </a:p>
          </p:txBody>
        </p:sp>
        <p:sp>
          <p:nvSpPr>
            <p:cNvPr id="46" name="Rectangle 45"/>
            <p:cNvSpPr>
              <a:spLocks noChangeArrowheads="1"/>
            </p:cNvSpPr>
            <p:nvPr/>
          </p:nvSpPr>
          <p:spPr bwMode="auto">
            <a:xfrm>
              <a:off x="6046" y="11768"/>
              <a:ext cx="413" cy="4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r>
                <a:rPr lang="nb-NO" sz="800">
                  <a:latin typeface="Times New Roman" pitchFamily="18" charset="0"/>
                </a:rPr>
                <a:t>1</a:t>
              </a:r>
              <a:endParaRPr lang="nb-NO"/>
            </a:p>
          </p:txBody>
        </p:sp>
        <p:sp>
          <p:nvSpPr>
            <p:cNvPr id="47" name="Rectangle 46"/>
            <p:cNvSpPr>
              <a:spLocks noChangeArrowheads="1"/>
            </p:cNvSpPr>
            <p:nvPr/>
          </p:nvSpPr>
          <p:spPr bwMode="auto">
            <a:xfrm>
              <a:off x="5635" y="11804"/>
              <a:ext cx="413" cy="4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r>
                <a:rPr lang="nb-NO" sz="800">
                  <a:latin typeface="Times New Roman" pitchFamily="18" charset="0"/>
                </a:rPr>
                <a:t>*</a:t>
              </a:r>
              <a:endParaRPr lang="nb-NO"/>
            </a:p>
          </p:txBody>
        </p:sp>
        <p:sp>
          <p:nvSpPr>
            <p:cNvPr id="48" name="Rectangle 47"/>
            <p:cNvSpPr>
              <a:spLocks noChangeArrowheads="1"/>
            </p:cNvSpPr>
            <p:nvPr/>
          </p:nvSpPr>
          <p:spPr bwMode="auto">
            <a:xfrm>
              <a:off x="3791" y="9368"/>
              <a:ext cx="413" cy="4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r>
                <a:rPr lang="nb-NO" sz="800">
                  <a:latin typeface="Times New Roman" pitchFamily="18" charset="0"/>
                </a:rPr>
                <a:t>1</a:t>
              </a:r>
              <a:endParaRPr lang="nb-NO"/>
            </a:p>
          </p:txBody>
        </p:sp>
        <p:sp>
          <p:nvSpPr>
            <p:cNvPr id="49" name="Rectangle 48"/>
            <p:cNvSpPr>
              <a:spLocks noChangeArrowheads="1"/>
            </p:cNvSpPr>
            <p:nvPr/>
          </p:nvSpPr>
          <p:spPr bwMode="auto">
            <a:xfrm>
              <a:off x="3409" y="12483"/>
              <a:ext cx="413" cy="4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r>
                <a:rPr lang="nb-NO" sz="800">
                  <a:latin typeface="Times New Roman" pitchFamily="18" charset="0"/>
                </a:rPr>
                <a:t>*</a:t>
              </a:r>
              <a:endParaRPr lang="nb-NO"/>
            </a:p>
          </p:txBody>
        </p:sp>
        <p:sp>
          <p:nvSpPr>
            <p:cNvPr id="50" name="Rectangle 49"/>
            <p:cNvSpPr>
              <a:spLocks noChangeArrowheads="1"/>
            </p:cNvSpPr>
            <p:nvPr/>
          </p:nvSpPr>
          <p:spPr bwMode="auto">
            <a:xfrm>
              <a:off x="7785" y="11768"/>
              <a:ext cx="413" cy="4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r>
                <a:rPr lang="nb-NO" sz="800">
                  <a:latin typeface="Times New Roman" pitchFamily="18" charset="0"/>
                </a:rPr>
                <a:t>1</a:t>
              </a:r>
              <a:endParaRPr lang="nb-NO"/>
            </a:p>
          </p:txBody>
        </p:sp>
        <p:sp>
          <p:nvSpPr>
            <p:cNvPr id="51" name="Rectangle 50"/>
            <p:cNvSpPr>
              <a:spLocks noChangeArrowheads="1"/>
            </p:cNvSpPr>
            <p:nvPr/>
          </p:nvSpPr>
          <p:spPr bwMode="auto">
            <a:xfrm>
              <a:off x="8163" y="11804"/>
              <a:ext cx="413" cy="4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r>
                <a:rPr lang="nb-NO" sz="800">
                  <a:latin typeface="Times New Roman" pitchFamily="18" charset="0"/>
                </a:rPr>
                <a:t>*</a:t>
              </a:r>
              <a:endParaRPr lang="nb-NO"/>
            </a:p>
          </p:txBody>
        </p:sp>
        <p:cxnSp>
          <p:nvCxnSpPr>
            <p:cNvPr id="52" name="AutoShape 51"/>
            <p:cNvCxnSpPr>
              <a:cxnSpLocks noChangeShapeType="1"/>
              <a:stCxn id="5" idx="3"/>
              <a:endCxn id="20" idx="1"/>
            </p:cNvCxnSpPr>
            <p:nvPr/>
          </p:nvCxnSpPr>
          <p:spPr bwMode="auto">
            <a:xfrm>
              <a:off x="5402" y="9614"/>
              <a:ext cx="519" cy="1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</p:cxnSp>
      </p:grpSp>
      <p:sp>
        <p:nvSpPr>
          <p:cNvPr id="53" name="TekstSylinder 52"/>
          <p:cNvSpPr txBox="1">
            <a:spLocks noChangeArrowheads="1"/>
          </p:cNvSpPr>
          <p:nvPr/>
        </p:nvSpPr>
        <p:spPr bwMode="auto">
          <a:xfrm>
            <a:off x="500063" y="6211888"/>
            <a:ext cx="7658100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nb-NO">
                <a:latin typeface="Calibri" pitchFamily="34" charset="0"/>
              </a:rPr>
              <a:t>Hentet fra Ivar Berg-Jacobsen og Marius Raugstad: </a:t>
            </a:r>
            <a:r>
              <a:rPr lang="nb-NO" i="1">
                <a:latin typeface="Calibri" pitchFamily="34" charset="0"/>
              </a:rPr>
              <a:t>Legaldefinisjoner og juridisk</a:t>
            </a:r>
          </a:p>
          <a:p>
            <a:r>
              <a:rPr lang="nb-NO" i="1">
                <a:latin typeface="Calibri" pitchFamily="34" charset="0"/>
              </a:rPr>
              <a:t>interoperabilitet i helsesektoren </a:t>
            </a:r>
            <a:r>
              <a:rPr lang="nb-NO">
                <a:latin typeface="Calibri" pitchFamily="34" charset="0"/>
              </a:rPr>
              <a:t>(masteroppgave i forvaltningsinformatikk, 2011)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363272" cy="1143000"/>
          </a:xfrm>
        </p:spPr>
        <p:txBody>
          <a:bodyPr>
            <a:normAutofit/>
          </a:bodyPr>
          <a:lstStyle/>
          <a:p>
            <a:pPr lvl="1" algn="ctr" rtl="0">
              <a:spcBef>
                <a:spcPct val="0"/>
              </a:spcBef>
            </a:pPr>
            <a:r>
              <a:rPr lang="nb-NO" sz="3000" b="1" noProof="1" smtClean="0">
                <a:solidFill>
                  <a:srgbClr val="3333FF"/>
                </a:solidFill>
              </a:rPr>
              <a:t>Prosesser må være klart </a:t>
            </a:r>
            <a:r>
              <a:rPr lang="nb-NO" sz="3000" b="1" noProof="1" smtClean="0">
                <a:solidFill>
                  <a:srgbClr val="3333FF"/>
                </a:solidFill>
              </a:rPr>
              <a:t>angitte </a:t>
            </a:r>
            <a:r>
              <a:rPr lang="nb-NO" sz="3000" b="1" noProof="1" smtClean="0">
                <a:solidFill>
                  <a:srgbClr val="3333FF"/>
                </a:solidFill>
              </a:rPr>
              <a:t>og </a:t>
            </a:r>
            <a:r>
              <a:rPr lang="nb-NO" sz="3000" b="1" noProof="1" smtClean="0">
                <a:solidFill>
                  <a:srgbClr val="3333FF"/>
                </a:solidFill>
              </a:rPr>
              <a:t>definerte</a:t>
            </a:r>
            <a:r>
              <a:rPr lang="nb-NO" sz="3000" b="1" noProof="1" smtClean="0">
                <a:solidFill>
                  <a:srgbClr val="3333FF"/>
                </a:solidFill>
              </a:rPr>
              <a:t/>
            </a:r>
            <a:br>
              <a:rPr lang="nb-NO" sz="3000" b="1" noProof="1" smtClean="0">
                <a:solidFill>
                  <a:srgbClr val="3333FF"/>
                </a:solidFill>
              </a:rPr>
            </a:br>
            <a:endParaRPr lang="en-GB" sz="3000" b="1" dirty="0">
              <a:solidFill>
                <a:srgbClr val="3333FF"/>
              </a:solidFill>
            </a:endParaRP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GB" dirty="0" err="1" smtClean="0"/>
              <a:t>Lovgiver</a:t>
            </a:r>
            <a:r>
              <a:rPr lang="en-GB" dirty="0" smtClean="0"/>
              <a:t> </a:t>
            </a:r>
            <a:r>
              <a:rPr lang="en-GB" dirty="0" err="1" smtClean="0"/>
              <a:t>må</a:t>
            </a:r>
            <a:r>
              <a:rPr lang="en-GB" dirty="0" smtClean="0"/>
              <a:t> </a:t>
            </a:r>
            <a:r>
              <a:rPr lang="en-GB" dirty="0" err="1" smtClean="0"/>
              <a:t>klart</a:t>
            </a:r>
            <a:r>
              <a:rPr lang="en-GB" dirty="0" smtClean="0"/>
              <a:t> </a:t>
            </a:r>
            <a:r>
              <a:rPr lang="en-GB" dirty="0" err="1" smtClean="0"/>
              <a:t>angi</a:t>
            </a:r>
            <a:endParaRPr lang="en-GB" dirty="0" smtClean="0"/>
          </a:p>
          <a:p>
            <a:pPr lvl="1"/>
            <a:r>
              <a:rPr lang="en-GB" dirty="0" err="1" smtClean="0"/>
              <a:t>alle</a:t>
            </a:r>
            <a:r>
              <a:rPr lang="en-GB" dirty="0" smtClean="0"/>
              <a:t> </a:t>
            </a:r>
            <a:r>
              <a:rPr lang="en-GB" dirty="0" err="1" smtClean="0"/>
              <a:t>vilkår</a:t>
            </a:r>
            <a:r>
              <a:rPr lang="en-GB" dirty="0" smtClean="0"/>
              <a:t> </a:t>
            </a:r>
            <a:r>
              <a:rPr lang="en-GB" dirty="0" err="1" smtClean="0"/>
              <a:t>og</a:t>
            </a:r>
            <a:r>
              <a:rPr lang="en-GB" dirty="0" smtClean="0"/>
              <a:t> </a:t>
            </a:r>
            <a:r>
              <a:rPr lang="en-GB" dirty="0" err="1" smtClean="0"/>
              <a:t>rettsfølger</a:t>
            </a:r>
            <a:r>
              <a:rPr lang="en-GB" dirty="0" smtClean="0"/>
              <a:t> </a:t>
            </a:r>
            <a:r>
              <a:rPr lang="en-GB" dirty="0" smtClean="0"/>
              <a:t>(</a:t>
            </a:r>
            <a:r>
              <a:rPr lang="en-GB" dirty="0" err="1" smtClean="0"/>
              <a:t>jf</a:t>
            </a:r>
            <a:r>
              <a:rPr lang="en-GB" dirty="0" smtClean="0"/>
              <a:t>. </a:t>
            </a:r>
            <a:r>
              <a:rPr lang="en-GB" dirty="0" err="1"/>
              <a:t>h</a:t>
            </a:r>
            <a:r>
              <a:rPr lang="en-GB" dirty="0" err="1" smtClean="0"/>
              <a:t>vis</a:t>
            </a:r>
            <a:r>
              <a:rPr lang="en-GB" dirty="0" smtClean="0"/>
              <a:t> – </a:t>
            </a:r>
            <a:r>
              <a:rPr lang="en-GB" dirty="0" err="1" smtClean="0"/>
              <a:t>så</a:t>
            </a:r>
            <a:r>
              <a:rPr lang="en-GB" dirty="0" smtClean="0"/>
              <a:t>)</a:t>
            </a:r>
          </a:p>
          <a:p>
            <a:pPr lvl="2"/>
            <a:r>
              <a:rPr lang="en-GB" dirty="0" smtClean="0"/>
              <a:t>om </a:t>
            </a:r>
            <a:r>
              <a:rPr lang="en-GB" dirty="0" err="1" smtClean="0"/>
              <a:t>vilkårene</a:t>
            </a:r>
            <a:r>
              <a:rPr lang="en-GB" dirty="0" smtClean="0"/>
              <a:t> </a:t>
            </a:r>
            <a:r>
              <a:rPr lang="en-GB" dirty="0" err="1" smtClean="0"/>
              <a:t>er</a:t>
            </a:r>
            <a:r>
              <a:rPr lang="en-GB" dirty="0" smtClean="0"/>
              <a:t> alternative </a:t>
            </a:r>
            <a:r>
              <a:rPr lang="en-GB" dirty="0" err="1" smtClean="0"/>
              <a:t>eller</a:t>
            </a:r>
            <a:r>
              <a:rPr lang="en-GB" dirty="0" smtClean="0"/>
              <a:t> </a:t>
            </a:r>
            <a:r>
              <a:rPr lang="en-GB" dirty="0" err="1" smtClean="0"/>
              <a:t>kumulative</a:t>
            </a:r>
            <a:endParaRPr lang="en-GB" dirty="0" smtClean="0"/>
          </a:p>
          <a:p>
            <a:pPr lvl="1"/>
            <a:r>
              <a:rPr lang="en-GB" dirty="0" err="1" smtClean="0"/>
              <a:t>alle</a:t>
            </a:r>
            <a:r>
              <a:rPr lang="en-GB" dirty="0" smtClean="0"/>
              <a:t> </a:t>
            </a:r>
            <a:r>
              <a:rPr lang="en-GB" dirty="0" err="1" smtClean="0"/>
              <a:t>beregninger</a:t>
            </a:r>
            <a:endParaRPr lang="en-GB" dirty="0" smtClean="0"/>
          </a:p>
          <a:p>
            <a:pPr lvl="2"/>
            <a:r>
              <a:rPr lang="en-GB" dirty="0" err="1" smtClean="0"/>
              <a:t>hvordan</a:t>
            </a:r>
            <a:r>
              <a:rPr lang="en-GB" dirty="0" smtClean="0"/>
              <a:t> </a:t>
            </a:r>
            <a:r>
              <a:rPr lang="en-GB" dirty="0" err="1" smtClean="0"/>
              <a:t>beregningene</a:t>
            </a:r>
            <a:r>
              <a:rPr lang="en-GB" dirty="0" smtClean="0"/>
              <a:t> </a:t>
            </a:r>
            <a:r>
              <a:rPr lang="en-GB" dirty="0" err="1" smtClean="0"/>
              <a:t>skal</a:t>
            </a:r>
            <a:r>
              <a:rPr lang="en-GB" dirty="0" smtClean="0"/>
              <a:t> </a:t>
            </a:r>
            <a:r>
              <a:rPr lang="en-GB" dirty="0" err="1" smtClean="0"/>
              <a:t>utføres</a:t>
            </a:r>
            <a:endParaRPr lang="en-GB" dirty="0" smtClean="0"/>
          </a:p>
          <a:p>
            <a:pPr lvl="2"/>
            <a:r>
              <a:rPr lang="en-GB" dirty="0" err="1"/>
              <a:t>v</a:t>
            </a:r>
            <a:r>
              <a:rPr lang="en-GB" dirty="0" err="1" smtClean="0"/>
              <a:t>ed</a:t>
            </a:r>
            <a:r>
              <a:rPr lang="en-GB" dirty="0" smtClean="0"/>
              <a:t> å </a:t>
            </a:r>
            <a:r>
              <a:rPr lang="en-GB" dirty="0" err="1" smtClean="0"/>
              <a:t>bruke</a:t>
            </a:r>
            <a:r>
              <a:rPr lang="en-GB" dirty="0" smtClean="0"/>
              <a:t> </a:t>
            </a:r>
            <a:r>
              <a:rPr lang="en-GB" dirty="0" err="1" smtClean="0"/>
              <a:t>matematiske</a:t>
            </a:r>
            <a:r>
              <a:rPr lang="en-GB" dirty="0" smtClean="0"/>
              <a:t> </a:t>
            </a:r>
            <a:r>
              <a:rPr lang="en-GB" dirty="0" err="1" smtClean="0"/>
              <a:t>operatorer</a:t>
            </a:r>
            <a:r>
              <a:rPr lang="en-GB" dirty="0" smtClean="0"/>
              <a:t> </a:t>
            </a:r>
            <a:r>
              <a:rPr lang="en-GB" dirty="0" smtClean="0"/>
              <a:t>(?)</a:t>
            </a:r>
            <a:endParaRPr lang="en-GB" dirty="0" smtClean="0"/>
          </a:p>
          <a:p>
            <a:pPr lvl="1"/>
            <a:r>
              <a:rPr lang="en-GB" dirty="0" err="1" smtClean="0"/>
              <a:t>hvordan</a:t>
            </a:r>
            <a:r>
              <a:rPr lang="en-GB" dirty="0" smtClean="0"/>
              <a:t> </a:t>
            </a:r>
            <a:r>
              <a:rPr lang="en-GB" dirty="0" err="1" smtClean="0"/>
              <a:t>prøving</a:t>
            </a:r>
            <a:r>
              <a:rPr lang="en-GB" dirty="0" smtClean="0"/>
              <a:t> </a:t>
            </a:r>
            <a:r>
              <a:rPr lang="en-GB" dirty="0" err="1" smtClean="0"/>
              <a:t>av</a:t>
            </a:r>
            <a:r>
              <a:rPr lang="en-GB" dirty="0" smtClean="0"/>
              <a:t> </a:t>
            </a:r>
            <a:r>
              <a:rPr lang="en-GB" dirty="0" err="1" smtClean="0"/>
              <a:t>alle</a:t>
            </a:r>
            <a:r>
              <a:rPr lang="en-GB" dirty="0" smtClean="0"/>
              <a:t> </a:t>
            </a:r>
            <a:r>
              <a:rPr lang="en-GB" dirty="0" err="1" smtClean="0"/>
              <a:t>vilkår</a:t>
            </a:r>
            <a:r>
              <a:rPr lang="en-GB" dirty="0" smtClean="0"/>
              <a:t> </a:t>
            </a:r>
            <a:r>
              <a:rPr lang="en-GB" dirty="0" err="1" smtClean="0"/>
              <a:t>og</a:t>
            </a:r>
            <a:r>
              <a:rPr lang="en-GB" dirty="0" smtClean="0"/>
              <a:t> </a:t>
            </a:r>
            <a:r>
              <a:rPr lang="en-GB" dirty="0" err="1" smtClean="0"/>
              <a:t>beregninger</a:t>
            </a:r>
            <a:r>
              <a:rPr lang="en-GB" dirty="0" smtClean="0"/>
              <a:t> mv </a:t>
            </a:r>
            <a:r>
              <a:rPr lang="en-GB" dirty="0" err="1" smtClean="0"/>
              <a:t>skal</a:t>
            </a:r>
            <a:r>
              <a:rPr lang="en-GB" dirty="0" smtClean="0"/>
              <a:t> </a:t>
            </a:r>
            <a:r>
              <a:rPr lang="en-GB" dirty="0" err="1" smtClean="0"/>
              <a:t>lenkes</a:t>
            </a:r>
            <a:r>
              <a:rPr lang="en-GB" dirty="0" smtClean="0"/>
              <a:t> </a:t>
            </a:r>
            <a:r>
              <a:rPr lang="en-GB" dirty="0" err="1" smtClean="0"/>
              <a:t>sammen</a:t>
            </a:r>
            <a:r>
              <a:rPr lang="en-GB" dirty="0" smtClean="0"/>
              <a:t> </a:t>
            </a:r>
            <a:r>
              <a:rPr lang="en-GB" dirty="0" err="1" smtClean="0"/>
              <a:t>til</a:t>
            </a:r>
            <a:r>
              <a:rPr lang="en-GB" dirty="0" smtClean="0"/>
              <a:t> </a:t>
            </a:r>
            <a:r>
              <a:rPr lang="en-GB" dirty="0" err="1" smtClean="0"/>
              <a:t>sammenhengende</a:t>
            </a:r>
            <a:r>
              <a:rPr lang="en-GB" dirty="0" smtClean="0"/>
              <a:t> </a:t>
            </a:r>
            <a:r>
              <a:rPr lang="en-GB" dirty="0" err="1" smtClean="0"/>
              <a:t>prosedyrer</a:t>
            </a:r>
            <a:endParaRPr lang="en-GB" dirty="0" smtClean="0"/>
          </a:p>
          <a:p>
            <a:pPr lvl="2"/>
            <a:r>
              <a:rPr lang="en-GB" dirty="0" err="1" smtClean="0"/>
              <a:t>prosedyreorientert</a:t>
            </a:r>
            <a:r>
              <a:rPr lang="en-GB" dirty="0" smtClean="0"/>
              <a:t> </a:t>
            </a:r>
            <a:r>
              <a:rPr lang="en-GB" dirty="0" err="1" smtClean="0"/>
              <a:t>disposisjon</a:t>
            </a:r>
            <a:r>
              <a:rPr lang="en-GB" dirty="0" smtClean="0"/>
              <a:t> </a:t>
            </a:r>
            <a:r>
              <a:rPr lang="en-GB" dirty="0" err="1" smtClean="0"/>
              <a:t>av</a:t>
            </a:r>
            <a:r>
              <a:rPr lang="en-GB" dirty="0" smtClean="0"/>
              <a:t> </a:t>
            </a:r>
            <a:r>
              <a:rPr lang="en-GB" dirty="0" err="1" smtClean="0"/>
              <a:t>regelteksten</a:t>
            </a:r>
            <a:endParaRPr lang="en-GB" dirty="0" smtClean="0"/>
          </a:p>
          <a:p>
            <a:pPr lvl="2"/>
            <a:r>
              <a:rPr lang="en-GB" dirty="0" err="1" smtClean="0"/>
              <a:t>eksterne</a:t>
            </a:r>
            <a:r>
              <a:rPr lang="en-GB" dirty="0" smtClean="0"/>
              <a:t> </a:t>
            </a:r>
            <a:r>
              <a:rPr lang="en-GB" dirty="0" err="1" smtClean="0"/>
              <a:t>og</a:t>
            </a:r>
            <a:r>
              <a:rPr lang="en-GB" dirty="0" smtClean="0"/>
              <a:t> interne </a:t>
            </a:r>
            <a:r>
              <a:rPr lang="en-GB" dirty="0" err="1" smtClean="0"/>
              <a:t>henvisningsstrukturer</a:t>
            </a:r>
            <a:endParaRPr lang="en-GB" dirty="0" smtClean="0"/>
          </a:p>
          <a:p>
            <a:pPr lvl="2"/>
            <a:r>
              <a:rPr lang="en-GB" dirty="0" err="1" smtClean="0"/>
              <a:t>regibestemmelser</a:t>
            </a:r>
            <a:endParaRPr lang="en-GB" dirty="0" smtClean="0"/>
          </a:p>
          <a:p>
            <a:pPr lvl="1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051479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2024</TotalTime>
  <Words>823</Words>
  <Application>Microsoft Office PowerPoint</Application>
  <PresentationFormat>Skjermfremvisning (4:3)</PresentationFormat>
  <Paragraphs>156</Paragraphs>
  <Slides>12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4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12</vt:i4>
      </vt:variant>
    </vt:vector>
  </HeadingPairs>
  <TitlesOfParts>
    <vt:vector size="17" baseType="lpstr">
      <vt:lpstr>Arial</vt:lpstr>
      <vt:lpstr>Calibri</vt:lpstr>
      <vt:lpstr>Times New Roman</vt:lpstr>
      <vt:lpstr>Wingdings</vt:lpstr>
      <vt:lpstr>Office-tema</vt:lpstr>
      <vt:lpstr>Automatiseringsvennlig lovgivning: </vt:lpstr>
      <vt:lpstr>Noen utgangspunkter</vt:lpstr>
      <vt:lpstr>“Automatiseringsvennlig” ?</vt:lpstr>
      <vt:lpstr>Fra saksorientert til systemorientert fortolkning</vt:lpstr>
      <vt:lpstr>PowerPoint-presentasjon</vt:lpstr>
      <vt:lpstr>PowerPoint-presentasjon</vt:lpstr>
      <vt:lpstr>Rettslige systemavgjørelser</vt:lpstr>
      <vt:lpstr>PowerPoint-presentasjon</vt:lpstr>
      <vt:lpstr>Fra lovutkast til implementering</vt:lpstr>
      <vt:lpstr> Sentrale opplysningstyper bør være klart angitt og definert av lovgiver </vt:lpstr>
      <vt:lpstr>PowerPoint-presentasjon</vt:lpstr>
      <vt:lpstr>Prosesser må være klart angitte og definerte 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Systemutvikling som regelverksutvikling</dc:title>
  <dc:creator>eier</dc:creator>
  <cp:lastModifiedBy>dag wiese schartum</cp:lastModifiedBy>
  <cp:revision>24</cp:revision>
  <cp:lastPrinted>2014-10-07T21:05:34Z</cp:lastPrinted>
  <dcterms:created xsi:type="dcterms:W3CDTF">2013-06-12T12:15:04Z</dcterms:created>
  <dcterms:modified xsi:type="dcterms:W3CDTF">2014-10-07T23:19:27Z</dcterms:modified>
</cp:coreProperties>
</file>