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62" r:id="rId3"/>
    <p:sldId id="263" r:id="rId4"/>
    <p:sldId id="267" r:id="rId5"/>
    <p:sldId id="257" r:id="rId6"/>
    <p:sldId id="268" r:id="rId7"/>
    <p:sldId id="270" r:id="rId8"/>
    <p:sldId id="271" r:id="rId9"/>
    <p:sldId id="273" r:id="rId10"/>
    <p:sldId id="264" r:id="rId11"/>
    <p:sldId id="275" r:id="rId12"/>
    <p:sldId id="276" r:id="rId13"/>
    <p:sldId id="277" r:id="rId14"/>
    <p:sldId id="274" r:id="rId15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8000"/>
    <a:srgbClr val="FFFF00"/>
    <a:srgbClr val="9900FF"/>
    <a:srgbClr val="660066"/>
    <a:srgbClr val="990099"/>
    <a:srgbClr val="CC0099"/>
    <a:srgbClr val="009900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81" autoAdjust="0"/>
  </p:normalViewPr>
  <p:slideViewPr>
    <p:cSldViewPr>
      <p:cViewPr>
        <p:scale>
          <a:sx n="100" d="100"/>
          <a:sy n="100" d="100"/>
        </p:scale>
        <p:origin x="-546" y="-750"/>
      </p:cViewPr>
      <p:guideLst>
        <p:guide orient="horz" pos="211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B7A72-4CEE-4698-A303-DFE029AE3EA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6C7751-B112-470E-B1EC-EA7C20DE939C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EE7A6-F918-41FE-B8B3-11183869ED0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BB1F51-EE68-43C1-AA83-9E2B0EECC528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4F9819-2044-4FC1-BC03-73832A6E7383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991B4B-0E9A-4640-8EA0-037CBB49724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2C379-6F73-4010-BD70-67D85CF6C7C5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649194-F6B5-4DED-9DC1-BE98CF12BBD4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73C470-FDF9-4498-B9D3-0CAAE2AFA778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05026C-D5A1-407C-9883-3B47CC7A4AAC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F89206-717D-4B32-A74D-C7D5CAAA25F2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B77542C-27A4-4463-AFA4-8E82464CD9AE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88840"/>
            <a:ext cx="7848600" cy="1440160"/>
          </a:xfrm>
          <a:solidFill>
            <a:srgbClr val="FFFFCC"/>
          </a:solidFill>
        </p:spPr>
        <p:txBody>
          <a:bodyPr/>
          <a:lstStyle/>
          <a:p>
            <a:pPr algn="l"/>
            <a:r>
              <a:rPr lang="nb-NO" sz="3200" dirty="0">
                <a:solidFill>
                  <a:srgbClr val="003366"/>
                </a:solidFill>
              </a:rPr>
              <a:t>Introduksjon til</a:t>
            </a:r>
            <a:br>
              <a:rPr lang="nb-NO" sz="3200" dirty="0">
                <a:solidFill>
                  <a:srgbClr val="003366"/>
                </a:solidFill>
              </a:rPr>
            </a:br>
            <a:r>
              <a:rPr lang="nb-NO" sz="3200" b="1" dirty="0">
                <a:solidFill>
                  <a:srgbClr val="003366"/>
                </a:solidFill>
              </a:rPr>
              <a:t>DRI1010 Personvern i offentlig </a:t>
            </a:r>
            <a:r>
              <a:rPr lang="nb-NO" sz="3200" b="1" dirty="0" smtClean="0">
                <a:solidFill>
                  <a:srgbClr val="003366"/>
                </a:solidFill>
              </a:rPr>
              <a:t>forvaltning</a:t>
            </a:r>
            <a:r>
              <a:rPr lang="nb-NO" sz="3200" dirty="0">
                <a:solidFill>
                  <a:schemeClr val="tx1"/>
                </a:solidFill>
              </a:rPr>
              <a:t/>
            </a:r>
            <a:br>
              <a:rPr lang="nb-NO" sz="3200" dirty="0">
                <a:solidFill>
                  <a:schemeClr val="tx1"/>
                </a:solidFill>
              </a:rPr>
            </a:br>
            <a:endParaRPr lang="nb-NO" sz="3200" dirty="0">
              <a:solidFill>
                <a:srgbClr val="0000CC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nb-NO" sz="1600" dirty="0" smtClean="0"/>
          </a:p>
          <a:p>
            <a:endParaRPr lang="nb-NO" sz="1600" dirty="0"/>
          </a:p>
          <a:p>
            <a:r>
              <a:rPr lang="nb-NO" sz="1600" dirty="0" smtClean="0"/>
              <a:t>Dag </a:t>
            </a:r>
            <a:r>
              <a:rPr lang="nb-NO" sz="1600" dirty="0"/>
              <a:t>Wiese Schartum,</a:t>
            </a:r>
          </a:p>
          <a:p>
            <a:r>
              <a:rPr lang="nb-NO" sz="1600" dirty="0" smtClean="0"/>
              <a:t>Avdeling for forvaltningsinformatikk (AFIN)</a:t>
            </a:r>
            <a:endParaRPr lang="nb-NO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914400"/>
          </a:xfrm>
        </p:spPr>
        <p:txBody>
          <a:bodyPr/>
          <a:lstStyle/>
          <a:p>
            <a:r>
              <a:rPr lang="nb-NO" sz="32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Læringsmål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33400" y="1066800"/>
            <a:ext cx="67722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2200"/>
              <a:t>Emnet skal gi grunnleggende kunnskaper om rettslige krav</a:t>
            </a:r>
            <a:br>
              <a:rPr lang="nb-NO" sz="2200"/>
            </a:br>
            <a:r>
              <a:rPr lang="nb-NO" sz="2200"/>
              <a:t>til </a:t>
            </a:r>
            <a:r>
              <a:rPr lang="nb-NO" sz="2200">
                <a:solidFill>
                  <a:srgbClr val="990099"/>
                </a:solidFill>
              </a:rPr>
              <a:t>behandling av  personopplysninger</a:t>
            </a:r>
            <a:endParaRPr lang="nb-NO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33400" y="1981200"/>
            <a:ext cx="57864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2200"/>
              <a:t>Avgjørende vekt på </a:t>
            </a:r>
            <a:r>
              <a:rPr lang="nb-NO" sz="2200">
                <a:solidFill>
                  <a:srgbClr val="CC3300"/>
                </a:solidFill>
              </a:rPr>
              <a:t>personopplysningsloven (pol)</a:t>
            </a:r>
            <a:endParaRPr lang="nb-NO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33400" y="2590800"/>
            <a:ext cx="7162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200"/>
              <a:t>I tillegg vil spørsmål vedr. </a:t>
            </a:r>
            <a:r>
              <a:rPr lang="nb-NO" sz="2200">
                <a:solidFill>
                  <a:srgbClr val="008000"/>
                </a:solidFill>
              </a:rPr>
              <a:t>forvaltningsloven og offentleglova</a:t>
            </a:r>
            <a:r>
              <a:rPr lang="nb-NO" sz="2200"/>
              <a:t>,</a:t>
            </a:r>
          </a:p>
          <a:p>
            <a:r>
              <a:rPr lang="nb-NO" sz="2200"/>
              <a:t>som står i sammenheng med pol, bli behandlet</a:t>
            </a:r>
          </a:p>
        </p:txBody>
      </p:sp>
      <p:grpSp>
        <p:nvGrpSpPr>
          <p:cNvPr id="8204" name="Group 12"/>
          <p:cNvGrpSpPr>
            <a:grpSpLocks/>
          </p:cNvGrpSpPr>
          <p:nvPr/>
        </p:nvGrpSpPr>
        <p:grpSpPr bwMode="auto">
          <a:xfrm>
            <a:off x="533400" y="3581400"/>
            <a:ext cx="8382000" cy="1285875"/>
            <a:chOff x="192" y="2358"/>
            <a:chExt cx="5280" cy="810"/>
          </a:xfrm>
        </p:grpSpPr>
        <p:sp>
          <p:nvSpPr>
            <p:cNvPr id="8200" name="Rectangle 8"/>
            <p:cNvSpPr>
              <a:spLocks noChangeArrowheads="1"/>
            </p:cNvSpPr>
            <p:nvPr/>
          </p:nvSpPr>
          <p:spPr bwMode="auto">
            <a:xfrm>
              <a:off x="192" y="2358"/>
              <a:ext cx="5280" cy="810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195" name="Rectangle 3"/>
            <p:cNvSpPr>
              <a:spLocks noChangeArrowheads="1"/>
            </p:cNvSpPr>
            <p:nvPr/>
          </p:nvSpPr>
          <p:spPr bwMode="auto">
            <a:xfrm>
              <a:off x="192" y="2367"/>
              <a:ext cx="4978" cy="7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ts val="500"/>
                </a:spcBef>
                <a:spcAft>
                  <a:spcPts val="500"/>
                </a:spcAft>
              </a:pPr>
              <a:r>
                <a:rPr lang="nb-NO" sz="2200"/>
                <a:t>Målsettingen er at dere skal kunne foreta selvstendige vurderinger av</a:t>
              </a:r>
              <a:br>
                <a:rPr lang="nb-NO" sz="2200"/>
              </a:br>
              <a:r>
                <a:rPr lang="nb-NO" sz="2200"/>
                <a:t>om offentlig saksbehandling mv som involverer behandling av</a:t>
              </a:r>
              <a:br>
                <a:rPr lang="nb-NO" sz="2200"/>
              </a:br>
              <a:r>
                <a:rPr lang="nb-NO" sz="2200"/>
                <a:t>personopplysninger er lovlig eller ikke</a:t>
              </a:r>
              <a:endParaRPr lang="nb-NO"/>
            </a:p>
          </p:txBody>
        </p:sp>
      </p:grp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609600" y="3276600"/>
            <a:ext cx="365760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533400" y="5181600"/>
            <a:ext cx="8201025" cy="1135063"/>
          </a:xfrm>
          <a:prstGeom prst="rect">
            <a:avLst/>
          </a:prstGeom>
          <a:noFill/>
          <a:ln w="38100" cmpd="dbl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200" dirty="0"/>
              <a:t>Det betyr: Kjenne til viktige rettslige problemstillinger og hovedlinjene</a:t>
            </a:r>
          </a:p>
          <a:p>
            <a:r>
              <a:rPr lang="nb-NO" sz="2200" dirty="0"/>
              <a:t>i gjeldende rett på området.  Det forventes ikke at dere skal kunne</a:t>
            </a:r>
          </a:p>
          <a:p>
            <a:r>
              <a:rPr lang="nb-NO" sz="2200" dirty="0"/>
              <a:t>anvende rettsdogmatisk metode </a:t>
            </a:r>
            <a:r>
              <a:rPr lang="nb-NO" sz="2200" dirty="0" smtClean="0"/>
              <a:t>i full skala (men bra hvis dere kan!)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 autoUpdateAnimBg="0"/>
      <p:bldP spid="8197" grpId="0" build="p" autoUpdateAnimBg="0"/>
      <p:bldP spid="8198" grpId="0" autoUpdateAnimBg="0"/>
      <p:bldP spid="8199" grpId="0" animBg="1"/>
      <p:bldP spid="8202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nb-NO" sz="3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Arbeidsmåter</a:t>
            </a:r>
          </a:p>
        </p:txBody>
      </p:sp>
      <p:grpSp>
        <p:nvGrpSpPr>
          <p:cNvPr id="9224" name="Group 8"/>
          <p:cNvGrpSpPr>
            <a:grpSpLocks/>
          </p:cNvGrpSpPr>
          <p:nvPr/>
        </p:nvGrpSpPr>
        <p:grpSpPr bwMode="auto">
          <a:xfrm>
            <a:off x="533400" y="1219200"/>
            <a:ext cx="6219825" cy="3962400"/>
            <a:chOff x="0" y="720"/>
            <a:chExt cx="3918" cy="2496"/>
          </a:xfrm>
        </p:grpSpPr>
        <p:sp>
          <p:nvSpPr>
            <p:cNvPr id="9219" name="Text Box 3"/>
            <p:cNvSpPr txBox="1">
              <a:spLocks noChangeArrowheads="1"/>
            </p:cNvSpPr>
            <p:nvPr/>
          </p:nvSpPr>
          <p:spPr bwMode="auto">
            <a:xfrm>
              <a:off x="0" y="720"/>
              <a:ext cx="128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>
                  <a:solidFill>
                    <a:srgbClr val="990099"/>
                  </a:solidFill>
                </a:rPr>
                <a:t> Forelesninger</a:t>
              </a:r>
              <a:endParaRPr lang="nb-NO"/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49" y="1704"/>
              <a:ext cx="18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dirty="0">
                  <a:solidFill>
                    <a:srgbClr val="990099"/>
                  </a:solidFill>
                </a:rPr>
                <a:t> Seminarundervisning</a:t>
              </a:r>
              <a:endParaRPr lang="nb-NO" dirty="0"/>
            </a:p>
          </p:txBody>
        </p:sp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0" y="2928"/>
              <a:ext cx="391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>
                  <a:solidFill>
                    <a:srgbClr val="990099"/>
                  </a:solidFill>
                </a:rPr>
                <a:t> To obligatoriske oppgaver som gruppeoppgaver</a:t>
              </a:r>
              <a:endParaRPr lang="nb-NO"/>
            </a:p>
          </p:txBody>
        </p:sp>
      </p:grp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762000" y="1676400"/>
            <a:ext cx="614681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/>
              <a:t>Viktige fordi i) pensum ikke dekker alt og ii) muntlig formidling</a:t>
            </a:r>
            <a:br>
              <a:rPr lang="nb-NO" sz="1800"/>
            </a:br>
            <a:r>
              <a:rPr lang="nb-NO" sz="1800"/>
              <a:t>legger vekt på å tydeliggjøre flere aspekter enn pensum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755576" y="2276872"/>
            <a:ext cx="73869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dirty="0"/>
              <a:t>Forbered dere til hver forelesning + gjør etterarbeid</a:t>
            </a:r>
            <a:r>
              <a:rPr lang="nb-NO" sz="1800" dirty="0" smtClean="0"/>
              <a:t>! </a:t>
            </a:r>
            <a:r>
              <a:rPr lang="nb-NO" sz="1800" i="1" dirty="0" smtClean="0"/>
              <a:t>Ha alltid med lovtekster!</a:t>
            </a:r>
            <a:endParaRPr lang="nb-NO" sz="1800" i="1" dirty="0"/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683568" y="3212976"/>
            <a:ext cx="728276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dirty="0"/>
              <a:t>Gjennomgår og diskuterer eksempler og obligatoriske oppgaver</a:t>
            </a:r>
          </a:p>
          <a:p>
            <a:r>
              <a:rPr lang="nb-NO" sz="1800" dirty="0"/>
              <a:t>Gir dere trening i å løse rettsspørsmål i </a:t>
            </a:r>
            <a:r>
              <a:rPr lang="nb-NO" sz="1800" dirty="0" smtClean="0"/>
              <a:t>praksis</a:t>
            </a:r>
          </a:p>
          <a:p>
            <a:r>
              <a:rPr lang="nb-NO" sz="1800" dirty="0" smtClean="0"/>
              <a:t>Aktiv bruk av lovtekstene mv til personopplysningsloven, forvaltningsloven </a:t>
            </a:r>
          </a:p>
          <a:p>
            <a:r>
              <a:rPr lang="nb-NO" sz="1800" dirty="0" smtClean="0"/>
              <a:t> og </a:t>
            </a:r>
            <a:r>
              <a:rPr lang="nb-NO" sz="1800" dirty="0" err="1" smtClean="0"/>
              <a:t>offentleglova</a:t>
            </a:r>
            <a:r>
              <a:rPr lang="nb-NO" sz="1800" dirty="0" smtClean="0"/>
              <a:t> er </a:t>
            </a:r>
            <a:r>
              <a:rPr lang="nb-NO" sz="1800" dirty="0" smtClean="0"/>
              <a:t>viktig</a:t>
            </a:r>
          </a:p>
          <a:p>
            <a:r>
              <a:rPr lang="nb-NO" sz="1800" i="1" dirty="0" smtClean="0"/>
              <a:t>Ta gjerne med PC eller lignende</a:t>
            </a:r>
            <a:endParaRPr lang="nb-NO" sz="1800" i="1" dirty="0"/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685800" y="5257800"/>
            <a:ext cx="424988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dirty="0"/>
              <a:t>Forutsetter likeverdig innsats i grupper</a:t>
            </a:r>
          </a:p>
          <a:p>
            <a:r>
              <a:rPr lang="nb-NO" sz="1800" dirty="0"/>
              <a:t>Forutsetning for rett til å gå opp til eksamen</a:t>
            </a:r>
          </a:p>
          <a:p>
            <a:r>
              <a:rPr lang="nb-NO" sz="1800" dirty="0" smtClean="0"/>
              <a:t>Seminarlærer gjennomgår </a:t>
            </a:r>
            <a:r>
              <a:rPr lang="nb-NO" sz="1800" dirty="0"/>
              <a:t>og godkjenner</a:t>
            </a:r>
          </a:p>
          <a:p>
            <a:r>
              <a:rPr lang="nb-NO" sz="1800" dirty="0"/>
              <a:t>Fin eksamenstrening!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/>
      <p:bldP spid="9226" grpId="0"/>
      <p:bldP spid="9227" grpId="0"/>
      <p:bldP spid="92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nb-NO" sz="32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Personvernkommisjonens innstilling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 l="11377" t="20180" r="12349" b="4344"/>
          <a:stretch>
            <a:fillRect/>
          </a:stretch>
        </p:blipFill>
        <p:spPr bwMode="auto">
          <a:xfrm>
            <a:off x="1143000" y="1066800"/>
            <a:ext cx="6705600" cy="530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341" name="Group 5"/>
          <p:cNvGrpSpPr>
            <a:grpSpLocks/>
          </p:cNvGrpSpPr>
          <p:nvPr/>
        </p:nvGrpSpPr>
        <p:grpSpPr bwMode="auto">
          <a:xfrm>
            <a:off x="152400" y="1066800"/>
            <a:ext cx="4816475" cy="5334000"/>
            <a:chOff x="1296" y="2880"/>
            <a:chExt cx="4608" cy="5616"/>
          </a:xfrm>
        </p:grpSpPr>
        <p:sp>
          <p:nvSpPr>
            <p:cNvPr id="14342" name="Rectangle 6"/>
            <p:cNvSpPr>
              <a:spLocks noChangeArrowheads="1"/>
            </p:cNvSpPr>
            <p:nvPr/>
          </p:nvSpPr>
          <p:spPr bwMode="auto">
            <a:xfrm>
              <a:off x="1296" y="2880"/>
              <a:ext cx="4608" cy="561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pic>
          <p:nvPicPr>
            <p:cNvPr id="14343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 l="253" t="24152" r="52075" b="6331"/>
            <a:stretch>
              <a:fillRect/>
            </a:stretch>
          </p:blipFill>
          <p:spPr bwMode="auto">
            <a:xfrm>
              <a:off x="1440" y="3168"/>
              <a:ext cx="4320" cy="5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48" name="Group 12"/>
          <p:cNvGrpSpPr>
            <a:grpSpLocks/>
          </p:cNvGrpSpPr>
          <p:nvPr/>
        </p:nvGrpSpPr>
        <p:grpSpPr bwMode="auto">
          <a:xfrm>
            <a:off x="4572000" y="2590800"/>
            <a:ext cx="3581400" cy="3962400"/>
            <a:chOff x="2640" y="1632"/>
            <a:chExt cx="1968" cy="2314"/>
          </a:xfrm>
        </p:grpSpPr>
        <p:sp>
          <p:nvSpPr>
            <p:cNvPr id="14345" name="Rectangle 9"/>
            <p:cNvSpPr>
              <a:spLocks noChangeArrowheads="1"/>
            </p:cNvSpPr>
            <p:nvPr/>
          </p:nvSpPr>
          <p:spPr bwMode="auto">
            <a:xfrm>
              <a:off x="2640" y="1632"/>
              <a:ext cx="1968" cy="2314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pic>
          <p:nvPicPr>
            <p:cNvPr id="14347" name="Picture 11"/>
            <p:cNvPicPr>
              <a:picLocks noChangeAspect="1" noChangeArrowheads="1"/>
            </p:cNvPicPr>
            <p:nvPr/>
          </p:nvPicPr>
          <p:blipFill>
            <a:blip r:embed="rId4" cstate="print"/>
            <a:srcRect l="27257" t="32083" r="36613" b="14290"/>
            <a:stretch>
              <a:fillRect/>
            </a:stretch>
          </p:blipFill>
          <p:spPr bwMode="auto">
            <a:xfrm>
              <a:off x="2688" y="1680"/>
              <a:ext cx="1843" cy="2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 l="18660" t="14250" r="32673" b="32831"/>
          <a:stretch>
            <a:fillRect/>
          </a:stretch>
        </p:blipFill>
        <p:spPr bwMode="auto">
          <a:xfrm>
            <a:off x="467544" y="476672"/>
            <a:ext cx="741682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914400"/>
          </a:xfrm>
        </p:spPr>
        <p:txBody>
          <a:bodyPr/>
          <a:lstStyle/>
          <a:p>
            <a:r>
              <a:rPr lang="nb-NO" sz="32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Personvern som del av IKT-politikken</a:t>
            </a:r>
            <a:endParaRPr lang="nb-NO" sz="32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3080" name="Group 8"/>
          <p:cNvGrpSpPr>
            <a:grpSpLocks/>
          </p:cNvGrpSpPr>
          <p:nvPr/>
        </p:nvGrpSpPr>
        <p:grpSpPr bwMode="auto">
          <a:xfrm>
            <a:off x="2209800" y="1066800"/>
            <a:ext cx="4267200" cy="5791200"/>
            <a:chOff x="1392" y="672"/>
            <a:chExt cx="2688" cy="3648"/>
          </a:xfrm>
        </p:grpSpPr>
        <p:sp>
          <p:nvSpPr>
            <p:cNvPr id="3081" name="Rectangle 9"/>
            <p:cNvSpPr>
              <a:spLocks noChangeArrowheads="1"/>
            </p:cNvSpPr>
            <p:nvPr/>
          </p:nvSpPr>
          <p:spPr bwMode="auto">
            <a:xfrm>
              <a:off x="1392" y="672"/>
              <a:ext cx="2688" cy="3648"/>
            </a:xfrm>
            <a:prstGeom prst="rect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pic>
          <p:nvPicPr>
            <p:cNvPr id="3082" name="Picture 10"/>
            <p:cNvPicPr>
              <a:picLocks noChangeAspect="1" noChangeArrowheads="1"/>
            </p:cNvPicPr>
            <p:nvPr/>
          </p:nvPicPr>
          <p:blipFill>
            <a:blip r:embed="rId2" cstate="print"/>
            <a:srcRect l="51103" t="8263" r="2814" b="10303"/>
            <a:stretch>
              <a:fillRect/>
            </a:stretch>
          </p:blipFill>
          <p:spPr bwMode="auto">
            <a:xfrm>
              <a:off x="1536" y="768"/>
              <a:ext cx="2431" cy="3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83" name="Group 11"/>
          <p:cNvGrpSpPr>
            <a:grpSpLocks/>
          </p:cNvGrpSpPr>
          <p:nvPr/>
        </p:nvGrpSpPr>
        <p:grpSpPr bwMode="auto">
          <a:xfrm>
            <a:off x="304800" y="914400"/>
            <a:ext cx="8229600" cy="5029200"/>
            <a:chOff x="192" y="864"/>
            <a:chExt cx="5184" cy="3168"/>
          </a:xfrm>
        </p:grpSpPr>
        <p:sp>
          <p:nvSpPr>
            <p:cNvPr id="3084" name="Rectangle 12"/>
            <p:cNvSpPr>
              <a:spLocks noChangeArrowheads="1"/>
            </p:cNvSpPr>
            <p:nvPr/>
          </p:nvSpPr>
          <p:spPr bwMode="auto">
            <a:xfrm>
              <a:off x="192" y="864"/>
              <a:ext cx="5184" cy="31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pic>
          <p:nvPicPr>
            <p:cNvPr id="3085" name="Picture 13"/>
            <p:cNvPicPr>
              <a:picLocks noChangeAspect="1" noChangeArrowheads="1"/>
            </p:cNvPicPr>
            <p:nvPr/>
          </p:nvPicPr>
          <p:blipFill>
            <a:blip r:embed="rId3" cstate="print"/>
            <a:srcRect l="1843" t="22165" r="21883" b="22221"/>
            <a:stretch>
              <a:fillRect/>
            </a:stretch>
          </p:blipFill>
          <p:spPr bwMode="auto">
            <a:xfrm>
              <a:off x="432" y="1056"/>
              <a:ext cx="4723" cy="2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86" name="Group 14"/>
          <p:cNvGrpSpPr>
            <a:grpSpLocks/>
          </p:cNvGrpSpPr>
          <p:nvPr/>
        </p:nvGrpSpPr>
        <p:grpSpPr bwMode="auto">
          <a:xfrm>
            <a:off x="381000" y="1981200"/>
            <a:ext cx="8077200" cy="1828800"/>
            <a:chOff x="432" y="1440"/>
            <a:chExt cx="5088" cy="1152"/>
          </a:xfrm>
        </p:grpSpPr>
        <p:sp>
          <p:nvSpPr>
            <p:cNvPr id="3087" name="Rectangle 15"/>
            <p:cNvSpPr>
              <a:spLocks noChangeArrowheads="1"/>
            </p:cNvSpPr>
            <p:nvPr/>
          </p:nvSpPr>
          <p:spPr bwMode="auto">
            <a:xfrm>
              <a:off x="432" y="1440"/>
              <a:ext cx="5088" cy="1152"/>
            </a:xfrm>
            <a:prstGeom prst="rect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pic>
          <p:nvPicPr>
            <p:cNvPr id="3088" name="Picture 16"/>
            <p:cNvPicPr>
              <a:picLocks noChangeAspect="1" noChangeArrowheads="1"/>
            </p:cNvPicPr>
            <p:nvPr/>
          </p:nvPicPr>
          <p:blipFill>
            <a:blip r:embed="rId4" cstate="print"/>
            <a:srcRect l="17734" t="51959" r="23471" b="38110"/>
            <a:stretch>
              <a:fillRect/>
            </a:stretch>
          </p:blipFill>
          <p:spPr bwMode="auto">
            <a:xfrm>
              <a:off x="576" y="1680"/>
              <a:ext cx="4608" cy="6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762000" y="152400"/>
            <a:ext cx="777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Personvern</a:t>
            </a: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2895600" y="1687513"/>
            <a:ext cx="2589213" cy="869950"/>
            <a:chOff x="1728" y="6480"/>
            <a:chExt cx="2448" cy="720"/>
          </a:xfrm>
        </p:grpSpPr>
        <p:sp>
          <p:nvSpPr>
            <p:cNvPr id="15365" name="Oval 5"/>
            <p:cNvSpPr>
              <a:spLocks noChangeArrowheads="1"/>
            </p:cNvSpPr>
            <p:nvPr/>
          </p:nvSpPr>
          <p:spPr bwMode="auto">
            <a:xfrm rot="5359249">
              <a:off x="2592" y="5616"/>
              <a:ext cx="720" cy="244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366" name="Text Box 6"/>
            <p:cNvSpPr txBox="1">
              <a:spLocks noChangeArrowheads="1"/>
            </p:cNvSpPr>
            <p:nvPr/>
          </p:nvSpPr>
          <p:spPr bwMode="auto">
            <a:xfrm>
              <a:off x="2304" y="6624"/>
              <a:ext cx="1296" cy="432"/>
            </a:xfrm>
            <a:prstGeom prst="rect">
              <a:avLst/>
            </a:prstGeom>
            <a:solidFill>
              <a:srgbClr val="FFFF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/>
                <a:t>informasjon</a:t>
              </a:r>
              <a:endParaRPr lang="nb-NO" sz="900"/>
            </a:p>
          </p:txBody>
        </p:sp>
      </p:grpSp>
      <p:grpSp>
        <p:nvGrpSpPr>
          <p:cNvPr id="15369" name="Group 9"/>
          <p:cNvGrpSpPr>
            <a:grpSpLocks/>
          </p:cNvGrpSpPr>
          <p:nvPr/>
        </p:nvGrpSpPr>
        <p:grpSpPr bwMode="auto">
          <a:xfrm>
            <a:off x="2895600" y="2297113"/>
            <a:ext cx="2589213" cy="871537"/>
            <a:chOff x="3168" y="1872"/>
            <a:chExt cx="2448" cy="720"/>
          </a:xfrm>
        </p:grpSpPr>
        <p:sp>
          <p:nvSpPr>
            <p:cNvPr id="15370" name="Oval 10"/>
            <p:cNvSpPr>
              <a:spLocks noChangeArrowheads="1"/>
            </p:cNvSpPr>
            <p:nvPr/>
          </p:nvSpPr>
          <p:spPr bwMode="auto">
            <a:xfrm rot="5359249">
              <a:off x="4032" y="1008"/>
              <a:ext cx="720" cy="2448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371" name="Text Box 11"/>
            <p:cNvSpPr txBox="1">
              <a:spLocks noChangeArrowheads="1"/>
            </p:cNvSpPr>
            <p:nvPr/>
          </p:nvSpPr>
          <p:spPr bwMode="auto">
            <a:xfrm>
              <a:off x="3600" y="2016"/>
              <a:ext cx="1584" cy="432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/>
                <a:t>kommunikasjon</a:t>
              </a:r>
              <a:endParaRPr lang="nb-NO" sz="900"/>
            </a:p>
          </p:txBody>
        </p:sp>
      </p:grpSp>
      <p:grpSp>
        <p:nvGrpSpPr>
          <p:cNvPr id="15374" name="Group 14"/>
          <p:cNvGrpSpPr>
            <a:grpSpLocks/>
          </p:cNvGrpSpPr>
          <p:nvPr/>
        </p:nvGrpSpPr>
        <p:grpSpPr bwMode="auto">
          <a:xfrm>
            <a:off x="2819400" y="2971800"/>
            <a:ext cx="2590800" cy="869950"/>
            <a:chOff x="6622" y="4455"/>
            <a:chExt cx="2449" cy="720"/>
          </a:xfrm>
        </p:grpSpPr>
        <p:sp>
          <p:nvSpPr>
            <p:cNvPr id="15375" name="Oval 15"/>
            <p:cNvSpPr>
              <a:spLocks noChangeArrowheads="1"/>
            </p:cNvSpPr>
            <p:nvPr/>
          </p:nvSpPr>
          <p:spPr bwMode="auto">
            <a:xfrm rot="5359249">
              <a:off x="7487" y="3590"/>
              <a:ext cx="720" cy="2449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376" name="Text Box 16"/>
            <p:cNvSpPr txBox="1">
              <a:spLocks noChangeArrowheads="1"/>
            </p:cNvSpPr>
            <p:nvPr/>
          </p:nvSpPr>
          <p:spPr bwMode="auto">
            <a:xfrm>
              <a:off x="7200" y="4608"/>
              <a:ext cx="1152" cy="432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/>
                <a:t>geografisk</a:t>
              </a:r>
              <a:endParaRPr lang="nb-NO" sz="900"/>
            </a:p>
          </p:txBody>
        </p:sp>
      </p:grpSp>
      <p:grpSp>
        <p:nvGrpSpPr>
          <p:cNvPr id="15379" name="Group 19"/>
          <p:cNvGrpSpPr>
            <a:grpSpLocks/>
          </p:cNvGrpSpPr>
          <p:nvPr/>
        </p:nvGrpSpPr>
        <p:grpSpPr bwMode="auto">
          <a:xfrm>
            <a:off x="2819400" y="3668713"/>
            <a:ext cx="2589213" cy="869950"/>
            <a:chOff x="3456" y="7632"/>
            <a:chExt cx="2448" cy="720"/>
          </a:xfrm>
        </p:grpSpPr>
        <p:sp>
          <p:nvSpPr>
            <p:cNvPr id="15380" name="Oval 20"/>
            <p:cNvSpPr>
              <a:spLocks noChangeArrowheads="1"/>
            </p:cNvSpPr>
            <p:nvPr/>
          </p:nvSpPr>
          <p:spPr bwMode="auto">
            <a:xfrm rot="5359249">
              <a:off x="4320" y="6768"/>
              <a:ext cx="720" cy="2448"/>
            </a:xfrm>
            <a:prstGeom prst="ellipse">
              <a:avLst/>
            </a:prstGeom>
            <a:solidFill>
              <a:srgbClr val="33CC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381" name="Text Box 21"/>
            <p:cNvSpPr txBox="1">
              <a:spLocks noChangeArrowheads="1"/>
            </p:cNvSpPr>
            <p:nvPr/>
          </p:nvSpPr>
          <p:spPr bwMode="auto">
            <a:xfrm>
              <a:off x="4032" y="7776"/>
              <a:ext cx="1008" cy="432"/>
            </a:xfrm>
            <a:prstGeom prst="rect">
              <a:avLst/>
            </a:prstGeom>
            <a:solidFill>
              <a:srgbClr val="33CC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/>
                <a:t>kroppslig</a:t>
              </a:r>
              <a:endParaRPr lang="nb-NO" sz="900"/>
            </a:p>
          </p:txBody>
        </p:sp>
      </p:grpSp>
      <p:grpSp>
        <p:nvGrpSpPr>
          <p:cNvPr id="15384" name="Group 24"/>
          <p:cNvGrpSpPr>
            <a:grpSpLocks/>
          </p:cNvGrpSpPr>
          <p:nvPr/>
        </p:nvGrpSpPr>
        <p:grpSpPr bwMode="auto">
          <a:xfrm>
            <a:off x="2819400" y="4364038"/>
            <a:ext cx="2589213" cy="871537"/>
            <a:chOff x="3814" y="2655"/>
            <a:chExt cx="2448" cy="720"/>
          </a:xfrm>
        </p:grpSpPr>
        <p:sp>
          <p:nvSpPr>
            <p:cNvPr id="15385" name="Oval 25"/>
            <p:cNvSpPr>
              <a:spLocks noChangeArrowheads="1"/>
            </p:cNvSpPr>
            <p:nvPr/>
          </p:nvSpPr>
          <p:spPr bwMode="auto">
            <a:xfrm rot="5359249">
              <a:off x="4678" y="1791"/>
              <a:ext cx="720" cy="2448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386" name="Text Box 26"/>
            <p:cNvSpPr txBox="1">
              <a:spLocks noChangeArrowheads="1"/>
            </p:cNvSpPr>
            <p:nvPr/>
          </p:nvSpPr>
          <p:spPr bwMode="auto">
            <a:xfrm>
              <a:off x="4464" y="2880"/>
              <a:ext cx="1008" cy="432"/>
            </a:xfrm>
            <a:prstGeom prst="rect">
              <a:avLst/>
            </a:prstGeom>
            <a:solidFill>
              <a:srgbClr val="FF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/>
                <a:t>psykisk</a:t>
              </a:r>
            </a:p>
          </p:txBody>
        </p:sp>
      </p:grpSp>
      <p:sp>
        <p:nvSpPr>
          <p:cNvPr id="15393" name="Text Box 33"/>
          <p:cNvSpPr txBox="1">
            <a:spLocks noChangeArrowheads="1"/>
          </p:cNvSpPr>
          <p:nvPr/>
        </p:nvSpPr>
        <p:spPr bwMode="auto">
          <a:xfrm>
            <a:off x="3352800" y="1143000"/>
            <a:ext cx="174466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200">
                <a:solidFill>
                  <a:srgbClr val="008000"/>
                </a:solidFill>
              </a:rPr>
              <a:t>Private sfærer</a:t>
            </a:r>
            <a:endParaRPr lang="nb-NO">
              <a:solidFill>
                <a:srgbClr val="008000"/>
              </a:solidFill>
            </a:endParaRPr>
          </a:p>
        </p:txBody>
      </p:sp>
      <p:grpSp>
        <p:nvGrpSpPr>
          <p:cNvPr id="15426" name="Group 66"/>
          <p:cNvGrpSpPr>
            <a:grpSpLocks/>
          </p:cNvGrpSpPr>
          <p:nvPr/>
        </p:nvGrpSpPr>
        <p:grpSpPr bwMode="auto">
          <a:xfrm>
            <a:off x="3505200" y="5257800"/>
            <a:ext cx="1333500" cy="995363"/>
            <a:chOff x="912" y="1776"/>
            <a:chExt cx="840" cy="627"/>
          </a:xfrm>
        </p:grpSpPr>
        <p:grpSp>
          <p:nvGrpSpPr>
            <p:cNvPr id="15390" name="Group 30"/>
            <p:cNvGrpSpPr>
              <a:grpSpLocks/>
            </p:cNvGrpSpPr>
            <p:nvPr/>
          </p:nvGrpSpPr>
          <p:grpSpPr bwMode="auto">
            <a:xfrm>
              <a:off x="912" y="1776"/>
              <a:ext cx="840" cy="627"/>
              <a:chOff x="374" y="1817"/>
              <a:chExt cx="840" cy="627"/>
            </a:xfrm>
          </p:grpSpPr>
          <p:sp>
            <p:nvSpPr>
              <p:cNvPr id="15391" name="Text Box 31"/>
              <p:cNvSpPr txBox="1">
                <a:spLocks noChangeArrowheads="1"/>
              </p:cNvSpPr>
              <p:nvPr/>
            </p:nvSpPr>
            <p:spPr bwMode="auto">
              <a:xfrm>
                <a:off x="374" y="1817"/>
                <a:ext cx="762" cy="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nb-NO" sz="2200">
                    <a:solidFill>
                      <a:schemeClr val="accent2"/>
                    </a:solidFill>
                  </a:rPr>
                  <a:t>Integritet</a:t>
                </a:r>
                <a:endParaRPr lang="nb-NO"/>
              </a:p>
            </p:txBody>
          </p:sp>
          <p:sp>
            <p:nvSpPr>
              <p:cNvPr id="15392" name="Text Box 32"/>
              <p:cNvSpPr txBox="1">
                <a:spLocks noChangeArrowheads="1"/>
              </p:cNvSpPr>
              <p:nvPr/>
            </p:nvSpPr>
            <p:spPr bwMode="auto">
              <a:xfrm>
                <a:off x="384" y="2175"/>
                <a:ext cx="830" cy="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nb-NO" sz="2200" dirty="0">
                    <a:solidFill>
                      <a:srgbClr val="FF3300"/>
                    </a:solidFill>
                  </a:rPr>
                  <a:t>Autonomi</a:t>
                </a:r>
                <a:endParaRPr lang="nb-NO" dirty="0">
                  <a:solidFill>
                    <a:schemeClr val="hlink"/>
                  </a:solidFill>
                </a:endParaRPr>
              </a:p>
            </p:txBody>
          </p:sp>
        </p:grpSp>
        <p:sp>
          <p:nvSpPr>
            <p:cNvPr id="15394" name="AutoShape 34"/>
            <p:cNvSpPr>
              <a:spLocks noChangeArrowheads="1"/>
            </p:cNvSpPr>
            <p:nvPr/>
          </p:nvSpPr>
          <p:spPr bwMode="auto">
            <a:xfrm>
              <a:off x="1248" y="2049"/>
              <a:ext cx="144" cy="144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5395" name="AutoShape 35"/>
            <p:cNvSpPr>
              <a:spLocks noChangeArrowheads="1"/>
            </p:cNvSpPr>
            <p:nvPr/>
          </p:nvSpPr>
          <p:spPr bwMode="auto">
            <a:xfrm rot="-11064481">
              <a:off x="1104" y="2049"/>
              <a:ext cx="144" cy="144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5417" name="Rectangle 57"/>
          <p:cNvSpPr>
            <a:spLocks noChangeArrowheads="1"/>
          </p:cNvSpPr>
          <p:nvPr/>
        </p:nvSpPr>
        <p:spPr bwMode="auto">
          <a:xfrm>
            <a:off x="2743200" y="457200"/>
            <a:ext cx="36687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person</a:t>
            </a:r>
            <a:r>
              <a:rPr lang="nb-NO" sz="2800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opplysnings</a:t>
            </a:r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vern</a:t>
            </a:r>
          </a:p>
        </p:txBody>
      </p:sp>
      <p:grpSp>
        <p:nvGrpSpPr>
          <p:cNvPr id="15419" name="Group 59"/>
          <p:cNvGrpSpPr>
            <a:grpSpLocks/>
          </p:cNvGrpSpPr>
          <p:nvPr/>
        </p:nvGrpSpPr>
        <p:grpSpPr bwMode="auto">
          <a:xfrm>
            <a:off x="5486400" y="2068513"/>
            <a:ext cx="3368675" cy="685800"/>
            <a:chOff x="2784" y="1056"/>
            <a:chExt cx="2122" cy="432"/>
          </a:xfrm>
        </p:grpSpPr>
        <p:sp>
          <p:nvSpPr>
            <p:cNvPr id="15401" name="Line 41"/>
            <p:cNvSpPr>
              <a:spLocks noChangeShapeType="1"/>
            </p:cNvSpPr>
            <p:nvPr/>
          </p:nvSpPr>
          <p:spPr bwMode="auto">
            <a:xfrm flipH="1">
              <a:off x="2832" y="1056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5402" name="Line 42"/>
            <p:cNvSpPr>
              <a:spLocks noChangeShapeType="1"/>
            </p:cNvSpPr>
            <p:nvPr/>
          </p:nvSpPr>
          <p:spPr bwMode="auto">
            <a:xfrm>
              <a:off x="2784" y="1488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5403" name="Line 43"/>
            <p:cNvSpPr>
              <a:spLocks noChangeShapeType="1"/>
            </p:cNvSpPr>
            <p:nvPr/>
          </p:nvSpPr>
          <p:spPr bwMode="auto">
            <a:xfrm flipV="1">
              <a:off x="3072" y="1056"/>
              <a:ext cx="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5418" name="Text Box 58"/>
            <p:cNvSpPr txBox="1">
              <a:spLocks noChangeArrowheads="1"/>
            </p:cNvSpPr>
            <p:nvPr/>
          </p:nvSpPr>
          <p:spPr bwMode="auto">
            <a:xfrm>
              <a:off x="3350" y="1176"/>
              <a:ext cx="15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>
                  <a:solidFill>
                    <a:schemeClr val="accent2"/>
                  </a:solidFill>
                </a:rPr>
                <a:t>kommunikasjonskontroll</a:t>
              </a:r>
            </a:p>
          </p:txBody>
        </p:sp>
      </p:grpSp>
      <p:grpSp>
        <p:nvGrpSpPr>
          <p:cNvPr id="15421" name="Group 61"/>
          <p:cNvGrpSpPr>
            <a:grpSpLocks/>
          </p:cNvGrpSpPr>
          <p:nvPr/>
        </p:nvGrpSpPr>
        <p:grpSpPr bwMode="auto">
          <a:xfrm>
            <a:off x="5410200" y="2754313"/>
            <a:ext cx="3041650" cy="685800"/>
            <a:chOff x="2736" y="1488"/>
            <a:chExt cx="1916" cy="432"/>
          </a:xfrm>
        </p:grpSpPr>
        <p:grpSp>
          <p:nvGrpSpPr>
            <p:cNvPr id="15408" name="Group 48"/>
            <p:cNvGrpSpPr>
              <a:grpSpLocks/>
            </p:cNvGrpSpPr>
            <p:nvPr/>
          </p:nvGrpSpPr>
          <p:grpSpPr bwMode="auto">
            <a:xfrm>
              <a:off x="2736" y="1488"/>
              <a:ext cx="336" cy="432"/>
              <a:chOff x="4128" y="1200"/>
              <a:chExt cx="288" cy="432"/>
            </a:xfrm>
          </p:grpSpPr>
          <p:sp>
            <p:nvSpPr>
              <p:cNvPr id="15406" name="Line 46"/>
              <p:cNvSpPr>
                <a:spLocks noChangeShapeType="1"/>
              </p:cNvSpPr>
              <p:nvPr/>
            </p:nvSpPr>
            <p:spPr bwMode="auto">
              <a:xfrm>
                <a:off x="4128" y="1632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407" name="Line 47"/>
              <p:cNvSpPr>
                <a:spLocks noChangeShapeType="1"/>
              </p:cNvSpPr>
              <p:nvPr/>
            </p:nvSpPr>
            <p:spPr bwMode="auto">
              <a:xfrm flipV="1">
                <a:off x="4416" y="1200"/>
                <a:ext cx="0" cy="43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5420" name="Text Box 60"/>
            <p:cNvSpPr txBox="1">
              <a:spLocks noChangeArrowheads="1"/>
            </p:cNvSpPr>
            <p:nvPr/>
          </p:nvSpPr>
          <p:spPr bwMode="auto">
            <a:xfrm>
              <a:off x="3360" y="1582"/>
              <a:ext cx="1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/>
                <a:t>fjernsynsovervåking</a:t>
              </a:r>
            </a:p>
          </p:txBody>
        </p:sp>
      </p:grpSp>
      <p:grpSp>
        <p:nvGrpSpPr>
          <p:cNvPr id="15423" name="Group 63"/>
          <p:cNvGrpSpPr>
            <a:grpSpLocks/>
          </p:cNvGrpSpPr>
          <p:nvPr/>
        </p:nvGrpSpPr>
        <p:grpSpPr bwMode="auto">
          <a:xfrm>
            <a:off x="5410200" y="3440113"/>
            <a:ext cx="1933575" cy="685800"/>
            <a:chOff x="2736" y="1920"/>
            <a:chExt cx="1218" cy="432"/>
          </a:xfrm>
        </p:grpSpPr>
        <p:grpSp>
          <p:nvGrpSpPr>
            <p:cNvPr id="15412" name="Group 52"/>
            <p:cNvGrpSpPr>
              <a:grpSpLocks/>
            </p:cNvGrpSpPr>
            <p:nvPr/>
          </p:nvGrpSpPr>
          <p:grpSpPr bwMode="auto">
            <a:xfrm>
              <a:off x="2736" y="1920"/>
              <a:ext cx="336" cy="432"/>
              <a:chOff x="2736" y="1920"/>
              <a:chExt cx="336" cy="432"/>
            </a:xfrm>
          </p:grpSpPr>
          <p:sp>
            <p:nvSpPr>
              <p:cNvPr id="15410" name="Line 50"/>
              <p:cNvSpPr>
                <a:spLocks noChangeShapeType="1"/>
              </p:cNvSpPr>
              <p:nvPr/>
            </p:nvSpPr>
            <p:spPr bwMode="auto">
              <a:xfrm>
                <a:off x="2736" y="2352"/>
                <a:ext cx="3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411" name="Line 51"/>
              <p:cNvSpPr>
                <a:spLocks noChangeShapeType="1"/>
              </p:cNvSpPr>
              <p:nvPr/>
            </p:nvSpPr>
            <p:spPr bwMode="auto">
              <a:xfrm flipV="1">
                <a:off x="3072" y="1920"/>
                <a:ext cx="0" cy="43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5422" name="Text Box 62"/>
            <p:cNvSpPr txBox="1">
              <a:spLocks noChangeArrowheads="1"/>
            </p:cNvSpPr>
            <p:nvPr/>
          </p:nvSpPr>
          <p:spPr bwMode="auto">
            <a:xfrm>
              <a:off x="3350" y="2040"/>
              <a:ext cx="6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>
                  <a:solidFill>
                    <a:srgbClr val="009900"/>
                  </a:solidFill>
                </a:rPr>
                <a:t>biometri</a:t>
              </a:r>
            </a:p>
          </p:txBody>
        </p:sp>
      </p:grpSp>
      <p:grpSp>
        <p:nvGrpSpPr>
          <p:cNvPr id="15425" name="Group 65"/>
          <p:cNvGrpSpPr>
            <a:grpSpLocks/>
          </p:cNvGrpSpPr>
          <p:nvPr/>
        </p:nvGrpSpPr>
        <p:grpSpPr bwMode="auto">
          <a:xfrm>
            <a:off x="5410200" y="4125913"/>
            <a:ext cx="2889250" cy="685800"/>
            <a:chOff x="2736" y="2352"/>
            <a:chExt cx="1820" cy="432"/>
          </a:xfrm>
        </p:grpSpPr>
        <p:grpSp>
          <p:nvGrpSpPr>
            <p:cNvPr id="15416" name="Group 56"/>
            <p:cNvGrpSpPr>
              <a:grpSpLocks/>
            </p:cNvGrpSpPr>
            <p:nvPr/>
          </p:nvGrpSpPr>
          <p:grpSpPr bwMode="auto">
            <a:xfrm>
              <a:off x="2736" y="2352"/>
              <a:ext cx="336" cy="432"/>
              <a:chOff x="3696" y="2448"/>
              <a:chExt cx="288" cy="432"/>
            </a:xfrm>
          </p:grpSpPr>
          <p:sp>
            <p:nvSpPr>
              <p:cNvPr id="15414" name="Line 54"/>
              <p:cNvSpPr>
                <a:spLocks noChangeShapeType="1"/>
              </p:cNvSpPr>
              <p:nvPr/>
            </p:nvSpPr>
            <p:spPr bwMode="auto">
              <a:xfrm>
                <a:off x="3696" y="2880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415" name="Line 55"/>
              <p:cNvSpPr>
                <a:spLocks noChangeShapeType="1"/>
              </p:cNvSpPr>
              <p:nvPr/>
            </p:nvSpPr>
            <p:spPr bwMode="auto">
              <a:xfrm flipV="1">
                <a:off x="3984" y="2448"/>
                <a:ext cx="0" cy="43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5424" name="Text Box 64"/>
            <p:cNvSpPr txBox="1">
              <a:spLocks noChangeArrowheads="1"/>
            </p:cNvSpPr>
            <p:nvPr/>
          </p:nvSpPr>
          <p:spPr bwMode="auto">
            <a:xfrm>
              <a:off x="3360" y="2494"/>
              <a:ext cx="1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>
                  <a:solidFill>
                    <a:srgbClr val="CC0099"/>
                  </a:solidFill>
                </a:rPr>
                <a:t>personlighetstester</a:t>
              </a:r>
            </a:p>
          </p:txBody>
        </p:sp>
      </p:grpSp>
      <p:sp>
        <p:nvSpPr>
          <p:cNvPr id="15427" name="Text Box 67"/>
          <p:cNvSpPr txBox="1">
            <a:spLocks noChangeArrowheads="1"/>
          </p:cNvSpPr>
          <p:nvPr/>
        </p:nvSpPr>
        <p:spPr bwMode="auto">
          <a:xfrm>
            <a:off x="533400" y="2601913"/>
            <a:ext cx="1762125" cy="395287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/>
              <a:t>Lese andres brev</a:t>
            </a:r>
          </a:p>
        </p:txBody>
      </p:sp>
      <p:sp>
        <p:nvSpPr>
          <p:cNvPr id="15428" name="Text Box 68"/>
          <p:cNvSpPr txBox="1">
            <a:spLocks noChangeArrowheads="1"/>
          </p:cNvSpPr>
          <p:nvPr/>
        </p:nvSpPr>
        <p:spPr bwMode="auto">
          <a:xfrm>
            <a:off x="533400" y="1916113"/>
            <a:ext cx="1933575" cy="395287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/>
              <a:t>Bryte taushetsplikt</a:t>
            </a:r>
          </a:p>
        </p:txBody>
      </p:sp>
      <p:sp>
        <p:nvSpPr>
          <p:cNvPr id="15429" name="Text Box 69"/>
          <p:cNvSpPr txBox="1">
            <a:spLocks noChangeArrowheads="1"/>
          </p:cNvSpPr>
          <p:nvPr/>
        </p:nvSpPr>
        <p:spPr bwMode="auto">
          <a:xfrm>
            <a:off x="533400" y="3273425"/>
            <a:ext cx="1622425" cy="395288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/>
              <a:t>“Vindustitting”</a:t>
            </a:r>
          </a:p>
        </p:txBody>
      </p:sp>
      <p:sp>
        <p:nvSpPr>
          <p:cNvPr id="15430" name="Text Box 70"/>
          <p:cNvSpPr txBox="1">
            <a:spLocks noChangeArrowheads="1"/>
          </p:cNvSpPr>
          <p:nvPr/>
        </p:nvSpPr>
        <p:spPr bwMode="auto">
          <a:xfrm>
            <a:off x="533400" y="3821113"/>
            <a:ext cx="1971675" cy="669925"/>
          </a:xfrm>
          <a:prstGeom prst="rect">
            <a:avLst/>
          </a:prstGeom>
          <a:noFill/>
          <a:ln w="28575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/>
              <a:t>Inspisere</a:t>
            </a:r>
          </a:p>
          <a:p>
            <a:r>
              <a:rPr lang="nb-NO" sz="1800"/>
              <a:t>“kroppens hulrom”</a:t>
            </a:r>
          </a:p>
        </p:txBody>
      </p:sp>
      <p:sp>
        <p:nvSpPr>
          <p:cNvPr id="15431" name="Text Box 71"/>
          <p:cNvSpPr txBox="1">
            <a:spLocks noChangeArrowheads="1"/>
          </p:cNvSpPr>
          <p:nvPr/>
        </p:nvSpPr>
        <p:spPr bwMode="auto">
          <a:xfrm>
            <a:off x="533400" y="4659313"/>
            <a:ext cx="1050925" cy="395287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/>
              <a:t>Mobbing</a:t>
            </a:r>
          </a:p>
        </p:txBody>
      </p:sp>
      <p:sp>
        <p:nvSpPr>
          <p:cNvPr id="15432" name="Text Box 72"/>
          <p:cNvSpPr txBox="1">
            <a:spLocks noChangeArrowheads="1"/>
          </p:cNvSpPr>
          <p:nvPr/>
        </p:nvSpPr>
        <p:spPr bwMode="auto">
          <a:xfrm>
            <a:off x="6172200" y="1066800"/>
            <a:ext cx="25336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i="1" dirty="0"/>
              <a:t>Krenkelse ved hjelp av</a:t>
            </a:r>
          </a:p>
          <a:p>
            <a:r>
              <a:rPr lang="nb-NO" sz="1800" i="1" dirty="0"/>
              <a:t>informasjons- og </a:t>
            </a:r>
            <a:r>
              <a:rPr lang="nb-NO" sz="1800" i="1" dirty="0" err="1"/>
              <a:t>kommu-</a:t>
            </a:r>
            <a:r>
              <a:rPr lang="nb-NO" sz="1800" i="1" dirty="0"/>
              <a:t/>
            </a:r>
            <a:br>
              <a:rPr lang="nb-NO" sz="1800" i="1" dirty="0"/>
            </a:br>
            <a:r>
              <a:rPr lang="nb-NO" sz="1800" i="1" dirty="0" err="1"/>
              <a:t>nikasjonsteknologi</a:t>
            </a:r>
            <a:r>
              <a:rPr lang="nb-NO" sz="1800" i="1" dirty="0"/>
              <a:t> (IKT)</a:t>
            </a:r>
          </a:p>
        </p:txBody>
      </p:sp>
      <p:sp>
        <p:nvSpPr>
          <p:cNvPr id="15433" name="Text Box 73"/>
          <p:cNvSpPr txBox="1">
            <a:spLocks noChangeArrowheads="1"/>
          </p:cNvSpPr>
          <p:nvPr/>
        </p:nvSpPr>
        <p:spPr bwMode="auto">
          <a:xfrm>
            <a:off x="457200" y="990600"/>
            <a:ext cx="2051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i="1"/>
              <a:t>Teknologiuavhengig</a:t>
            </a:r>
          </a:p>
          <a:p>
            <a:r>
              <a:rPr lang="nb-NO" sz="1800" i="1"/>
              <a:t>krenkelse</a:t>
            </a:r>
          </a:p>
        </p:txBody>
      </p:sp>
      <p:sp>
        <p:nvSpPr>
          <p:cNvPr id="15434" name="Text Box 74"/>
          <p:cNvSpPr txBox="1">
            <a:spLocks noChangeArrowheads="1"/>
          </p:cNvSpPr>
          <p:nvPr/>
        </p:nvSpPr>
        <p:spPr bwMode="auto">
          <a:xfrm>
            <a:off x="2555776" y="5301208"/>
            <a:ext cx="3733800" cy="13112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DRI1010 vektlegger personvern</a:t>
            </a:r>
            <a:br>
              <a:rPr lang="nb-NO" sz="2000" dirty="0"/>
            </a:br>
            <a:r>
              <a:rPr lang="nb-NO" sz="2000" dirty="0"/>
              <a:t>i betydningen “personopplysnings-</a:t>
            </a:r>
            <a:br>
              <a:rPr lang="nb-NO" sz="2000" dirty="0"/>
            </a:br>
            <a:r>
              <a:rPr lang="nb-NO" sz="2000" dirty="0"/>
              <a:t>vern”, dvs. personvern som gjelder</a:t>
            </a:r>
            <a:br>
              <a:rPr lang="nb-NO" sz="2000" dirty="0"/>
            </a:br>
            <a:r>
              <a:rPr lang="nb-NO" sz="2000" dirty="0"/>
              <a:t>behandling av personopplysninger</a:t>
            </a:r>
          </a:p>
        </p:txBody>
      </p:sp>
      <p:sp>
        <p:nvSpPr>
          <p:cNvPr id="15435" name="Line 75"/>
          <p:cNvSpPr>
            <a:spLocks noChangeShapeType="1"/>
          </p:cNvSpPr>
          <p:nvPr/>
        </p:nvSpPr>
        <p:spPr bwMode="auto">
          <a:xfrm>
            <a:off x="2590800" y="6553200"/>
            <a:ext cx="3505200" cy="0"/>
          </a:xfrm>
          <a:prstGeom prst="line">
            <a:avLst/>
          </a:prstGeom>
          <a:noFill/>
          <a:ln w="19050">
            <a:solidFill>
              <a:srgbClr val="CC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5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5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5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5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5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5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17" grpId="0" build="p" autoUpdateAnimBg="0"/>
      <p:bldP spid="15432" grpId="0" autoUpdateAnimBg="0"/>
      <p:bldP spid="15434" grpId="0" animBg="1" autoUpdateAnimBg="0"/>
      <p:bldP spid="154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Internasjonalt personvern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981200"/>
            <a:ext cx="4172272" cy="274394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nb-NO" sz="2400" b="1" dirty="0" smtClean="0"/>
              <a:t>Menneskerettigheter</a:t>
            </a:r>
          </a:p>
          <a:p>
            <a:r>
              <a:rPr lang="nb-NO" sz="1800" dirty="0" smtClean="0"/>
              <a:t>Verdenserklæringen om menneskerettighetene (1948</a:t>
            </a:r>
            <a:r>
              <a:rPr lang="nb-NO" sz="1800" dirty="0" smtClean="0"/>
              <a:t>), art. 12</a:t>
            </a:r>
            <a:endParaRPr lang="nb-NO" sz="1800" dirty="0" smtClean="0"/>
          </a:p>
          <a:p>
            <a:r>
              <a:rPr lang="nb-NO" sz="1800" dirty="0" smtClean="0"/>
              <a:t>FN-konvensjonen om </a:t>
            </a:r>
            <a:r>
              <a:rPr lang="nb-NO" sz="1800" dirty="0" err="1" smtClean="0"/>
              <a:t>svile</a:t>
            </a:r>
            <a:r>
              <a:rPr lang="nb-NO" sz="1800" dirty="0" smtClean="0"/>
              <a:t> og politiske rettigheter , SP (1966</a:t>
            </a:r>
            <a:r>
              <a:rPr lang="nb-NO" sz="1800" dirty="0" smtClean="0"/>
              <a:t>), art. 17</a:t>
            </a:r>
            <a:endParaRPr lang="nb-NO" sz="1800" dirty="0" smtClean="0"/>
          </a:p>
          <a:p>
            <a:r>
              <a:rPr lang="nb-NO" sz="1800" dirty="0" smtClean="0"/>
              <a:t>Den europeiske menneskerettighetskonvensjonen, EMK (1950</a:t>
            </a:r>
            <a:r>
              <a:rPr lang="nb-NO" sz="1800" dirty="0" smtClean="0"/>
              <a:t>), art. 8</a:t>
            </a:r>
            <a:endParaRPr lang="nb-NO" sz="1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100264" cy="4328120"/>
          </a:xfrm>
          <a:solidFill>
            <a:srgbClr val="FFFFCC"/>
          </a:solidFill>
        </p:spPr>
        <p:txBody>
          <a:bodyPr/>
          <a:lstStyle/>
          <a:p>
            <a:pPr algn="ctr">
              <a:buNone/>
            </a:pPr>
            <a:r>
              <a:rPr lang="nb-NO" sz="2400" b="1" dirty="0" smtClean="0"/>
              <a:t>Spesifikt om personvern</a:t>
            </a:r>
          </a:p>
          <a:p>
            <a:r>
              <a:rPr lang="nb-NO" sz="2000" dirty="0" smtClean="0"/>
              <a:t>OECDs retningslinjer for beskyttelse av personopplysninger over landegrenser (1980)</a:t>
            </a:r>
          </a:p>
          <a:p>
            <a:r>
              <a:rPr lang="nb-NO" sz="2000" dirty="0" smtClean="0"/>
              <a:t>Europarådets </a:t>
            </a:r>
            <a:r>
              <a:rPr lang="nb-NO" sz="2000" dirty="0" err="1" smtClean="0"/>
              <a:t>konvesjon</a:t>
            </a:r>
            <a:r>
              <a:rPr lang="nb-NO" sz="2000" dirty="0" smtClean="0"/>
              <a:t> om personvern i forbindelse med elektronisk databehandling av personopplysninger (1981)</a:t>
            </a:r>
          </a:p>
          <a:p>
            <a:r>
              <a:rPr lang="nb-NO" sz="2000" dirty="0" smtClean="0"/>
              <a:t>EUs direktiv om beskyttelse av fysiske personer i forbindelse med behandling av personopplysninger og om fri utveksling av slike opplysninger (1995)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EMK, artikkel 8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1. Enhver har rett til respekt for sitt privat- og familieliv, sitt hjem og sin korrespondanse. </a:t>
            </a:r>
            <a:br>
              <a:rPr lang="nb-NO" sz="2400" dirty="0" smtClean="0"/>
            </a:br>
            <a:r>
              <a:rPr lang="nb-NO" sz="2400" dirty="0" smtClean="0"/>
              <a:t>2. Offentlig myndighet skal ikke gjøre noe inngrep i utøvelsen av denne rett med mindre dette </a:t>
            </a:r>
            <a:r>
              <a:rPr lang="nb-NO" sz="2400" dirty="0" err="1" smtClean="0"/>
              <a:t>ingrep</a:t>
            </a:r>
            <a:r>
              <a:rPr lang="nb-NO" sz="2400" dirty="0" smtClean="0"/>
              <a:t> er i samsvar med loven og i et demokratisk samfunn er en nødvendig forholdsregel for den nasjonale eller offentlige sikkerhet, for landets økonomiske velstand, for å forebygge uorden eller forbrytelser, beskytte helse eller moral eller beskytte andres rett og friheter.</a:t>
            </a: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947192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Personverndirektivet (95/46/EF)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68760"/>
            <a:ext cx="7772400" cy="4827240"/>
          </a:xfrm>
        </p:spPr>
        <p:txBody>
          <a:bodyPr/>
          <a:lstStyle/>
          <a:p>
            <a:pPr>
              <a:buNone/>
            </a:pPr>
            <a:r>
              <a:rPr lang="nb-NO" sz="2000" b="1" dirty="0" smtClean="0"/>
              <a:t>Artikkel 1</a:t>
            </a:r>
          </a:p>
          <a:p>
            <a:pPr>
              <a:buNone/>
            </a:pPr>
            <a:r>
              <a:rPr lang="nb-NO" sz="2000" b="1" dirty="0" smtClean="0"/>
              <a:t>Direktivets formål</a:t>
            </a:r>
          </a:p>
          <a:p>
            <a:pPr>
              <a:buNone/>
            </a:pPr>
            <a:r>
              <a:rPr lang="nb-NO" sz="2000" dirty="0" smtClean="0"/>
              <a:t>Medlemsstatene skal i samsvar med dette direktiv sikre vern av fysiske personers grunnleggende rettigheter og friheter, særlig retten til privatlivets fred, ved behandling av personopplysninger.</a:t>
            </a:r>
          </a:p>
          <a:p>
            <a:pPr>
              <a:buNone/>
            </a:pPr>
            <a:r>
              <a:rPr lang="nb-NO" sz="2000" dirty="0" smtClean="0"/>
              <a:t>Medlemsstatene skal ikke innskrenke eller forby fri utveksling av personopplysninger mellom medlemsstater med begrunnelse i det vern som er fastsatt i nr. 1.</a:t>
            </a:r>
          </a:p>
          <a:p>
            <a:pPr>
              <a:buNone/>
            </a:pPr>
            <a:endParaRPr lang="nb-NO" sz="2000" dirty="0"/>
          </a:p>
          <a:p>
            <a:r>
              <a:rPr lang="nb-NO" sz="2000" dirty="0" smtClean="0"/>
              <a:t>Direktivet er folkerettslig bindende for EU-/EØS-statene</a:t>
            </a:r>
          </a:p>
          <a:p>
            <a:r>
              <a:rPr lang="nb-NO" sz="2000" dirty="0" smtClean="0"/>
              <a:t>Gir minimumsnivå for personopplysningsvern, jf. likevel formålet om ”fri flyt”</a:t>
            </a:r>
          </a:p>
          <a:p>
            <a:r>
              <a:rPr lang="nb-NO" sz="2000" dirty="0" smtClean="0"/>
              <a:t>I Norge er direktivet gjennomført i bl.a. personopplysningsloven, helseregisterloven og helseforskningsloven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nb-NO" sz="32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Oversikt over personvernlovgivning</a:t>
            </a:r>
          </a:p>
        </p:txBody>
      </p:sp>
      <p:grpSp>
        <p:nvGrpSpPr>
          <p:cNvPr id="10244" name="Group 4"/>
          <p:cNvGrpSpPr>
            <a:grpSpLocks/>
          </p:cNvGrpSpPr>
          <p:nvPr/>
        </p:nvGrpSpPr>
        <p:grpSpPr bwMode="auto">
          <a:xfrm>
            <a:off x="609600" y="3367088"/>
            <a:ext cx="6796088" cy="942975"/>
            <a:chOff x="384" y="1680"/>
            <a:chExt cx="4281" cy="594"/>
          </a:xfrm>
        </p:grpSpPr>
        <p:grpSp>
          <p:nvGrpSpPr>
            <p:cNvPr id="10245" name="Group 5"/>
            <p:cNvGrpSpPr>
              <a:grpSpLocks/>
            </p:cNvGrpSpPr>
            <p:nvPr/>
          </p:nvGrpSpPr>
          <p:grpSpPr bwMode="auto">
            <a:xfrm>
              <a:off x="384" y="1680"/>
              <a:ext cx="2342" cy="480"/>
              <a:chOff x="235" y="1919"/>
              <a:chExt cx="2342" cy="480"/>
            </a:xfrm>
          </p:grpSpPr>
          <p:sp>
            <p:nvSpPr>
              <p:cNvPr id="10246" name="Text Box 6"/>
              <p:cNvSpPr txBox="1">
                <a:spLocks noChangeArrowheads="1"/>
              </p:cNvSpPr>
              <p:nvPr/>
            </p:nvSpPr>
            <p:spPr bwMode="auto">
              <a:xfrm>
                <a:off x="235" y="2015"/>
                <a:ext cx="293" cy="28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800" b="1">
                    <a:solidFill>
                      <a:srgbClr val="CC3300"/>
                    </a:solidFill>
                  </a:rPr>
                  <a:t>C</a:t>
                </a:r>
              </a:p>
            </p:txBody>
          </p:sp>
          <p:sp>
            <p:nvSpPr>
              <p:cNvPr id="10247" name="Text Box 7"/>
              <p:cNvSpPr txBox="1">
                <a:spLocks noChangeArrowheads="1"/>
              </p:cNvSpPr>
              <p:nvPr/>
            </p:nvSpPr>
            <p:spPr bwMode="auto">
              <a:xfrm>
                <a:off x="528" y="1919"/>
                <a:ext cx="2049" cy="480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nb-NO" sz="1800">
                    <a:solidFill>
                      <a:srgbClr val="CC3300"/>
                    </a:solidFill>
                  </a:rPr>
                  <a:t>Registerlover; oppretter registre og fastsetter visse regler for bruk</a:t>
                </a:r>
                <a:endParaRPr lang="nb-NO" sz="900">
                  <a:solidFill>
                    <a:srgbClr val="CC3300"/>
                  </a:solidFill>
                </a:endParaRPr>
              </a:p>
            </p:txBody>
          </p:sp>
        </p:grpSp>
        <p:sp>
          <p:nvSpPr>
            <p:cNvPr id="10248" name="Text Box 8"/>
            <p:cNvSpPr txBox="1">
              <a:spLocks noChangeArrowheads="1"/>
            </p:cNvSpPr>
            <p:nvPr/>
          </p:nvSpPr>
          <p:spPr bwMode="auto">
            <a:xfrm>
              <a:off x="3360" y="1697"/>
              <a:ext cx="1305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 dirty="0">
                  <a:solidFill>
                    <a:srgbClr val="CC3300"/>
                  </a:solidFill>
                </a:rPr>
                <a:t>Folkeregisterloven</a:t>
              </a:r>
            </a:p>
            <a:p>
              <a:r>
                <a:rPr lang="nb-NO" sz="1800" dirty="0">
                  <a:solidFill>
                    <a:srgbClr val="CC3300"/>
                  </a:solidFill>
                </a:rPr>
                <a:t>Strafferegisterloven</a:t>
              </a:r>
            </a:p>
            <a:p>
              <a:r>
                <a:rPr lang="nb-NO" sz="1800" dirty="0">
                  <a:solidFill>
                    <a:srgbClr val="CC3300"/>
                  </a:solidFill>
                </a:rPr>
                <a:t>+ mange andre lover</a:t>
              </a:r>
              <a:endParaRPr lang="nb-NO" sz="1400" dirty="0">
                <a:solidFill>
                  <a:srgbClr val="CC3300"/>
                </a:solidFill>
              </a:endParaRPr>
            </a:p>
          </p:txBody>
        </p:sp>
      </p:grpSp>
      <p:grpSp>
        <p:nvGrpSpPr>
          <p:cNvPr id="10249" name="Group 9"/>
          <p:cNvGrpSpPr>
            <a:grpSpLocks/>
          </p:cNvGrpSpPr>
          <p:nvPr/>
        </p:nvGrpSpPr>
        <p:grpSpPr bwMode="auto">
          <a:xfrm>
            <a:off x="609600" y="4052888"/>
            <a:ext cx="7021513" cy="1403350"/>
            <a:chOff x="235" y="1296"/>
            <a:chExt cx="4423" cy="884"/>
          </a:xfrm>
        </p:grpSpPr>
        <p:grpSp>
          <p:nvGrpSpPr>
            <p:cNvPr id="10250" name="Group 10"/>
            <p:cNvGrpSpPr>
              <a:grpSpLocks/>
            </p:cNvGrpSpPr>
            <p:nvPr/>
          </p:nvGrpSpPr>
          <p:grpSpPr bwMode="auto">
            <a:xfrm>
              <a:off x="235" y="1342"/>
              <a:ext cx="2342" cy="577"/>
              <a:chOff x="235" y="1342"/>
              <a:chExt cx="2342" cy="577"/>
            </a:xfrm>
          </p:grpSpPr>
          <p:sp>
            <p:nvSpPr>
              <p:cNvPr id="10251" name="Text Box 11"/>
              <p:cNvSpPr txBox="1">
                <a:spLocks noChangeArrowheads="1"/>
              </p:cNvSpPr>
              <p:nvPr/>
            </p:nvSpPr>
            <p:spPr bwMode="auto">
              <a:xfrm>
                <a:off x="235" y="1534"/>
                <a:ext cx="293" cy="28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800" b="1">
                    <a:solidFill>
                      <a:srgbClr val="990000"/>
                    </a:solidFill>
                  </a:rPr>
                  <a:t>D</a:t>
                </a:r>
                <a:endParaRPr lang="nb-NO" sz="1000" b="1">
                  <a:solidFill>
                    <a:srgbClr val="CC00CC"/>
                  </a:solidFill>
                </a:endParaRPr>
              </a:p>
            </p:txBody>
          </p:sp>
          <p:sp>
            <p:nvSpPr>
              <p:cNvPr id="10252" name="Text Box 12"/>
              <p:cNvSpPr txBox="1">
                <a:spLocks noChangeArrowheads="1"/>
              </p:cNvSpPr>
              <p:nvPr/>
            </p:nvSpPr>
            <p:spPr bwMode="auto">
              <a:xfrm>
                <a:off x="528" y="1342"/>
                <a:ext cx="2049" cy="577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nb-NO" sz="1800">
                    <a:solidFill>
                      <a:srgbClr val="990000"/>
                    </a:solidFill>
                  </a:rPr>
                  <a:t>Spredte bestemmelser i diverse lover, bl.a forvaltningsloven, offentleglova og opplæringslova</a:t>
                </a:r>
                <a:endParaRPr lang="nb-NO" sz="900">
                  <a:solidFill>
                    <a:srgbClr val="CC00CC"/>
                  </a:solidFill>
                </a:endParaRPr>
              </a:p>
              <a:p>
                <a:endParaRPr lang="nb-NO" sz="900">
                  <a:solidFill>
                    <a:srgbClr val="CC00CC"/>
                  </a:solidFill>
                  <a:latin typeface="Lucida Grande"/>
                </a:endParaRPr>
              </a:p>
            </p:txBody>
          </p:sp>
        </p:grpSp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3216" y="1296"/>
              <a:ext cx="1442" cy="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nb-NO" sz="1400" dirty="0">
                <a:solidFill>
                  <a:srgbClr val="CC00CC"/>
                </a:solidFill>
              </a:endParaRPr>
            </a:p>
            <a:p>
              <a:pPr marL="190500" lvl="1">
                <a:buFontTx/>
                <a:buChar char="•"/>
              </a:pPr>
              <a:r>
                <a:rPr lang="nb-NO" sz="1800" dirty="0">
                  <a:solidFill>
                    <a:srgbClr val="990000"/>
                  </a:solidFill>
                </a:rPr>
                <a:t> Taushetsplikt</a:t>
              </a:r>
            </a:p>
            <a:p>
              <a:pPr marL="190500" lvl="1">
                <a:buFontTx/>
                <a:buChar char="•"/>
              </a:pPr>
              <a:r>
                <a:rPr lang="nb-NO" sz="1800" dirty="0">
                  <a:solidFill>
                    <a:srgbClr val="990000"/>
                  </a:solidFill>
                </a:rPr>
                <a:t> Innsynsrett</a:t>
              </a:r>
            </a:p>
            <a:p>
              <a:pPr marL="190500" lvl="1">
                <a:buFontTx/>
                <a:buChar char="•"/>
              </a:pPr>
              <a:r>
                <a:rPr lang="nb-NO" sz="1800" dirty="0">
                  <a:solidFill>
                    <a:srgbClr val="990000"/>
                  </a:solidFill>
                </a:rPr>
                <a:t> Oppgaveplikt</a:t>
              </a:r>
            </a:p>
            <a:p>
              <a:pPr marL="190500" lvl="1">
                <a:buFontTx/>
                <a:buChar char="•"/>
              </a:pPr>
              <a:r>
                <a:rPr lang="nb-NO" sz="1800" dirty="0">
                  <a:solidFill>
                    <a:srgbClr val="990000"/>
                  </a:solidFill>
                </a:rPr>
                <a:t> osv</a:t>
              </a:r>
              <a:endParaRPr lang="nb-NO" dirty="0">
                <a:solidFill>
                  <a:srgbClr val="CC00CC"/>
                </a:solidFill>
              </a:endParaRPr>
            </a:p>
          </p:txBody>
        </p:sp>
      </p:grpSp>
      <p:grpSp>
        <p:nvGrpSpPr>
          <p:cNvPr id="10254" name="Group 14"/>
          <p:cNvGrpSpPr>
            <a:grpSpLocks/>
          </p:cNvGrpSpPr>
          <p:nvPr/>
        </p:nvGrpSpPr>
        <p:grpSpPr bwMode="auto">
          <a:xfrm>
            <a:off x="2590800" y="1981200"/>
            <a:ext cx="2679700" cy="4522788"/>
            <a:chOff x="1488" y="1333"/>
            <a:chExt cx="1688" cy="2849"/>
          </a:xfrm>
        </p:grpSpPr>
        <p:grpSp>
          <p:nvGrpSpPr>
            <p:cNvPr id="10255" name="Group 15"/>
            <p:cNvGrpSpPr>
              <a:grpSpLocks/>
            </p:cNvGrpSpPr>
            <p:nvPr/>
          </p:nvGrpSpPr>
          <p:grpSpPr bwMode="auto">
            <a:xfrm>
              <a:off x="2577" y="1333"/>
              <a:ext cx="586" cy="2040"/>
              <a:chOff x="2577" y="1333"/>
              <a:chExt cx="586" cy="2040"/>
            </a:xfrm>
          </p:grpSpPr>
          <p:sp>
            <p:nvSpPr>
              <p:cNvPr id="10256" name="Text Box 16"/>
              <p:cNvSpPr txBox="1">
                <a:spLocks noChangeArrowheads="1"/>
              </p:cNvSpPr>
              <p:nvPr/>
            </p:nvSpPr>
            <p:spPr bwMode="auto">
              <a:xfrm>
                <a:off x="2870" y="2303"/>
                <a:ext cx="293" cy="28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800" b="1">
                    <a:solidFill>
                      <a:srgbClr val="660033"/>
                    </a:solidFill>
                  </a:rPr>
                  <a:t>E</a:t>
                </a:r>
                <a:endParaRPr lang="nb-NO" sz="1000" b="1">
                  <a:solidFill>
                    <a:srgbClr val="660033"/>
                  </a:solidFill>
                </a:endParaRPr>
              </a:p>
            </p:txBody>
          </p:sp>
          <p:sp>
            <p:nvSpPr>
              <p:cNvPr id="10257" name="Text Box 17"/>
              <p:cNvSpPr txBox="1">
                <a:spLocks noChangeArrowheads="1"/>
              </p:cNvSpPr>
              <p:nvPr/>
            </p:nvSpPr>
            <p:spPr bwMode="auto">
              <a:xfrm>
                <a:off x="2577" y="1342"/>
                <a:ext cx="293" cy="1922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nb-NO" sz="900">
                  <a:solidFill>
                    <a:srgbClr val="660033"/>
                  </a:solidFill>
                </a:endParaRPr>
              </a:p>
            </p:txBody>
          </p:sp>
          <p:sp>
            <p:nvSpPr>
              <p:cNvPr id="10258" name="Text Box 18"/>
              <p:cNvSpPr txBox="1">
                <a:spLocks noChangeArrowheads="1"/>
              </p:cNvSpPr>
              <p:nvPr/>
            </p:nvSpPr>
            <p:spPr bwMode="auto">
              <a:xfrm>
                <a:off x="2577" y="1333"/>
                <a:ext cx="187" cy="20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nb-NO" sz="1600">
                    <a:solidFill>
                      <a:srgbClr val="660033"/>
                    </a:solidFill>
                  </a:rPr>
                  <a:t>S</a:t>
                </a:r>
              </a:p>
              <a:p>
                <a:r>
                  <a:rPr lang="nb-NO" sz="1600">
                    <a:solidFill>
                      <a:srgbClr val="660033"/>
                    </a:solidFill>
                  </a:rPr>
                  <a:t>t</a:t>
                </a:r>
              </a:p>
              <a:p>
                <a:r>
                  <a:rPr lang="nb-NO" sz="1600">
                    <a:solidFill>
                      <a:srgbClr val="660033"/>
                    </a:solidFill>
                  </a:rPr>
                  <a:t>r</a:t>
                </a:r>
              </a:p>
              <a:p>
                <a:r>
                  <a:rPr lang="nb-NO" sz="1600">
                    <a:solidFill>
                      <a:srgbClr val="660033"/>
                    </a:solidFill>
                  </a:rPr>
                  <a:t>a</a:t>
                </a:r>
              </a:p>
              <a:p>
                <a:r>
                  <a:rPr lang="nb-NO" sz="1600">
                    <a:solidFill>
                      <a:srgbClr val="660033"/>
                    </a:solidFill>
                  </a:rPr>
                  <a:t>f</a:t>
                </a:r>
                <a:br>
                  <a:rPr lang="nb-NO" sz="1600">
                    <a:solidFill>
                      <a:srgbClr val="660033"/>
                    </a:solidFill>
                  </a:rPr>
                </a:br>
                <a:r>
                  <a:rPr lang="nb-NO" sz="1600">
                    <a:solidFill>
                      <a:srgbClr val="660033"/>
                    </a:solidFill>
                  </a:rPr>
                  <a:t>f</a:t>
                </a:r>
                <a:br>
                  <a:rPr lang="nb-NO" sz="1600">
                    <a:solidFill>
                      <a:srgbClr val="660033"/>
                    </a:solidFill>
                  </a:rPr>
                </a:br>
                <a:r>
                  <a:rPr lang="nb-NO" sz="1600">
                    <a:solidFill>
                      <a:srgbClr val="660033"/>
                    </a:solidFill>
                  </a:rPr>
                  <a:t>e</a:t>
                </a:r>
                <a:br>
                  <a:rPr lang="nb-NO" sz="1600">
                    <a:solidFill>
                      <a:srgbClr val="660033"/>
                    </a:solidFill>
                  </a:rPr>
                </a:br>
                <a:r>
                  <a:rPr lang="nb-NO" sz="1600">
                    <a:solidFill>
                      <a:srgbClr val="660033"/>
                    </a:solidFill>
                  </a:rPr>
                  <a:t>l</a:t>
                </a:r>
                <a:br>
                  <a:rPr lang="nb-NO" sz="1600">
                    <a:solidFill>
                      <a:srgbClr val="660033"/>
                    </a:solidFill>
                  </a:rPr>
                </a:br>
                <a:r>
                  <a:rPr lang="nb-NO" sz="1600">
                    <a:solidFill>
                      <a:srgbClr val="660033"/>
                    </a:solidFill>
                  </a:rPr>
                  <a:t>o</a:t>
                </a:r>
                <a:br>
                  <a:rPr lang="nb-NO" sz="1600">
                    <a:solidFill>
                      <a:srgbClr val="660033"/>
                    </a:solidFill>
                  </a:rPr>
                </a:br>
                <a:r>
                  <a:rPr lang="nb-NO" sz="1600">
                    <a:solidFill>
                      <a:srgbClr val="660033"/>
                    </a:solidFill>
                  </a:rPr>
                  <a:t>v</a:t>
                </a:r>
              </a:p>
              <a:p>
                <a:r>
                  <a:rPr lang="nb-NO" sz="1600">
                    <a:solidFill>
                      <a:srgbClr val="660033"/>
                    </a:solidFill>
                  </a:rPr>
                  <a:t>e</a:t>
                </a:r>
              </a:p>
              <a:p>
                <a:r>
                  <a:rPr lang="nb-NO" sz="1600">
                    <a:solidFill>
                      <a:srgbClr val="660033"/>
                    </a:solidFill>
                  </a:rPr>
                  <a:t>n</a:t>
                </a:r>
                <a:endParaRPr lang="nb-NO" sz="1400">
                  <a:solidFill>
                    <a:srgbClr val="660033"/>
                  </a:solidFill>
                </a:endParaRPr>
              </a:p>
              <a:p>
                <a:endParaRPr lang="nb-NO" sz="1400">
                  <a:solidFill>
                    <a:srgbClr val="660033"/>
                  </a:solidFill>
                </a:endParaRPr>
              </a:p>
            </p:txBody>
          </p:sp>
        </p:grpSp>
        <p:sp>
          <p:nvSpPr>
            <p:cNvPr id="10259" name="Text Box 19"/>
            <p:cNvSpPr txBox="1">
              <a:spLocks noChangeArrowheads="1"/>
            </p:cNvSpPr>
            <p:nvPr/>
          </p:nvSpPr>
          <p:spPr bwMode="auto">
            <a:xfrm>
              <a:off x="1488" y="3200"/>
              <a:ext cx="1688" cy="9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nb-NO" sz="1600">
                <a:solidFill>
                  <a:srgbClr val="660033"/>
                </a:solidFill>
              </a:endParaRPr>
            </a:p>
            <a:p>
              <a:r>
                <a:rPr lang="nb-NO" sz="1600">
                  <a:solidFill>
                    <a:srgbClr val="660033"/>
                  </a:solidFill>
                </a:rPr>
                <a:t>Straff ved f.eks.:</a:t>
              </a:r>
            </a:p>
            <a:p>
              <a:pPr>
                <a:buFontTx/>
                <a:buChar char="•"/>
              </a:pPr>
              <a:r>
                <a:rPr lang="nb-NO" sz="1600">
                  <a:solidFill>
                    <a:srgbClr val="660033"/>
                  </a:solidFill>
                </a:rPr>
                <a:t> brudd</a:t>
              </a:r>
              <a:r>
                <a:rPr lang="nb-NO" sz="1600">
                  <a:solidFill>
                    <a:srgbClr val="660066"/>
                  </a:solidFill>
                </a:rPr>
                <a:t> på</a:t>
              </a:r>
              <a:r>
                <a:rPr lang="nb-NO" sz="1600">
                  <a:solidFill>
                    <a:srgbClr val="660033"/>
                  </a:solidFill>
                </a:rPr>
                <a:t> taushetsplikt</a:t>
              </a:r>
            </a:p>
            <a:p>
              <a:pPr>
                <a:buFontTx/>
                <a:buChar char="•"/>
              </a:pPr>
              <a:r>
                <a:rPr lang="nb-NO" sz="1600">
                  <a:solidFill>
                    <a:srgbClr val="660033"/>
                  </a:solidFill>
                </a:rPr>
                <a:t> krenkelse av privatlivets fred</a:t>
              </a:r>
            </a:p>
            <a:p>
              <a:pPr>
                <a:buFontTx/>
                <a:buChar char="•"/>
              </a:pPr>
              <a:r>
                <a:rPr lang="nb-NO" sz="1600">
                  <a:solidFill>
                    <a:srgbClr val="660033"/>
                  </a:solidFill>
                </a:rPr>
                <a:t> ærekrenkelse</a:t>
              </a:r>
            </a:p>
            <a:p>
              <a:pPr>
                <a:buFontTx/>
                <a:buChar char="•"/>
              </a:pPr>
              <a:r>
                <a:rPr lang="nb-NO" sz="1600">
                  <a:solidFill>
                    <a:srgbClr val="660033"/>
                  </a:solidFill>
                </a:rPr>
                <a:t> mv</a:t>
              </a:r>
              <a:endParaRPr lang="nb-NO" sz="1400">
                <a:solidFill>
                  <a:srgbClr val="660033"/>
                </a:solidFill>
              </a:endParaRPr>
            </a:p>
          </p:txBody>
        </p:sp>
      </p:grpSp>
      <p:grpSp>
        <p:nvGrpSpPr>
          <p:cNvPr id="10262" name="Group 22"/>
          <p:cNvGrpSpPr>
            <a:grpSpLocks/>
          </p:cNvGrpSpPr>
          <p:nvPr/>
        </p:nvGrpSpPr>
        <p:grpSpPr bwMode="auto">
          <a:xfrm>
            <a:off x="609600" y="1995485"/>
            <a:ext cx="7173913" cy="673099"/>
            <a:chOff x="235" y="2880"/>
            <a:chExt cx="4519" cy="424"/>
          </a:xfrm>
        </p:grpSpPr>
        <p:grpSp>
          <p:nvGrpSpPr>
            <p:cNvPr id="10263" name="Group 23"/>
            <p:cNvGrpSpPr>
              <a:grpSpLocks/>
            </p:cNvGrpSpPr>
            <p:nvPr/>
          </p:nvGrpSpPr>
          <p:grpSpPr bwMode="auto">
            <a:xfrm>
              <a:off x="235" y="2880"/>
              <a:ext cx="2342" cy="384"/>
              <a:chOff x="235" y="2880"/>
              <a:chExt cx="2342" cy="384"/>
            </a:xfrm>
          </p:grpSpPr>
          <p:sp>
            <p:nvSpPr>
              <p:cNvPr id="10264" name="Text Box 24"/>
              <p:cNvSpPr txBox="1">
                <a:spLocks noChangeArrowheads="1"/>
              </p:cNvSpPr>
              <p:nvPr/>
            </p:nvSpPr>
            <p:spPr bwMode="auto">
              <a:xfrm>
                <a:off x="235" y="2976"/>
                <a:ext cx="293" cy="28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800" b="1">
                    <a:solidFill>
                      <a:schemeClr val="accent2"/>
                    </a:solidFill>
                  </a:rPr>
                  <a:t>A</a:t>
                </a:r>
              </a:p>
            </p:txBody>
          </p:sp>
          <p:sp>
            <p:nvSpPr>
              <p:cNvPr id="10265" name="Text Box 25"/>
              <p:cNvSpPr txBox="1">
                <a:spLocks noChangeArrowheads="1"/>
              </p:cNvSpPr>
              <p:nvPr/>
            </p:nvSpPr>
            <p:spPr bwMode="auto">
              <a:xfrm>
                <a:off x="528" y="2880"/>
                <a:ext cx="2049" cy="384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nb-NO" sz="1800">
                    <a:solidFill>
                      <a:schemeClr val="accent2"/>
                    </a:solidFill>
                  </a:rPr>
                  <a:t>Generell og helhetlig regulering</a:t>
                </a:r>
                <a:br>
                  <a:rPr lang="nb-NO" sz="1800">
                    <a:solidFill>
                      <a:schemeClr val="accent2"/>
                    </a:solidFill>
                  </a:rPr>
                </a:br>
                <a:r>
                  <a:rPr lang="nb-NO" sz="1800">
                    <a:solidFill>
                      <a:schemeClr val="accent2"/>
                    </a:solidFill>
                  </a:rPr>
                  <a:t>av personvern</a:t>
                </a:r>
              </a:p>
              <a:p>
                <a:endParaRPr lang="nb-NO" sz="1800">
                  <a:solidFill>
                    <a:schemeClr val="accent2"/>
                  </a:solidFill>
                  <a:latin typeface="Lucida Grande"/>
                </a:endParaRPr>
              </a:p>
            </p:txBody>
          </p:sp>
        </p:grpSp>
        <p:sp>
          <p:nvSpPr>
            <p:cNvPr id="10266" name="Text Box 26"/>
            <p:cNvSpPr txBox="1">
              <a:spLocks noChangeArrowheads="1"/>
            </p:cNvSpPr>
            <p:nvPr/>
          </p:nvSpPr>
          <p:spPr bwMode="auto">
            <a:xfrm>
              <a:off x="3216" y="2897"/>
              <a:ext cx="1538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 dirty="0">
                  <a:solidFill>
                    <a:schemeClr val="accent2"/>
                  </a:solidFill>
                </a:rPr>
                <a:t>Personopplysningsloven</a:t>
              </a:r>
            </a:p>
            <a:p>
              <a:r>
                <a:rPr lang="nb-NO" sz="1800" dirty="0" smtClean="0">
                  <a:solidFill>
                    <a:schemeClr val="accent2"/>
                  </a:solidFill>
                </a:rPr>
                <a:t>      </a:t>
              </a:r>
              <a:endParaRPr lang="nb-NO" sz="18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0267" name="Group 27"/>
          <p:cNvGrpSpPr>
            <a:grpSpLocks/>
          </p:cNvGrpSpPr>
          <p:nvPr/>
        </p:nvGrpSpPr>
        <p:grpSpPr bwMode="auto">
          <a:xfrm>
            <a:off x="609600" y="2605088"/>
            <a:ext cx="8469317" cy="763587"/>
            <a:chOff x="235" y="2399"/>
            <a:chExt cx="5335" cy="481"/>
          </a:xfrm>
        </p:grpSpPr>
        <p:grpSp>
          <p:nvGrpSpPr>
            <p:cNvPr id="10268" name="Group 28"/>
            <p:cNvGrpSpPr>
              <a:grpSpLocks/>
            </p:cNvGrpSpPr>
            <p:nvPr/>
          </p:nvGrpSpPr>
          <p:grpSpPr bwMode="auto">
            <a:xfrm>
              <a:off x="235" y="2399"/>
              <a:ext cx="2342" cy="481"/>
              <a:chOff x="235" y="2399"/>
              <a:chExt cx="2342" cy="481"/>
            </a:xfrm>
          </p:grpSpPr>
          <p:sp>
            <p:nvSpPr>
              <p:cNvPr id="10269" name="Text Box 29"/>
              <p:cNvSpPr txBox="1">
                <a:spLocks noChangeArrowheads="1"/>
              </p:cNvSpPr>
              <p:nvPr/>
            </p:nvSpPr>
            <p:spPr bwMode="auto">
              <a:xfrm>
                <a:off x="235" y="2495"/>
                <a:ext cx="293" cy="28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800" b="1">
                    <a:solidFill>
                      <a:srgbClr val="006600"/>
                    </a:solidFill>
                  </a:rPr>
                  <a:t>B</a:t>
                </a:r>
                <a:endParaRPr lang="nb-NO" sz="1400" b="1">
                  <a:solidFill>
                    <a:srgbClr val="006600"/>
                  </a:solidFill>
                </a:endParaRPr>
              </a:p>
            </p:txBody>
          </p:sp>
          <p:sp>
            <p:nvSpPr>
              <p:cNvPr id="10270" name="Text Box 30"/>
              <p:cNvSpPr txBox="1">
                <a:spLocks noChangeArrowheads="1"/>
              </p:cNvSpPr>
              <p:nvPr/>
            </p:nvSpPr>
            <p:spPr bwMode="auto">
              <a:xfrm>
                <a:off x="528" y="2399"/>
                <a:ext cx="2049" cy="48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nb-NO" sz="1800">
                    <a:solidFill>
                      <a:srgbClr val="006600"/>
                    </a:solidFill>
                  </a:rPr>
                  <a:t>Særlovgivning med bred</a:t>
                </a:r>
                <a:br>
                  <a:rPr lang="nb-NO" sz="1800">
                    <a:solidFill>
                      <a:srgbClr val="006600"/>
                    </a:solidFill>
                  </a:rPr>
                </a:br>
                <a:r>
                  <a:rPr lang="nb-NO" sz="1800">
                    <a:solidFill>
                      <a:srgbClr val="006600"/>
                    </a:solidFill>
                  </a:rPr>
                  <a:t>regulering av personvernet</a:t>
                </a:r>
                <a:endParaRPr lang="nb-NO" sz="900">
                  <a:solidFill>
                    <a:srgbClr val="006600"/>
                  </a:solidFill>
                </a:endParaRPr>
              </a:p>
            </p:txBody>
          </p:sp>
        </p:grpSp>
        <p:sp>
          <p:nvSpPr>
            <p:cNvPr id="10271" name="Text Box 31"/>
            <p:cNvSpPr txBox="1">
              <a:spLocks noChangeArrowheads="1"/>
            </p:cNvSpPr>
            <p:nvPr/>
          </p:nvSpPr>
          <p:spPr bwMode="auto">
            <a:xfrm>
              <a:off x="3216" y="2465"/>
              <a:ext cx="2354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 dirty="0" smtClean="0">
                  <a:solidFill>
                    <a:srgbClr val="006600"/>
                  </a:solidFill>
                </a:rPr>
                <a:t>Helseregisterloven</a:t>
              </a:r>
              <a:r>
                <a:rPr lang="nb-NO" sz="1800" dirty="0" smtClean="0">
                  <a:solidFill>
                    <a:srgbClr val="006600"/>
                  </a:solidFill>
                </a:rPr>
                <a:t>,</a:t>
              </a:r>
              <a:r>
                <a:rPr lang="nb-NO" sz="1800" dirty="0" smtClean="0">
                  <a:solidFill>
                    <a:srgbClr val="008000"/>
                  </a:solidFill>
                </a:rPr>
                <a:t> Politiregisterloven</a:t>
              </a:r>
              <a:endParaRPr lang="nb-NO" sz="1800" dirty="0">
                <a:solidFill>
                  <a:srgbClr val="008000"/>
                </a:solidFill>
              </a:endParaRPr>
            </a:p>
            <a:p>
              <a:r>
                <a:rPr lang="nb-NO" sz="1800" dirty="0" smtClean="0">
                  <a:solidFill>
                    <a:srgbClr val="006600"/>
                  </a:solidFill>
                </a:rPr>
                <a:t>Helseforskningsloven, </a:t>
              </a:r>
              <a:r>
                <a:rPr lang="nb-NO" sz="1800" dirty="0" err="1" smtClean="0">
                  <a:solidFill>
                    <a:srgbClr val="006600"/>
                  </a:solidFill>
                </a:rPr>
                <a:t>SISloven</a:t>
              </a:r>
              <a:endParaRPr lang="nb-NO" sz="1400" dirty="0">
                <a:solidFill>
                  <a:srgbClr val="0066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214290"/>
            <a:ext cx="7772400" cy="685800"/>
          </a:xfrm>
        </p:spPr>
        <p:txBody>
          <a:bodyPr/>
          <a:lstStyle/>
          <a:p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Personopplysningslovens formål </a:t>
            </a:r>
            <a:r>
              <a:rPr lang="nb-NO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(jf. § 1 første ledd)</a:t>
            </a:r>
            <a:endParaRPr lang="nb-NO" sz="20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57158" y="1000108"/>
            <a:ext cx="5875338" cy="1349375"/>
          </a:xfrm>
          <a:prstGeom prst="rect">
            <a:avLst/>
          </a:prstGeom>
          <a:noFill/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u="sng" dirty="0"/>
              <a:t>En innledende presisering:</a:t>
            </a:r>
            <a:endParaRPr lang="nb-NO" sz="2000" dirty="0"/>
          </a:p>
          <a:p>
            <a:r>
              <a:rPr lang="nb-NO" sz="2000" dirty="0"/>
              <a:t>“Formål” er relevant på to måter når pol skal forstås:</a:t>
            </a:r>
          </a:p>
          <a:p>
            <a:pPr>
              <a:buFontTx/>
              <a:buChar char="•"/>
            </a:pPr>
            <a:r>
              <a:rPr lang="nb-NO" sz="2000" i="1" dirty="0"/>
              <a:t> Lovens</a:t>
            </a:r>
            <a:r>
              <a:rPr lang="nb-NO" sz="2000" dirty="0"/>
              <a:t> formål og </a:t>
            </a:r>
          </a:p>
          <a:p>
            <a:pPr>
              <a:buFontTx/>
              <a:buChar char="•"/>
            </a:pPr>
            <a:r>
              <a:rPr lang="nb-NO" sz="2000" dirty="0"/>
              <a:t> Formålet med hver </a:t>
            </a:r>
            <a:r>
              <a:rPr lang="nb-NO" sz="2000" i="1" dirty="0"/>
              <a:t>behandling</a:t>
            </a:r>
            <a:r>
              <a:rPr lang="nb-NO" sz="2000" dirty="0"/>
              <a:t> av personopplysninger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57158" y="3786190"/>
            <a:ext cx="768985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Formålet med loven angir hva lovgiver har ønsket å oppnå med loven: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800" dirty="0">
                <a:solidFill>
                  <a:schemeClr val="accent2"/>
                </a:solidFill>
                <a:latin typeface="Arial" charset="0"/>
              </a:rPr>
              <a:t>“Formålet med denne loven er å beskytte den enkelte mot at personvernet</a:t>
            </a:r>
            <a:br>
              <a:rPr lang="nb-NO" sz="1800" dirty="0">
                <a:solidFill>
                  <a:schemeClr val="accent2"/>
                </a:solidFill>
                <a:latin typeface="Arial" charset="0"/>
              </a:rPr>
            </a:br>
            <a:r>
              <a:rPr lang="nb-NO" sz="1800" dirty="0">
                <a:solidFill>
                  <a:schemeClr val="accent2"/>
                </a:solidFill>
                <a:latin typeface="Arial" charset="0"/>
              </a:rPr>
              <a:t>blir krenket gjennom behandling av personopplysninger.” (§ 1 første ledd)</a:t>
            </a:r>
            <a:endParaRPr lang="nb-NO" sz="2000" dirty="0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6605558" y="4498977"/>
            <a:ext cx="1371600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1652558" y="4803777"/>
            <a:ext cx="4419600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1557286" y="5165737"/>
            <a:ext cx="3344861" cy="1497033"/>
            <a:chOff x="638" y="3107"/>
            <a:chExt cx="2232" cy="1020"/>
          </a:xfrm>
        </p:grpSpPr>
        <p:sp>
          <p:nvSpPr>
            <p:cNvPr id="4104" name="Text Box 8"/>
            <p:cNvSpPr txBox="1">
              <a:spLocks noChangeArrowheads="1"/>
            </p:cNvSpPr>
            <p:nvPr/>
          </p:nvSpPr>
          <p:spPr bwMode="auto">
            <a:xfrm>
              <a:off x="2342" y="3290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nb-NO"/>
            </a:p>
          </p:txBody>
        </p:sp>
        <p:sp>
          <p:nvSpPr>
            <p:cNvPr id="4108" name="AutoShape 12"/>
            <p:cNvSpPr>
              <a:spLocks noChangeArrowheads="1"/>
            </p:cNvSpPr>
            <p:nvPr/>
          </p:nvSpPr>
          <p:spPr bwMode="auto">
            <a:xfrm rot="-11517462">
              <a:off x="638" y="3107"/>
              <a:ext cx="2232" cy="1020"/>
            </a:xfrm>
            <a:prstGeom prst="wedgeEllipseCallout">
              <a:avLst>
                <a:gd name="adj1" fmla="val -20157"/>
                <a:gd name="adj2" fmla="val 66181"/>
              </a:avLst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nb-NO"/>
            </a:p>
          </p:txBody>
        </p:sp>
        <p:sp>
          <p:nvSpPr>
            <p:cNvPr id="4109" name="Text Box 13"/>
            <p:cNvSpPr txBox="1">
              <a:spLocks noChangeArrowheads="1"/>
            </p:cNvSpPr>
            <p:nvPr/>
          </p:nvSpPr>
          <p:spPr bwMode="auto">
            <a:xfrm>
              <a:off x="720" y="3216"/>
              <a:ext cx="1848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 dirty="0"/>
                <a:t>                Sier </a:t>
              </a:r>
              <a:r>
                <a:rPr lang="nb-NO" sz="1800" dirty="0" err="1" smtClean="0"/>
                <a:t>mao</a:t>
              </a:r>
              <a:r>
                <a:rPr lang="nb-NO" sz="1800" dirty="0" smtClean="0"/>
                <a:t> </a:t>
              </a:r>
              <a:r>
                <a:rPr lang="nb-NO" sz="1800" dirty="0"/>
                <a:t>at loven </a:t>
              </a:r>
              <a:br>
                <a:rPr lang="nb-NO" sz="1800" dirty="0"/>
              </a:br>
              <a:r>
                <a:rPr lang="nb-NO" sz="1800" dirty="0"/>
                <a:t>         ikke er ment å beskytte</a:t>
              </a:r>
              <a:br>
                <a:rPr lang="nb-NO" sz="1800" dirty="0"/>
              </a:br>
              <a:r>
                <a:rPr lang="nb-NO" sz="1800" dirty="0"/>
                <a:t>      alt personvern!</a:t>
              </a:r>
              <a:br>
                <a:rPr lang="nb-NO" sz="1800" dirty="0"/>
              </a:br>
              <a:r>
                <a:rPr lang="nb-NO" sz="1800" dirty="0"/>
                <a:t>Jf </a:t>
              </a:r>
              <a:r>
                <a:rPr lang="nb-NO" sz="1800" dirty="0">
                  <a:solidFill>
                    <a:srgbClr val="CC3300"/>
                  </a:solidFill>
                </a:rPr>
                <a:t>person</a:t>
              </a:r>
              <a:r>
                <a:rPr lang="nb-NO" sz="1800" i="1" dirty="0">
                  <a:solidFill>
                    <a:srgbClr val="CC3300"/>
                  </a:solidFill>
                </a:rPr>
                <a:t>opplysnings</a:t>
              </a:r>
              <a:r>
                <a:rPr lang="nb-NO" sz="1800" dirty="0">
                  <a:solidFill>
                    <a:srgbClr val="CC3300"/>
                  </a:solidFill>
                </a:rPr>
                <a:t>vern</a:t>
              </a:r>
              <a:endParaRPr lang="nb-NO" sz="1800" dirty="0"/>
            </a:p>
          </p:txBody>
        </p:sp>
      </p:grp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428596" y="2643182"/>
            <a:ext cx="8015288" cy="1025525"/>
          </a:xfrm>
          <a:prstGeom prst="rect">
            <a:avLst/>
          </a:prstGeom>
          <a:noFill/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u="sng" dirty="0"/>
              <a:t>Betydningen av formålet:</a:t>
            </a:r>
            <a:endParaRPr lang="nb-NO" sz="2000" dirty="0"/>
          </a:p>
          <a:p>
            <a:r>
              <a:rPr lang="nb-NO" sz="2000" dirty="0"/>
              <a:t>Formålet er retningsgivende for fortolkning: </a:t>
            </a:r>
            <a:r>
              <a:rPr lang="nb-NO" sz="2000" dirty="0" err="1"/>
              <a:t>dvs</a:t>
            </a:r>
            <a:r>
              <a:rPr lang="nb-NO" sz="2000" dirty="0"/>
              <a:t> loven må fortolkes på måter</a:t>
            </a:r>
          </a:p>
          <a:p>
            <a:r>
              <a:rPr lang="nb-NO" sz="2000" dirty="0"/>
              <a:t>som </a:t>
            </a:r>
            <a:r>
              <a:rPr lang="nb-NO" sz="2000" dirty="0" smtClean="0"/>
              <a:t>støtter opp under formålet </a:t>
            </a:r>
            <a:endParaRPr lang="nb-NO" sz="200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429388" y="1214422"/>
            <a:ext cx="2428870" cy="92333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sz="1800" dirty="0" smtClean="0"/>
              <a:t>I denne forelesningen</a:t>
            </a:r>
          </a:p>
          <a:p>
            <a:r>
              <a:rPr lang="nb-NO" sz="1800" dirty="0" smtClean="0"/>
              <a:t>er det kun </a:t>
            </a:r>
            <a:r>
              <a:rPr lang="nb-NO" sz="1800" i="1" dirty="0" smtClean="0"/>
              <a:t>lovens formål</a:t>
            </a:r>
          </a:p>
          <a:p>
            <a:r>
              <a:rPr lang="nb-NO" sz="1800" dirty="0" smtClean="0"/>
              <a:t>som omhandles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 autoUpdateAnimBg="0"/>
      <p:bldP spid="4101" grpId="0" build="p" autoUpdateAnimBg="0"/>
      <p:bldP spid="4102" grpId="0" animBg="1"/>
      <p:bldP spid="4103" grpId="0" animBg="1"/>
      <p:bldP spid="14" grpId="0" animBg="1" autoUpdateAnimBg="0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90544" y="2405050"/>
            <a:ext cx="2135188" cy="990600"/>
            <a:chOff x="384" y="1344"/>
            <a:chExt cx="1345" cy="624"/>
          </a:xfrm>
        </p:grpSpPr>
        <p:sp>
          <p:nvSpPr>
            <p:cNvPr id="8198" name="AutoShape 6"/>
            <p:cNvSpPr>
              <a:spLocks noChangeArrowheads="1"/>
            </p:cNvSpPr>
            <p:nvPr/>
          </p:nvSpPr>
          <p:spPr bwMode="auto">
            <a:xfrm rot="-11133864">
              <a:off x="384" y="1344"/>
              <a:ext cx="1345" cy="624"/>
            </a:xfrm>
            <a:prstGeom prst="wedgeEllipseCallout">
              <a:avLst>
                <a:gd name="adj1" fmla="val -25361"/>
                <a:gd name="adj2" fmla="val 87375"/>
              </a:avLst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nb-NO"/>
            </a:p>
          </p:txBody>
        </p:sp>
        <p:sp>
          <p:nvSpPr>
            <p:cNvPr id="8199" name="Text Box 7"/>
            <p:cNvSpPr txBox="1">
              <a:spLocks noChangeArrowheads="1"/>
            </p:cNvSpPr>
            <p:nvPr/>
          </p:nvSpPr>
          <p:spPr bwMode="auto">
            <a:xfrm>
              <a:off x="502" y="1440"/>
              <a:ext cx="120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/>
                <a:t>Jf rettspraksis</a:t>
              </a:r>
            </a:p>
            <a:p>
              <a:r>
                <a:rPr lang="nb-NO" sz="1800"/>
                <a:t>og personvernteori</a:t>
              </a:r>
            </a:p>
          </p:txBody>
        </p:sp>
      </p:grp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Personopplysningslovens formål </a:t>
            </a:r>
            <a:r>
              <a:rPr lang="nb-NO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(jf. § 1 annet ledd)</a:t>
            </a:r>
            <a:endParaRPr lang="nb-NO" sz="20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61944" y="1338250"/>
            <a:ext cx="82558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800" dirty="0" smtClean="0">
                <a:latin typeface="Arial" charset="0"/>
              </a:rPr>
              <a:t>”Loven </a:t>
            </a:r>
            <a:r>
              <a:rPr lang="nb-NO" sz="1800" dirty="0">
                <a:latin typeface="Arial" charset="0"/>
              </a:rPr>
              <a:t>skal bidra til at personopplysninger blir behandlet i samsvar med</a:t>
            </a:r>
            <a:br>
              <a:rPr lang="nb-NO" sz="1800" dirty="0">
                <a:latin typeface="Arial" charset="0"/>
              </a:rPr>
            </a:br>
            <a:r>
              <a:rPr lang="nb-NO" sz="1800" dirty="0">
                <a:latin typeface="Arial" charset="0"/>
              </a:rPr>
              <a:t>grunnleggende personvernhensyn, herunder behovet for personlig integritet,</a:t>
            </a:r>
            <a:br>
              <a:rPr lang="nb-NO" sz="1800" dirty="0">
                <a:latin typeface="Arial" charset="0"/>
              </a:rPr>
            </a:br>
            <a:r>
              <a:rPr lang="nb-NO" sz="1800" dirty="0">
                <a:latin typeface="Arial" charset="0"/>
              </a:rPr>
              <a:t>privatlivets fred og tilstrekkelig kvalitet på personopplysninger</a:t>
            </a:r>
            <a:r>
              <a:rPr lang="nb-NO" sz="1800" dirty="0" smtClean="0">
                <a:latin typeface="Arial" charset="0"/>
              </a:rPr>
              <a:t>.” </a:t>
            </a:r>
            <a:r>
              <a:rPr lang="nb-NO" sz="1800" dirty="0">
                <a:latin typeface="Arial" charset="0"/>
              </a:rPr>
              <a:t>(§ 1 annet ledd)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438144" y="1947850"/>
            <a:ext cx="3505200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6229344" y="1947850"/>
            <a:ext cx="1905000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3562344" y="2252650"/>
            <a:ext cx="3048000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514344" y="2252650"/>
            <a:ext cx="1295400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714744" y="1643050"/>
            <a:ext cx="2403475" cy="1524000"/>
            <a:chOff x="2352" y="864"/>
            <a:chExt cx="1514" cy="960"/>
          </a:xfrm>
        </p:grpSpPr>
        <p:sp>
          <p:nvSpPr>
            <p:cNvPr id="8204" name="Oval 12"/>
            <p:cNvSpPr>
              <a:spLocks noChangeArrowheads="1"/>
            </p:cNvSpPr>
            <p:nvPr/>
          </p:nvSpPr>
          <p:spPr bwMode="auto">
            <a:xfrm>
              <a:off x="2496" y="864"/>
              <a:ext cx="672" cy="192"/>
            </a:xfrm>
            <a:prstGeom prst="ellips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05" name="AutoShape 13"/>
            <p:cNvSpPr>
              <a:spLocks noChangeArrowheads="1"/>
            </p:cNvSpPr>
            <p:nvPr/>
          </p:nvSpPr>
          <p:spPr bwMode="auto">
            <a:xfrm rot="-10800000">
              <a:off x="2352" y="1344"/>
              <a:ext cx="1488" cy="480"/>
            </a:xfrm>
            <a:prstGeom prst="wedgeRoundRectCallout">
              <a:avLst>
                <a:gd name="adj1" fmla="val 17741"/>
                <a:gd name="adj2" fmla="val 106042"/>
                <a:gd name="adj3" fmla="val 16667"/>
              </a:avLst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nb-NO"/>
            </a:p>
          </p:txBody>
        </p:sp>
        <p:sp>
          <p:nvSpPr>
            <p:cNvPr id="8206" name="Text Box 14"/>
            <p:cNvSpPr txBox="1">
              <a:spLocks noChangeArrowheads="1"/>
            </p:cNvSpPr>
            <p:nvPr/>
          </p:nvSpPr>
          <p:spPr bwMode="auto">
            <a:xfrm>
              <a:off x="2390" y="1368"/>
              <a:ext cx="147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/>
                <a:t>Men oppregningen</a:t>
              </a:r>
              <a:br>
                <a:rPr lang="nb-NO" sz="1800"/>
              </a:br>
              <a:r>
                <a:rPr lang="nb-NO" sz="1800"/>
                <a:t>er kun eksemplifisering</a:t>
              </a:r>
            </a:p>
          </p:txBody>
        </p:sp>
      </p:grp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357158" y="3643314"/>
            <a:ext cx="8367996" cy="2282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Pol skal være i samsvar med EUs </a:t>
            </a:r>
            <a:r>
              <a:rPr lang="nb-NO" sz="2000" dirty="0" smtClean="0"/>
              <a:t>personverndirektiv (95/46/EF). </a:t>
            </a:r>
          </a:p>
          <a:p>
            <a:r>
              <a:rPr lang="nb-NO" sz="2000" dirty="0" smtClean="0"/>
              <a:t>I direktivets formålsbestemmelse står </a:t>
            </a:r>
            <a:r>
              <a:rPr lang="nb-NO" sz="2000" dirty="0"/>
              <a:t>det bl.a.:</a:t>
            </a:r>
            <a:endParaRPr lang="nb-NO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800" dirty="0">
                <a:solidFill>
                  <a:schemeClr val="accent2"/>
                </a:solidFill>
                <a:latin typeface="Arial" charset="0"/>
              </a:rPr>
              <a:t>Medlemsstatene skal ikke innskrenke eller forby fri utveksling av person-</a:t>
            </a:r>
            <a:br>
              <a:rPr lang="nb-NO" sz="1800" dirty="0">
                <a:solidFill>
                  <a:schemeClr val="accent2"/>
                </a:solidFill>
                <a:latin typeface="Arial" charset="0"/>
              </a:rPr>
            </a:br>
            <a:r>
              <a:rPr lang="nb-NO" sz="1800" dirty="0">
                <a:solidFill>
                  <a:schemeClr val="accent2"/>
                </a:solidFill>
                <a:latin typeface="Arial" charset="0"/>
              </a:rPr>
              <a:t>opplysninger mellom medlemsstater med begrunnelse i det vern som er</a:t>
            </a:r>
            <a:br>
              <a:rPr lang="nb-NO" sz="1800" dirty="0">
                <a:solidFill>
                  <a:schemeClr val="accent2"/>
                </a:solidFill>
                <a:latin typeface="Arial" charset="0"/>
              </a:rPr>
            </a:br>
            <a:r>
              <a:rPr lang="nb-NO" sz="1800" dirty="0">
                <a:solidFill>
                  <a:schemeClr val="accent2"/>
                </a:solidFill>
                <a:latin typeface="Arial" charset="0"/>
              </a:rPr>
              <a:t>fastsatt i nr. 1.</a:t>
            </a:r>
            <a:endParaRPr lang="nb-NO" sz="1800" dirty="0"/>
          </a:p>
          <a:p>
            <a:r>
              <a:rPr lang="nb-NO" sz="2000" dirty="0"/>
              <a:t>Dette må også innfortolkes i den norske loven; </a:t>
            </a:r>
            <a:r>
              <a:rPr lang="nb-NO" sz="2000" dirty="0" err="1"/>
              <a:t>dvs</a:t>
            </a:r>
            <a:r>
              <a:rPr lang="nb-NO" sz="2000" dirty="0"/>
              <a:t> loven kan ikke fortolkes slik</a:t>
            </a:r>
            <a:br>
              <a:rPr lang="nb-NO" sz="2000" dirty="0"/>
            </a:br>
            <a:r>
              <a:rPr lang="nb-NO" sz="2000" dirty="0"/>
              <a:t>at den innskrenker flyt av personopplysninger mellom EØS-landene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/>
      <p:bldP spid="8201" grpId="0" animBg="1"/>
      <p:bldP spid="8202" grpId="0" animBg="1"/>
      <p:bldP spid="8203" grpId="0" animBg="1"/>
      <p:bldP spid="8208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762000" y="152400"/>
            <a:ext cx="777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Personvern - person</a:t>
            </a:r>
            <a:r>
              <a:rPr lang="nb-NO" sz="2800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opplysnings</a:t>
            </a:r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vern</a:t>
            </a:r>
          </a:p>
        </p:txBody>
      </p:sp>
      <p:sp>
        <p:nvSpPr>
          <p:cNvPr id="7205" name="Text Box 37"/>
          <p:cNvSpPr txBox="1">
            <a:spLocks noChangeArrowheads="1"/>
          </p:cNvSpPr>
          <p:nvPr/>
        </p:nvSpPr>
        <p:spPr bwMode="auto">
          <a:xfrm>
            <a:off x="285720" y="4143380"/>
            <a:ext cx="8458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nb-NO" sz="1800" dirty="0">
                <a:solidFill>
                  <a:srgbClr val="660066"/>
                </a:solidFill>
              </a:rPr>
              <a:t>Loven er </a:t>
            </a:r>
            <a:r>
              <a:rPr lang="nb-NO" sz="1800" i="1" dirty="0">
                <a:solidFill>
                  <a:srgbClr val="660066"/>
                </a:solidFill>
              </a:rPr>
              <a:t>ikke</a:t>
            </a:r>
            <a:r>
              <a:rPr lang="nb-NO" sz="1800" dirty="0">
                <a:solidFill>
                  <a:srgbClr val="660066"/>
                </a:solidFill>
              </a:rPr>
              <a:t> gitt for å beskytte krenkelser av personvern i “fysisk”/“direkte” </a:t>
            </a:r>
            <a:r>
              <a:rPr lang="nb-NO" sz="1800" dirty="0" smtClean="0">
                <a:solidFill>
                  <a:srgbClr val="660066"/>
                </a:solidFill>
              </a:rPr>
              <a:t>forstand, jf. venstre side av figuren. </a:t>
            </a:r>
          </a:p>
          <a:p>
            <a:r>
              <a:rPr lang="nb-NO" sz="1800" dirty="0" smtClean="0">
                <a:solidFill>
                  <a:srgbClr val="660066"/>
                </a:solidFill>
              </a:rPr>
              <a:t>Det </a:t>
            </a:r>
            <a:r>
              <a:rPr lang="nb-NO" sz="1800" dirty="0">
                <a:solidFill>
                  <a:srgbClr val="660066"/>
                </a:solidFill>
              </a:rPr>
              <a:t>må skje </a:t>
            </a:r>
            <a:r>
              <a:rPr lang="nb-NO" sz="1800" i="1" dirty="0">
                <a:solidFill>
                  <a:srgbClr val="660066"/>
                </a:solidFill>
              </a:rPr>
              <a:t>informasjonsbehandling</a:t>
            </a:r>
            <a:r>
              <a:rPr lang="nb-NO" sz="1800" dirty="0">
                <a:solidFill>
                  <a:srgbClr val="660066"/>
                </a:solidFill>
              </a:rPr>
              <a:t> for at lovens formål skal være </a:t>
            </a:r>
            <a:r>
              <a:rPr lang="nb-NO" sz="1800" dirty="0" smtClean="0">
                <a:solidFill>
                  <a:srgbClr val="660066"/>
                </a:solidFill>
              </a:rPr>
              <a:t>aktuelt, jf. høyre side.</a:t>
            </a:r>
            <a:endParaRPr lang="nb-NO" sz="1800" dirty="0">
              <a:solidFill>
                <a:srgbClr val="660066"/>
              </a:solidFill>
            </a:endParaRPr>
          </a:p>
        </p:txBody>
      </p:sp>
      <p:sp>
        <p:nvSpPr>
          <p:cNvPr id="7207" name="Text Box 39"/>
          <p:cNvSpPr txBox="1">
            <a:spLocks noChangeArrowheads="1"/>
          </p:cNvSpPr>
          <p:nvPr/>
        </p:nvSpPr>
        <p:spPr bwMode="auto">
          <a:xfrm>
            <a:off x="285720" y="5072074"/>
            <a:ext cx="854592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dirty="0">
                <a:solidFill>
                  <a:srgbClr val="993300"/>
                </a:solidFill>
              </a:rPr>
              <a:t>Selve kroppssjekken på flyplasser, plikten til å slipper </a:t>
            </a:r>
            <a:r>
              <a:rPr lang="nb-NO" sz="1800" dirty="0" smtClean="0">
                <a:solidFill>
                  <a:srgbClr val="993300"/>
                </a:solidFill>
              </a:rPr>
              <a:t>inn feieren, </a:t>
            </a:r>
            <a:r>
              <a:rPr lang="nb-NO" sz="1800" dirty="0">
                <a:solidFill>
                  <a:srgbClr val="993300"/>
                </a:solidFill>
              </a:rPr>
              <a:t>og gjennomføring av</a:t>
            </a:r>
            <a:br>
              <a:rPr lang="nb-NO" sz="1800" dirty="0">
                <a:solidFill>
                  <a:srgbClr val="993300"/>
                </a:solidFill>
              </a:rPr>
            </a:br>
            <a:r>
              <a:rPr lang="nb-NO" sz="1800" dirty="0">
                <a:solidFill>
                  <a:srgbClr val="993300"/>
                </a:solidFill>
              </a:rPr>
              <a:t>praktisk-psykologisk prøve ved ansettelse, </a:t>
            </a:r>
            <a:r>
              <a:rPr lang="nb-NO" sz="1800" dirty="0" smtClean="0">
                <a:solidFill>
                  <a:srgbClr val="993300"/>
                </a:solidFill>
              </a:rPr>
              <a:t>gjelder </a:t>
            </a:r>
            <a:r>
              <a:rPr lang="nb-NO" sz="1800" dirty="0">
                <a:solidFill>
                  <a:srgbClr val="993300"/>
                </a:solidFill>
              </a:rPr>
              <a:t>for eksempel </a:t>
            </a:r>
            <a:r>
              <a:rPr lang="nb-NO" sz="1800" i="1" dirty="0" smtClean="0">
                <a:solidFill>
                  <a:srgbClr val="993300"/>
                </a:solidFill>
              </a:rPr>
              <a:t>ikke</a:t>
            </a:r>
            <a:r>
              <a:rPr lang="nb-NO" sz="1800" dirty="0" smtClean="0">
                <a:solidFill>
                  <a:srgbClr val="993300"/>
                </a:solidFill>
              </a:rPr>
              <a:t> slike situasjoner som </a:t>
            </a:r>
            <a:br>
              <a:rPr lang="nb-NO" sz="1800" dirty="0" smtClean="0">
                <a:solidFill>
                  <a:srgbClr val="993300"/>
                </a:solidFill>
              </a:rPr>
            </a:br>
            <a:r>
              <a:rPr lang="nb-NO" sz="1800" dirty="0" smtClean="0">
                <a:solidFill>
                  <a:srgbClr val="993300"/>
                </a:solidFill>
              </a:rPr>
              <a:t>dekkes av </a:t>
            </a:r>
            <a:r>
              <a:rPr lang="nb-NO" sz="1800" dirty="0">
                <a:solidFill>
                  <a:srgbClr val="993300"/>
                </a:solidFill>
              </a:rPr>
              <a:t>formålet med loven</a:t>
            </a:r>
          </a:p>
        </p:txBody>
      </p:sp>
      <p:sp>
        <p:nvSpPr>
          <p:cNvPr id="7208" name="Text Box 40"/>
          <p:cNvSpPr txBox="1">
            <a:spLocks noChangeArrowheads="1"/>
          </p:cNvSpPr>
          <p:nvPr/>
        </p:nvSpPr>
        <p:spPr bwMode="auto">
          <a:xfrm>
            <a:off x="285720" y="6000768"/>
            <a:ext cx="821609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dirty="0">
                <a:solidFill>
                  <a:srgbClr val="006600"/>
                </a:solidFill>
              </a:rPr>
              <a:t>Men skjer det opptak/registrering </a:t>
            </a:r>
            <a:r>
              <a:rPr lang="nb-NO" sz="1800" dirty="0" smtClean="0">
                <a:solidFill>
                  <a:srgbClr val="006600"/>
                </a:solidFill>
              </a:rPr>
              <a:t>av </a:t>
            </a:r>
            <a:r>
              <a:rPr lang="nb-NO" sz="1800" dirty="0">
                <a:solidFill>
                  <a:srgbClr val="006600"/>
                </a:solidFill>
              </a:rPr>
              <a:t>personopplysninger fra </a:t>
            </a:r>
            <a:r>
              <a:rPr lang="nb-NO" sz="1800" dirty="0" smtClean="0">
                <a:solidFill>
                  <a:srgbClr val="006600"/>
                </a:solidFill>
              </a:rPr>
              <a:t>kroppssjekker</a:t>
            </a:r>
            <a:r>
              <a:rPr lang="nb-NO" sz="1800" dirty="0">
                <a:solidFill>
                  <a:srgbClr val="006600"/>
                </a:solidFill>
              </a:rPr>
              <a:t>, </a:t>
            </a:r>
            <a:r>
              <a:rPr lang="nb-NO" sz="1800" dirty="0" smtClean="0">
                <a:solidFill>
                  <a:srgbClr val="006600"/>
                </a:solidFill>
              </a:rPr>
              <a:t>feierbesøk,</a:t>
            </a:r>
            <a:br>
              <a:rPr lang="nb-NO" sz="1800" dirty="0" smtClean="0">
                <a:solidFill>
                  <a:srgbClr val="006600"/>
                </a:solidFill>
              </a:rPr>
            </a:br>
            <a:r>
              <a:rPr lang="nb-NO" sz="1800" dirty="0" smtClean="0">
                <a:solidFill>
                  <a:srgbClr val="006600"/>
                </a:solidFill>
              </a:rPr>
              <a:t>psykologiske </a:t>
            </a:r>
            <a:r>
              <a:rPr lang="nb-NO" sz="1800" dirty="0">
                <a:solidFill>
                  <a:srgbClr val="006600"/>
                </a:solidFill>
              </a:rPr>
              <a:t>prøver mv, er vi innenfor det formålet beskriver</a:t>
            </a:r>
          </a:p>
        </p:txBody>
      </p:sp>
      <p:pic>
        <p:nvPicPr>
          <p:cNvPr id="44" name="Picture 1024"/>
          <p:cNvPicPr>
            <a:picLocks noChangeAspect="1" noChangeArrowheads="1"/>
          </p:cNvPicPr>
          <p:nvPr/>
        </p:nvPicPr>
        <p:blipFill>
          <a:blip r:embed="rId2" cstate="print"/>
          <a:srcRect l="24610" t="30030" r="6835" b="26757"/>
          <a:stretch>
            <a:fillRect/>
          </a:stretch>
        </p:blipFill>
        <p:spPr bwMode="auto">
          <a:xfrm>
            <a:off x="1142976" y="714356"/>
            <a:ext cx="6658265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7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5" grpId="0" build="p" autoUpdateAnimBg="0"/>
      <p:bldP spid="7207" grpId="0" build="p" autoUpdateAnimBg="0"/>
      <p:bldP spid="7208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Neste forelesning</a:t>
            </a:r>
            <a:endParaRPr lang="nb-NO" sz="3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r>
              <a:rPr lang="nb-NO" sz="2400" dirty="0" smtClean="0"/>
              <a:t>… skal handle om grunnbegrepene i pol § 2</a:t>
            </a:r>
          </a:p>
          <a:p>
            <a:r>
              <a:rPr lang="nb-NO" sz="2400" dirty="0" smtClean="0"/>
              <a:t>Dette er veldig viktige byggesteiner i </a:t>
            </a:r>
            <a:r>
              <a:rPr lang="nb-NO" sz="2400" dirty="0" err="1" smtClean="0"/>
              <a:t>lovtekten</a:t>
            </a:r>
            <a:r>
              <a:rPr lang="nb-NO" sz="2400" dirty="0" smtClean="0"/>
              <a:t>. Derfor er det en forutsetning for å forstå loven at dere forstår disse begrepene</a:t>
            </a:r>
          </a:p>
          <a:p>
            <a:r>
              <a:rPr lang="nb-NO" sz="2400" dirty="0" smtClean="0"/>
              <a:t>Fint hvis alle leser denne bestemmelsen + relevant pensum </a:t>
            </a:r>
            <a:r>
              <a:rPr lang="nb-NO" sz="2400" i="1" dirty="0" smtClean="0"/>
              <a:t>før</a:t>
            </a:r>
            <a:r>
              <a:rPr lang="nb-NO" sz="2400" dirty="0" smtClean="0"/>
              <a:t> neste forelesning, slik at dere kan ha vanskelige spørsmål å stille meg!</a:t>
            </a: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1042</TotalTime>
  <Words>810</Words>
  <Application>Microsoft Office PowerPoint</Application>
  <PresentationFormat>On-screen Show (4:3)</PresentationFormat>
  <Paragraphs>143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Introduksjon til DRI1010 Personvern i offentlig forvaltning </vt:lpstr>
      <vt:lpstr>Læringsmål</vt:lpstr>
      <vt:lpstr>Arbeidsmåter</vt:lpstr>
      <vt:lpstr>Personvernkommisjonens innstilling</vt:lpstr>
      <vt:lpstr>Personvern som del av IKT-politikken</vt:lpstr>
      <vt:lpstr>Slide 6</vt:lpstr>
      <vt:lpstr>Internasjonalt personvern</vt:lpstr>
      <vt:lpstr>EMK, artikkel 8</vt:lpstr>
      <vt:lpstr>Personverndirektivet (95/46/EF)</vt:lpstr>
      <vt:lpstr>Oversikt over personvernlovgivning</vt:lpstr>
      <vt:lpstr>Personopplysningslovens formål (jf. § 1 første ledd)</vt:lpstr>
      <vt:lpstr>Personopplysningslovens formål (jf. § 1 annet ledd)</vt:lpstr>
      <vt:lpstr>Slide 13</vt:lpstr>
      <vt:lpstr>Neste forelesning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Introduksjon til DRI1010 Personvern i offentlig forvaltning: Oversikt over personvernlovgivningen og om sammenhengen med forvaltningslovgivning</dc:title>
  <dc:creator>Administrator</dc:creator>
  <cp:lastModifiedBy>dags</cp:lastModifiedBy>
  <cp:revision>28</cp:revision>
  <cp:lastPrinted>2010-01-13T19:53:14Z</cp:lastPrinted>
  <dcterms:created xsi:type="dcterms:W3CDTF">2008-01-16T19:32:24Z</dcterms:created>
  <dcterms:modified xsi:type="dcterms:W3CDTF">2013-01-16T08:41:50Z</dcterms:modified>
</cp:coreProperties>
</file>