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6600CC"/>
    <a:srgbClr val="CC33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96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GB"/>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14.08.2016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14.08.2016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GB"/>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9E089A9B-B408-4FB5-A1A7-F584887AC317}" type="datetimeFigureOut">
              <a:rPr lang="nb-NO" smtClean="0"/>
              <a:t>14.08.2016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9E089A9B-B408-4FB5-A1A7-F584887AC317}" type="datetimeFigureOut">
              <a:rPr lang="nb-NO" smtClean="0"/>
              <a:t>14.08.2016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GB"/>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9E089A9B-B408-4FB5-A1A7-F584887AC317}" type="datetimeFigureOut">
              <a:rPr lang="nb-NO" smtClean="0"/>
              <a:t>14.08.2016</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9E089A9B-B408-4FB5-A1A7-F584887AC317}" type="datetimeFigureOut">
              <a:rPr lang="nb-NO" smtClean="0"/>
              <a:t>14.08.2016</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E089A9B-B408-4FB5-A1A7-F584887AC317}" type="datetimeFigureOut">
              <a:rPr lang="nb-NO" smtClean="0"/>
              <a:t>14.08.2016</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GB"/>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9E089A9B-B408-4FB5-A1A7-F584887AC317}" type="datetimeFigureOut">
              <a:rPr lang="nb-NO" smtClean="0"/>
              <a:t>14.08.2016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GB"/>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9E089A9B-B408-4FB5-A1A7-F584887AC317}" type="datetimeFigureOut">
              <a:rPr lang="nb-NO" smtClean="0"/>
              <a:t>14.08.2016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14.08.2016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14.08.2016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89A9B-B408-4FB5-A1A7-F584887AC317}" type="datetimeFigureOut">
              <a:rPr lang="nb-NO" smtClean="0"/>
              <a:t>14.08.2016</a:t>
            </a:fld>
            <a:endParaRPr lang="en-GB"/>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13A02-F4AB-4A15-802E-F54EEECFD56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en-GB" sz="3200" dirty="0" err="1" smtClean="0">
                <a:solidFill>
                  <a:srgbClr val="C00000"/>
                </a:solidFill>
              </a:rPr>
              <a:t>Noen</a:t>
            </a:r>
            <a:r>
              <a:rPr lang="en-GB" sz="3200" dirty="0" smtClean="0">
                <a:solidFill>
                  <a:srgbClr val="C00000"/>
                </a:solidFill>
              </a:rPr>
              <a:t> </a:t>
            </a:r>
            <a:r>
              <a:rPr lang="en-GB" sz="3200" dirty="0" err="1" smtClean="0">
                <a:solidFill>
                  <a:srgbClr val="C00000"/>
                </a:solidFill>
              </a:rPr>
              <a:t>enkle</a:t>
            </a:r>
            <a:r>
              <a:rPr lang="en-GB" sz="3200" dirty="0" smtClean="0">
                <a:solidFill>
                  <a:srgbClr val="C00000"/>
                </a:solidFill>
              </a:rPr>
              <a:t> </a:t>
            </a:r>
            <a:r>
              <a:rPr lang="en-GB" sz="3200" dirty="0" err="1" smtClean="0">
                <a:solidFill>
                  <a:srgbClr val="C00000"/>
                </a:solidFill>
              </a:rPr>
              <a:t>studieteknikker</a:t>
            </a:r>
            <a:r>
              <a:rPr lang="en-GB" sz="3200" dirty="0">
                <a:solidFill>
                  <a:srgbClr val="C00000"/>
                </a:solidFill>
              </a:rPr>
              <a:t/>
            </a:r>
            <a:br>
              <a:rPr lang="en-GB" sz="3200" dirty="0">
                <a:solidFill>
                  <a:srgbClr val="C00000"/>
                </a:solidFill>
              </a:rPr>
            </a:b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innlæring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DRI-emner</a:t>
            </a:r>
            <a:endParaRPr lang="en-GB" sz="3200" dirty="0">
              <a:solidFill>
                <a:srgbClr val="C00000"/>
              </a:solidFill>
            </a:endParaRPr>
          </a:p>
        </p:txBody>
      </p:sp>
      <p:sp>
        <p:nvSpPr>
          <p:cNvPr id="3" name="Undertittel 2"/>
          <p:cNvSpPr>
            <a:spLocks noGrp="1"/>
          </p:cNvSpPr>
          <p:nvPr>
            <p:ph type="subTitle" idx="1"/>
          </p:nvPr>
        </p:nvSpPr>
        <p:spPr/>
        <p:txBody>
          <a:bodyPr>
            <a:normAutofit/>
          </a:bodyPr>
          <a:lstStyle/>
          <a:p>
            <a:r>
              <a:rPr lang="en-GB" sz="2400" dirty="0" smtClean="0"/>
              <a:t>Dag </a:t>
            </a:r>
            <a:r>
              <a:rPr lang="en-GB" sz="2400" smtClean="0"/>
              <a:t>Wiese </a:t>
            </a:r>
            <a:r>
              <a:rPr lang="en-GB" sz="2400" smtClean="0"/>
              <a:t>Schartum, AFIN</a:t>
            </a:r>
            <a:endParaRPr lang="en-GB"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C00000"/>
                </a:solidFill>
              </a:rPr>
              <a:t>Generelt</a:t>
            </a:r>
            <a:endParaRPr lang="en-GB" sz="3200" b="1" dirty="0">
              <a:solidFill>
                <a:srgbClr val="C00000"/>
              </a:solidFill>
            </a:endParaRPr>
          </a:p>
        </p:txBody>
      </p:sp>
      <p:sp>
        <p:nvSpPr>
          <p:cNvPr id="3" name="Plassholder for innhold 2"/>
          <p:cNvSpPr>
            <a:spLocks noGrp="1"/>
          </p:cNvSpPr>
          <p:nvPr>
            <p:ph idx="1"/>
          </p:nvPr>
        </p:nvSpPr>
        <p:spPr/>
        <p:txBody>
          <a:bodyPr>
            <a:normAutofit/>
          </a:bodyPr>
          <a:lstStyle/>
          <a:p>
            <a:r>
              <a:rPr lang="en-GB" sz="2400" dirty="0" smtClean="0"/>
              <a:t>Folk </a:t>
            </a:r>
            <a:r>
              <a:rPr lang="en-GB" sz="2400" dirty="0" err="1" smtClean="0"/>
              <a:t>er</a:t>
            </a:r>
            <a:r>
              <a:rPr lang="en-GB" sz="2400" dirty="0" smtClean="0"/>
              <a:t> </a:t>
            </a:r>
            <a:r>
              <a:rPr lang="en-GB" sz="2400" dirty="0" err="1" smtClean="0"/>
              <a:t>forskjellige</a:t>
            </a:r>
            <a:r>
              <a:rPr lang="en-GB" sz="2400" dirty="0" smtClean="0"/>
              <a:t>. Finn </a:t>
            </a:r>
            <a:r>
              <a:rPr lang="en-GB" sz="2400" dirty="0" err="1" smtClean="0"/>
              <a:t>ut</a:t>
            </a:r>
            <a:r>
              <a:rPr lang="en-GB" sz="2400" dirty="0" smtClean="0"/>
              <a:t> </a:t>
            </a:r>
            <a:r>
              <a:rPr lang="en-GB" sz="2400" dirty="0" err="1" smtClean="0"/>
              <a:t>hva</a:t>
            </a:r>
            <a:r>
              <a:rPr lang="en-GB" sz="2400" dirty="0" smtClean="0"/>
              <a:t> </a:t>
            </a:r>
            <a:r>
              <a:rPr lang="en-GB" sz="2400" dirty="0" err="1" smtClean="0"/>
              <a:t>som</a:t>
            </a:r>
            <a:r>
              <a:rPr lang="en-GB" sz="2400" dirty="0" smtClean="0"/>
              <a:t> </a:t>
            </a:r>
            <a:r>
              <a:rPr lang="en-GB" sz="2400" dirty="0" err="1" smtClean="0"/>
              <a:t>fungerer</a:t>
            </a:r>
            <a:r>
              <a:rPr lang="en-GB" sz="2400" dirty="0" smtClean="0"/>
              <a:t> for deg.</a:t>
            </a:r>
          </a:p>
          <a:p>
            <a:r>
              <a:rPr lang="en-GB" sz="2400" dirty="0" err="1" smtClean="0"/>
              <a:t>Ikke</a:t>
            </a:r>
            <a:r>
              <a:rPr lang="en-GB" sz="2400" dirty="0" smtClean="0"/>
              <a:t> la </a:t>
            </a:r>
            <a:r>
              <a:rPr lang="en-GB" sz="2400" dirty="0" err="1" smtClean="0"/>
              <a:t>studiet</a:t>
            </a:r>
            <a:r>
              <a:rPr lang="en-GB" sz="2400" dirty="0" smtClean="0"/>
              <a:t> </a:t>
            </a:r>
            <a:r>
              <a:rPr lang="en-GB" sz="2400" dirty="0" err="1" smtClean="0"/>
              <a:t>bli</a:t>
            </a:r>
            <a:r>
              <a:rPr lang="en-GB" sz="2400" dirty="0" smtClean="0"/>
              <a:t> </a:t>
            </a:r>
            <a:r>
              <a:rPr lang="en-GB" sz="2400" dirty="0" err="1" smtClean="0"/>
              <a:t>noe</a:t>
            </a:r>
            <a:r>
              <a:rPr lang="en-GB" sz="2400" dirty="0" smtClean="0"/>
              <a:t> du </a:t>
            </a:r>
            <a:r>
              <a:rPr lang="en-GB" sz="2400" dirty="0" err="1" smtClean="0"/>
              <a:t>gjør</a:t>
            </a:r>
            <a:r>
              <a:rPr lang="en-GB" sz="2400" dirty="0" smtClean="0"/>
              <a:t> </a:t>
            </a:r>
            <a:r>
              <a:rPr lang="en-GB" sz="2400" dirty="0" err="1" smtClean="0"/>
              <a:t>alene</a:t>
            </a:r>
            <a:r>
              <a:rPr lang="en-GB" sz="2400" dirty="0" smtClean="0"/>
              <a:t>. Finn deg </a:t>
            </a:r>
            <a:r>
              <a:rPr lang="en-GB" sz="2400" dirty="0" err="1" smtClean="0"/>
              <a:t>én</a:t>
            </a:r>
            <a:r>
              <a:rPr lang="en-GB" sz="2400" dirty="0" smtClean="0"/>
              <a:t> </a:t>
            </a:r>
            <a:r>
              <a:rPr lang="en-GB" sz="2400" dirty="0" err="1" smtClean="0"/>
              <a:t>eller</a:t>
            </a:r>
            <a:r>
              <a:rPr lang="en-GB" sz="2400" dirty="0" smtClean="0"/>
              <a:t> </a:t>
            </a:r>
            <a:r>
              <a:rPr lang="en-GB" sz="2400" dirty="0" err="1" smtClean="0"/>
              <a:t>flere</a:t>
            </a:r>
            <a:r>
              <a:rPr lang="en-GB" sz="2400" dirty="0" smtClean="0"/>
              <a:t> </a:t>
            </a:r>
            <a:r>
              <a:rPr lang="en-GB" sz="2400" dirty="0" err="1" smtClean="0"/>
              <a:t>medstudenter</a:t>
            </a:r>
            <a:r>
              <a:rPr lang="en-GB" sz="2400" dirty="0" smtClean="0"/>
              <a:t> å </a:t>
            </a:r>
            <a:r>
              <a:rPr lang="en-GB" sz="2400" dirty="0" err="1" smtClean="0"/>
              <a:t>samarbeide</a:t>
            </a:r>
            <a:r>
              <a:rPr lang="en-GB" sz="2400" dirty="0" smtClean="0"/>
              <a:t> med. Pass </a:t>
            </a:r>
            <a:r>
              <a:rPr lang="en-GB" sz="2400" dirty="0" err="1" smtClean="0"/>
              <a:t>på</a:t>
            </a:r>
            <a:r>
              <a:rPr lang="en-GB" sz="2400" dirty="0" smtClean="0"/>
              <a:t> at </a:t>
            </a:r>
            <a:r>
              <a:rPr lang="en-GB" sz="2400" dirty="0" err="1" smtClean="0"/>
              <a:t>alle</a:t>
            </a:r>
            <a:r>
              <a:rPr lang="en-GB" sz="2400" dirty="0" smtClean="0"/>
              <a:t> </a:t>
            </a:r>
            <a:r>
              <a:rPr lang="en-GB" sz="2400" dirty="0" err="1" smtClean="0"/>
              <a:t>får</a:t>
            </a:r>
            <a:r>
              <a:rPr lang="en-GB" sz="2400" dirty="0" smtClean="0"/>
              <a:t> </a:t>
            </a:r>
            <a:r>
              <a:rPr lang="en-GB" sz="2400" dirty="0" err="1" smtClean="0"/>
              <a:t>bli</a:t>
            </a:r>
            <a:r>
              <a:rPr lang="en-GB" sz="2400" dirty="0" smtClean="0"/>
              <a:t> med.</a:t>
            </a:r>
          </a:p>
          <a:p>
            <a:r>
              <a:rPr lang="en-GB" sz="2400" dirty="0" err="1" smtClean="0"/>
              <a:t>Varier</a:t>
            </a:r>
            <a:r>
              <a:rPr lang="en-GB" sz="2400" dirty="0" smtClean="0"/>
              <a:t> </a:t>
            </a:r>
            <a:r>
              <a:rPr lang="en-GB" sz="2400" dirty="0" err="1" smtClean="0"/>
              <a:t>studieteknikkene</a:t>
            </a:r>
            <a:r>
              <a:rPr lang="en-GB" sz="2400" dirty="0" smtClean="0"/>
              <a:t>. </a:t>
            </a:r>
            <a:r>
              <a:rPr lang="en-GB" sz="2400" dirty="0" err="1" smtClean="0"/>
              <a:t>Lesing</a:t>
            </a:r>
            <a:r>
              <a:rPr lang="en-GB" sz="2400" dirty="0" smtClean="0"/>
              <a:t> </a:t>
            </a:r>
            <a:r>
              <a:rPr lang="en-GB" sz="2400" dirty="0" err="1" smtClean="0"/>
              <a:t>av</a:t>
            </a:r>
            <a:r>
              <a:rPr lang="en-GB" sz="2400" dirty="0" smtClean="0"/>
              <a:t> </a:t>
            </a:r>
            <a:r>
              <a:rPr lang="en-GB" sz="2400" dirty="0" err="1" smtClean="0"/>
              <a:t>pensum</a:t>
            </a:r>
            <a:r>
              <a:rPr lang="en-GB" sz="2400" dirty="0" smtClean="0"/>
              <a:t> </a:t>
            </a:r>
            <a:r>
              <a:rPr lang="en-GB" sz="2400" dirty="0" err="1" smtClean="0"/>
              <a:t>er</a:t>
            </a:r>
            <a:r>
              <a:rPr lang="en-GB" sz="2400" dirty="0" smtClean="0"/>
              <a:t> bare en </a:t>
            </a:r>
            <a:r>
              <a:rPr lang="en-GB" sz="2400" dirty="0" err="1" smtClean="0"/>
              <a:t>liten</a:t>
            </a:r>
            <a:r>
              <a:rPr lang="en-GB" sz="2400" dirty="0" smtClean="0"/>
              <a:t> del </a:t>
            </a:r>
            <a:r>
              <a:rPr lang="en-GB" sz="2400" dirty="0" err="1" smtClean="0"/>
              <a:t>av</a:t>
            </a:r>
            <a:r>
              <a:rPr lang="en-GB" sz="2400" dirty="0" smtClean="0"/>
              <a:t> </a:t>
            </a:r>
            <a:r>
              <a:rPr lang="en-GB" sz="2400" dirty="0" err="1" smtClean="0"/>
              <a:t>aktivitene</a:t>
            </a:r>
            <a:r>
              <a:rPr lang="en-GB" sz="2400" dirty="0" smtClean="0"/>
              <a:t>. Mange </a:t>
            </a:r>
            <a:r>
              <a:rPr lang="en-GB" sz="2400" dirty="0" err="1" smtClean="0"/>
              <a:t>studieteknikker</a:t>
            </a:r>
            <a:r>
              <a:rPr lang="en-GB" sz="2400" dirty="0" smtClean="0"/>
              <a:t> </a:t>
            </a:r>
            <a:r>
              <a:rPr lang="en-GB" sz="2400" dirty="0" err="1" smtClean="0"/>
              <a:t>krever</a:t>
            </a:r>
            <a:r>
              <a:rPr lang="en-GB" sz="2400" dirty="0" smtClean="0"/>
              <a:t> at </a:t>
            </a:r>
            <a:r>
              <a:rPr lang="en-GB" sz="2400" dirty="0" err="1" smtClean="0"/>
              <a:t>flere</a:t>
            </a:r>
            <a:r>
              <a:rPr lang="en-GB" sz="2400" dirty="0" smtClean="0"/>
              <a:t> </a:t>
            </a:r>
            <a:r>
              <a:rPr lang="en-GB" sz="2400" dirty="0" err="1" smtClean="0"/>
              <a:t>samarbeider</a:t>
            </a:r>
            <a:r>
              <a:rPr lang="en-GB" sz="2400" dirty="0" smtClean="0"/>
              <a:t>.</a:t>
            </a:r>
          </a:p>
          <a:p>
            <a:r>
              <a:rPr lang="en-GB" sz="2400" dirty="0" smtClean="0"/>
              <a:t>Du </a:t>
            </a:r>
            <a:r>
              <a:rPr lang="en-GB" sz="2400" dirty="0" err="1" smtClean="0"/>
              <a:t>må</a:t>
            </a:r>
            <a:r>
              <a:rPr lang="en-GB" sz="2400" dirty="0" smtClean="0"/>
              <a:t> </a:t>
            </a:r>
            <a:r>
              <a:rPr lang="en-GB" sz="2400" dirty="0" err="1" smtClean="0"/>
              <a:t>sørge</a:t>
            </a:r>
            <a:r>
              <a:rPr lang="en-GB" sz="2400" dirty="0" smtClean="0"/>
              <a:t> for å </a:t>
            </a:r>
            <a:r>
              <a:rPr lang="en-GB" sz="2400" dirty="0" err="1" smtClean="0"/>
              <a:t>lese</a:t>
            </a:r>
            <a:r>
              <a:rPr lang="en-GB" sz="2400" dirty="0" smtClean="0"/>
              <a:t>, </a:t>
            </a:r>
            <a:r>
              <a:rPr lang="en-GB" sz="2400" dirty="0" err="1" smtClean="0"/>
              <a:t>tegne</a:t>
            </a:r>
            <a:r>
              <a:rPr lang="en-GB" sz="2400" dirty="0" smtClean="0"/>
              <a:t>, </a:t>
            </a:r>
            <a:r>
              <a:rPr lang="en-GB" sz="2400" dirty="0" err="1" smtClean="0"/>
              <a:t>skrive</a:t>
            </a:r>
            <a:r>
              <a:rPr lang="en-GB" sz="2400" dirty="0" smtClean="0"/>
              <a:t> </a:t>
            </a:r>
            <a:r>
              <a:rPr lang="en-GB" sz="2400" dirty="0" err="1" smtClean="0"/>
              <a:t>og</a:t>
            </a:r>
            <a:r>
              <a:rPr lang="en-GB" sz="2400" dirty="0" smtClean="0"/>
              <a:t> </a:t>
            </a:r>
            <a:r>
              <a:rPr lang="en-GB" sz="2400" dirty="0" err="1" smtClean="0"/>
              <a:t>snakke</a:t>
            </a:r>
            <a:r>
              <a:rPr lang="en-GB" sz="2400" dirty="0" smtClean="0"/>
              <a:t> </a:t>
            </a:r>
            <a:r>
              <a:rPr lang="en-GB" sz="2400" smtClean="0"/>
              <a:t>fag</a:t>
            </a:r>
            <a:r>
              <a:rPr lang="en-GB" sz="2400" smtClean="0"/>
              <a:t>.</a:t>
            </a:r>
          </a:p>
          <a:p>
            <a:endParaRPr lang="en-GB" sz="2400"/>
          </a:p>
          <a:p>
            <a:pPr marL="0" indent="0">
              <a:buNone/>
            </a:pPr>
            <a:r>
              <a:rPr lang="en-GB" sz="2400" smtClean="0">
                <a:solidFill>
                  <a:srgbClr val="6600CC"/>
                </a:solidFill>
                <a:effectLst>
                  <a:outerShdw blurRad="50800" dist="50800" dir="5400000" algn="ctr" rotWithShape="0">
                    <a:srgbClr val="9900CC"/>
                  </a:outerShdw>
                </a:effectLst>
              </a:rPr>
              <a:t>          Begyn </a:t>
            </a:r>
            <a:r>
              <a:rPr lang="en-GB" sz="2400">
                <a:solidFill>
                  <a:srgbClr val="6600CC"/>
                </a:solidFill>
                <a:effectLst>
                  <a:outerShdw blurRad="50800" dist="50800" dir="5400000" algn="ctr" rotWithShape="0">
                    <a:srgbClr val="9900CC"/>
                  </a:outerShdw>
                </a:effectLst>
              </a:rPr>
              <a:t>med å få oversikt for å </a:t>
            </a:r>
            <a:r>
              <a:rPr lang="en-GB" sz="2400">
                <a:solidFill>
                  <a:srgbClr val="6600CC"/>
                </a:solidFill>
                <a:effectLst>
                  <a:outerShdw blurRad="50800" dist="50800" dir="5400000" algn="ctr" rotWithShape="0">
                    <a:srgbClr val="9900CC"/>
                  </a:outerShdw>
                </a:effectLst>
              </a:rPr>
              <a:t>anslå </a:t>
            </a:r>
            <a:r>
              <a:rPr lang="en-GB" sz="2400" smtClean="0">
                <a:solidFill>
                  <a:srgbClr val="6600CC"/>
                </a:solidFill>
                <a:effectLst>
                  <a:outerShdw blurRad="50800" dist="50800" dir="5400000" algn="ctr" rotWithShape="0">
                    <a:srgbClr val="9900CC"/>
                  </a:outerShdw>
                </a:effectLst>
              </a:rPr>
              <a:t>arbeidsmengde</a:t>
            </a:r>
            <a:endParaRPr lang="en-GB" sz="2400">
              <a:solidFill>
                <a:srgbClr val="6600CC"/>
              </a:solidFill>
              <a:effectLst>
                <a:outerShdw blurRad="50800" dist="50800" dir="5400000" algn="ctr" rotWithShape="0">
                  <a:srgbClr val="9900CC"/>
                </a:outerShdw>
              </a:effectLst>
            </a:endParaRPr>
          </a:p>
          <a:p>
            <a:endParaRPr lang="en-GB" sz="2400" dirty="0" smtClean="0">
              <a:effectLst>
                <a:outerShdw blurRad="50800" dist="50800" dir="5400000" algn="ctr" rotWithShape="0">
                  <a:srgbClr val="FFC000"/>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3200" smtClean="0">
                <a:solidFill>
                  <a:srgbClr val="C00000"/>
                </a:solidFill>
              </a:rPr>
              <a:t>Noen </a:t>
            </a:r>
            <a:r>
              <a:rPr lang="nb-NO" sz="3200" smtClean="0">
                <a:solidFill>
                  <a:srgbClr val="C00000"/>
                </a:solidFill>
              </a:rPr>
              <a:t>leseteknikker (1): </a:t>
            </a:r>
            <a:r>
              <a:rPr lang="nb-NO" sz="3200" b="1" dirty="0" smtClean="0">
                <a:solidFill>
                  <a:srgbClr val="C00000"/>
                </a:solidFill>
              </a:rPr>
              <a:t>Systematisk lesing</a:t>
            </a:r>
            <a:r>
              <a:rPr lang="nb-NO" sz="3200" b="1" u="sng" dirty="0" smtClean="0">
                <a:solidFill>
                  <a:srgbClr val="C00000"/>
                </a:solidFill>
              </a:rPr>
              <a:t/>
            </a:r>
            <a:br>
              <a:rPr lang="nb-NO" sz="3200" b="1" u="sng"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lvl="0"/>
            <a:r>
              <a:rPr lang="nb-NO" sz="2400" dirty="0" smtClean="0"/>
              <a:t>Hva </a:t>
            </a:r>
            <a:r>
              <a:rPr lang="nb-NO" sz="2400" dirty="0"/>
              <a:t>slags tekst er dette? (redegjør for faktiske forhold, argumenterer, diskuterer mv)</a:t>
            </a:r>
          </a:p>
          <a:p>
            <a:pPr lvl="0"/>
            <a:r>
              <a:rPr lang="nb-NO" sz="2400" dirty="0"/>
              <a:t>Hvordan skal jeg lære teksten? (forstå og/eller reprodusere?)</a:t>
            </a:r>
          </a:p>
          <a:p>
            <a:pPr lvl="0"/>
            <a:r>
              <a:rPr lang="nb-NO" sz="2400" dirty="0"/>
              <a:t>På hvilket nivå bør jeg lese teksten? (helheten, hovedelementer, detaljer)</a:t>
            </a:r>
          </a:p>
          <a:p>
            <a:pPr lvl="0"/>
            <a:r>
              <a:rPr lang="nb-NO" sz="2400" dirty="0"/>
              <a:t>Hva er sammenhengene mellom nivåene? (hovedkategorier, underkategorier)</a:t>
            </a:r>
          </a:p>
          <a:p>
            <a:pPr lvl="0"/>
            <a:r>
              <a:rPr lang="nb-NO" sz="2400" dirty="0"/>
              <a:t>Har teksten sammenheng med noe annet jeg har lest eller kan? (assosiere!)</a:t>
            </a:r>
          </a:p>
          <a:p>
            <a:pPr lvl="0"/>
            <a:r>
              <a:rPr lang="nb-NO" sz="2400" dirty="0"/>
              <a:t>Hvordan kan jeg forklare disse sammenhengene?</a:t>
            </a:r>
          </a:p>
          <a:p>
            <a:endParaRPr lang="en-GB"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91264" cy="1143000"/>
          </a:xfrm>
        </p:spPr>
        <p:txBody>
          <a:bodyPr>
            <a:normAutofit fontScale="90000"/>
          </a:bodyPr>
          <a:lstStyle/>
          <a:p>
            <a:pPr algn="l"/>
            <a:r>
              <a:rPr lang="nb-NO" sz="3200" smtClean="0">
                <a:solidFill>
                  <a:srgbClr val="C00000"/>
                </a:solidFill>
              </a:rPr>
              <a:t>Noen </a:t>
            </a:r>
            <a:r>
              <a:rPr lang="nb-NO" sz="3200" smtClean="0">
                <a:solidFill>
                  <a:srgbClr val="C00000"/>
                </a:solidFill>
              </a:rPr>
              <a:t>leseteknikker (2): </a:t>
            </a:r>
            <a:r>
              <a:rPr lang="nb-NO" sz="3200" b="1" dirty="0" smtClean="0">
                <a:solidFill>
                  <a:srgbClr val="C00000"/>
                </a:solidFill>
              </a:rPr>
              <a:t>Kritisk/problemorientert lesing</a:t>
            </a:r>
            <a:r>
              <a:rPr lang="nb-NO" sz="3200" b="1" u="sng" dirty="0" smtClean="0">
                <a:solidFill>
                  <a:srgbClr val="C00000"/>
                </a:solidFill>
              </a:rPr>
              <a:t/>
            </a:r>
            <a:br>
              <a:rPr lang="nb-NO" sz="3200" b="1" u="sng"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Autofit/>
          </a:bodyPr>
          <a:lstStyle/>
          <a:p>
            <a:pPr lvl="0"/>
            <a:r>
              <a:rPr lang="nb-NO" sz="2400" dirty="0" smtClean="0"/>
              <a:t>Er </a:t>
            </a:r>
            <a:r>
              <a:rPr lang="nb-NO" sz="2400" dirty="0"/>
              <a:t>jeg enig i innholdet av teksten? (Har forfatteren dekning for sine synspunkter, resonnerer hun logisk mv)</a:t>
            </a:r>
          </a:p>
          <a:p>
            <a:pPr lvl="0"/>
            <a:r>
              <a:rPr lang="nb-NO" sz="2400" dirty="0"/>
              <a:t>Hvilke er de tre vanskeligste elementene i denne teksten?</a:t>
            </a:r>
          </a:p>
          <a:p>
            <a:pPr lvl="0"/>
            <a:r>
              <a:rPr lang="nb-NO" sz="2400" dirty="0"/>
              <a:t>Hvorfor er det vanskelig? (språk, usystematisk, jeg mangler bakgrunnskunnskap)</a:t>
            </a:r>
          </a:p>
          <a:p>
            <a:pPr lvl="0"/>
            <a:r>
              <a:rPr lang="nb-NO" sz="2400" dirty="0"/>
              <a:t>Hva er mest interessant med denne teksten – og hvorfor? (aktualitet, betydning for noe jeg synes er viktig? mv)</a:t>
            </a:r>
          </a:p>
          <a:p>
            <a:endParaRPr lang="en-GB"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363272" cy="1143000"/>
          </a:xfrm>
        </p:spPr>
        <p:txBody>
          <a:bodyPr>
            <a:normAutofit fontScale="90000"/>
          </a:bodyPr>
          <a:lstStyle/>
          <a:p>
            <a:pPr algn="l"/>
            <a:r>
              <a:rPr lang="nb-NO" sz="3200" smtClean="0">
                <a:solidFill>
                  <a:srgbClr val="C00000"/>
                </a:solidFill>
              </a:rPr>
              <a:t>Noen </a:t>
            </a:r>
            <a:r>
              <a:rPr lang="nb-NO" sz="3200" smtClean="0">
                <a:solidFill>
                  <a:srgbClr val="C00000"/>
                </a:solidFill>
              </a:rPr>
              <a:t>leseteknikker (3): </a:t>
            </a:r>
            <a:r>
              <a:rPr lang="nb-NO" sz="3200" b="1" dirty="0" smtClean="0">
                <a:solidFill>
                  <a:srgbClr val="C00000"/>
                </a:solidFill>
              </a:rPr>
              <a:t>Alternativ, sammenlignende lesing</a:t>
            </a:r>
            <a:br>
              <a:rPr lang="nb-NO" sz="3200" b="1"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lvl="0"/>
            <a:r>
              <a:rPr lang="nb-NO" sz="2400" dirty="0" smtClean="0"/>
              <a:t>Gå </a:t>
            </a:r>
            <a:r>
              <a:rPr lang="nb-NO" sz="2400" dirty="0"/>
              <a:t>i biblioteket og let opp én alternativ fremstilling for hvert hovedemne</a:t>
            </a:r>
          </a:p>
          <a:p>
            <a:pPr lvl="0"/>
            <a:r>
              <a:rPr lang="nb-NO" sz="2400" dirty="0"/>
              <a:t>Sammenlign den nye fremstillingen </a:t>
            </a:r>
            <a:r>
              <a:rPr lang="nb-NO" sz="2400"/>
              <a:t>med </a:t>
            </a:r>
            <a:r>
              <a:rPr lang="nb-NO" sz="2400" smtClean="0"/>
              <a:t>pensum-fremstillingen</a:t>
            </a:r>
            <a:endParaRPr lang="nb-NO" sz="2400" dirty="0"/>
          </a:p>
          <a:p>
            <a:pPr lvl="0"/>
            <a:r>
              <a:rPr lang="nb-NO" sz="2400" dirty="0"/>
              <a:t>Ta stilling til styrker og svakheter ved </a:t>
            </a:r>
            <a:r>
              <a:rPr lang="nb-NO" sz="2400" dirty="0" smtClean="0"/>
              <a:t>pensumfremstillingen </a:t>
            </a:r>
            <a:r>
              <a:rPr lang="nb-NO" sz="2400" dirty="0"/>
              <a:t>vurdert ut i fra den alternative </a:t>
            </a:r>
            <a:r>
              <a:rPr lang="nb-NO" sz="2400" dirty="0" smtClean="0"/>
              <a:t>litteraturen</a:t>
            </a:r>
            <a:endParaRPr lang="nb-NO" sz="2400" dirty="0"/>
          </a:p>
          <a:p>
            <a:endParaRPr lang="en-GB"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6600CC"/>
                </a:solidFill>
              </a:rPr>
              <a:t>Noen</a:t>
            </a:r>
            <a:r>
              <a:rPr lang="en-GB" sz="3200" b="1" dirty="0" smtClean="0">
                <a:solidFill>
                  <a:srgbClr val="6600CC"/>
                </a:solidFill>
              </a:rPr>
              <a:t> </a:t>
            </a:r>
            <a:r>
              <a:rPr lang="en-GB" sz="3200" b="1" dirty="0" err="1" smtClean="0">
                <a:solidFill>
                  <a:srgbClr val="6600CC"/>
                </a:solidFill>
              </a:rPr>
              <a:t>tegneteknikker</a:t>
            </a:r>
            <a:endParaRPr lang="en-GB" sz="3200" b="1" dirty="0">
              <a:solidFill>
                <a:srgbClr val="6600CC"/>
              </a:solidFill>
            </a:endParaRPr>
          </a:p>
        </p:txBody>
      </p:sp>
      <p:sp>
        <p:nvSpPr>
          <p:cNvPr id="3" name="Plassholder for innhold 2"/>
          <p:cNvSpPr>
            <a:spLocks noGrp="1"/>
          </p:cNvSpPr>
          <p:nvPr>
            <p:ph idx="1"/>
          </p:nvPr>
        </p:nvSpPr>
        <p:spPr/>
        <p:txBody>
          <a:bodyPr>
            <a:normAutofit/>
          </a:bodyPr>
          <a:lstStyle/>
          <a:p>
            <a:r>
              <a:rPr lang="nb-NO" sz="2400" dirty="0" smtClean="0"/>
              <a:t>Lær deg alle tegninger i pensumlitteraturen og </a:t>
            </a:r>
            <a:r>
              <a:rPr lang="nb-NO" sz="2400" dirty="0" err="1" smtClean="0"/>
              <a:t>forelesnings-presentasjonene</a:t>
            </a:r>
            <a:endParaRPr lang="nb-NO" sz="2400" dirty="0" smtClean="0"/>
          </a:p>
          <a:p>
            <a:pPr lvl="1"/>
            <a:r>
              <a:rPr lang="nb-NO" sz="2400" dirty="0" smtClean="0"/>
              <a:t>Tegn dem</a:t>
            </a:r>
          </a:p>
          <a:p>
            <a:pPr lvl="1"/>
            <a:r>
              <a:rPr lang="nb-NO" sz="2400" dirty="0" smtClean="0"/>
              <a:t> Forstå og forklar dem</a:t>
            </a:r>
          </a:p>
          <a:p>
            <a:pPr lvl="1"/>
            <a:r>
              <a:rPr lang="nb-NO" sz="2400" dirty="0" smtClean="0"/>
              <a:t>Vær kritisk: kan de gjøres bedre?</a:t>
            </a:r>
          </a:p>
          <a:p>
            <a:r>
              <a:rPr lang="nb-NO" sz="2400" dirty="0" smtClean="0"/>
              <a:t>Tenk igjennom om det stoffet du har lest kan tegnes i form av strukturer, flytdiagrammer, tankekart e.l.</a:t>
            </a:r>
          </a:p>
          <a:p>
            <a:pPr lvl="1"/>
            <a:r>
              <a:rPr lang="nb-NO" sz="2400" dirty="0" smtClean="0"/>
              <a:t>Lag utkast og vis </a:t>
            </a:r>
            <a:r>
              <a:rPr lang="nb-NO" sz="2400" dirty="0" err="1" smtClean="0"/>
              <a:t>medstudenter</a:t>
            </a:r>
            <a:r>
              <a:rPr lang="nb-NO" sz="2400" dirty="0" smtClean="0"/>
              <a:t> for å høre om de er enige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00CC00"/>
                </a:solidFill>
              </a:rPr>
              <a:t>Noen</a:t>
            </a:r>
            <a:r>
              <a:rPr lang="en-GB" sz="3200" b="1" dirty="0" smtClean="0">
                <a:solidFill>
                  <a:srgbClr val="00CC00"/>
                </a:solidFill>
              </a:rPr>
              <a:t> </a:t>
            </a:r>
            <a:r>
              <a:rPr lang="en-GB" sz="3200" b="1" dirty="0" err="1" smtClean="0">
                <a:solidFill>
                  <a:srgbClr val="00CC00"/>
                </a:solidFill>
              </a:rPr>
              <a:t>skriveteknikker</a:t>
            </a:r>
            <a:endParaRPr lang="en-GB" sz="3200" dirty="0">
              <a:solidFill>
                <a:srgbClr val="00CC00"/>
              </a:solidFill>
            </a:endParaRPr>
          </a:p>
        </p:txBody>
      </p:sp>
      <p:sp>
        <p:nvSpPr>
          <p:cNvPr id="3" name="Plassholder for innhold 2"/>
          <p:cNvSpPr>
            <a:spLocks noGrp="1"/>
          </p:cNvSpPr>
          <p:nvPr>
            <p:ph idx="1"/>
          </p:nvPr>
        </p:nvSpPr>
        <p:spPr/>
        <p:txBody>
          <a:bodyPr>
            <a:normAutofit/>
          </a:bodyPr>
          <a:lstStyle/>
          <a:p>
            <a:r>
              <a:rPr lang="nb-NO" sz="2400" dirty="0" smtClean="0"/>
              <a:t>Skriv og gjengi det du har lest, mest mulig med egne ord</a:t>
            </a:r>
          </a:p>
          <a:p>
            <a:r>
              <a:rPr lang="nb-NO" sz="2400" dirty="0" smtClean="0"/>
              <a:t>Finn fram til det du f.eks. mener er de ti viktigste begrepene i </a:t>
            </a:r>
            <a:r>
              <a:rPr lang="nb-NO" sz="2400" smtClean="0"/>
              <a:t>en </a:t>
            </a:r>
            <a:r>
              <a:rPr lang="nb-NO" sz="2400" smtClean="0"/>
              <a:t>pensumtekst. </a:t>
            </a:r>
            <a:r>
              <a:rPr lang="nb-NO" sz="2400" dirty="0" smtClean="0"/>
              <a:t>Skriv gjengivelse av innholdet med utgangspunkt i disse ordene</a:t>
            </a:r>
          </a:p>
          <a:p>
            <a:r>
              <a:rPr lang="nb-NO" sz="2400" dirty="0" smtClean="0"/>
              <a:t>Skriv tidligere eksamensoppgaver. Bytt med en </a:t>
            </a:r>
            <a:r>
              <a:rPr lang="nb-NO" sz="2400" dirty="0" err="1" smtClean="0"/>
              <a:t>medstudent</a:t>
            </a:r>
            <a:r>
              <a:rPr lang="nb-NO" sz="2400" dirty="0" smtClean="0"/>
              <a:t> og rett/kommenter den andre besvarelser. Bruk pensum som støtte.</a:t>
            </a:r>
            <a:endParaRPr lang="nb-NO"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chemeClr val="accent6">
                    <a:lumMod val="75000"/>
                  </a:schemeClr>
                </a:solidFill>
              </a:rPr>
              <a:t>Noen</a:t>
            </a:r>
            <a:r>
              <a:rPr lang="en-GB" sz="3200" b="1" dirty="0" smtClean="0">
                <a:solidFill>
                  <a:schemeClr val="accent6">
                    <a:lumMod val="75000"/>
                  </a:schemeClr>
                </a:solidFill>
              </a:rPr>
              <a:t> </a:t>
            </a:r>
            <a:r>
              <a:rPr lang="en-GB" sz="3200" b="1" dirty="0" err="1" smtClean="0">
                <a:solidFill>
                  <a:schemeClr val="accent6">
                    <a:lumMod val="75000"/>
                  </a:schemeClr>
                </a:solidFill>
              </a:rPr>
              <a:t>snakketeknikker</a:t>
            </a:r>
            <a:endParaRPr lang="en-GB" sz="3200" b="1" dirty="0">
              <a:solidFill>
                <a:schemeClr val="accent6">
                  <a:lumMod val="75000"/>
                </a:schemeClr>
              </a:solidFill>
            </a:endParaRPr>
          </a:p>
        </p:txBody>
      </p:sp>
      <p:sp>
        <p:nvSpPr>
          <p:cNvPr id="3" name="Plassholder for innhold 2"/>
          <p:cNvSpPr>
            <a:spLocks noGrp="1"/>
          </p:cNvSpPr>
          <p:nvPr>
            <p:ph idx="1"/>
          </p:nvPr>
        </p:nvSpPr>
        <p:spPr/>
        <p:txBody>
          <a:bodyPr>
            <a:normAutofit fontScale="77500" lnSpcReduction="20000"/>
          </a:bodyPr>
          <a:lstStyle/>
          <a:p>
            <a:r>
              <a:rPr lang="nb-NO" dirty="0" smtClean="0"/>
              <a:t>Bestem deg for et avgrenset emne eller en sammenheng mellom emner</a:t>
            </a:r>
          </a:p>
          <a:p>
            <a:r>
              <a:rPr lang="nb-NO" dirty="0" smtClean="0"/>
              <a:t>Forklar for en </a:t>
            </a:r>
            <a:r>
              <a:rPr lang="nb-NO" dirty="0" err="1" smtClean="0"/>
              <a:t>medstudent</a:t>
            </a:r>
            <a:r>
              <a:rPr lang="nb-NO" dirty="0" smtClean="0"/>
              <a:t> (med utgangspunkt i tekst eller tegning). </a:t>
            </a:r>
            <a:r>
              <a:rPr lang="nb-NO" dirty="0" err="1" smtClean="0"/>
              <a:t>Medstudenten</a:t>
            </a:r>
            <a:r>
              <a:rPr lang="nb-NO" dirty="0" smtClean="0"/>
              <a:t> gjør notater og merker seg uenigheter, mangler og andre svakheter. Ta disse forholdene opp til diskusjon. Slå opp i pensum for å avklare.</a:t>
            </a:r>
          </a:p>
          <a:p>
            <a:r>
              <a:rPr lang="nb-NO" dirty="0" smtClean="0"/>
              <a:t>Gå deg en tur et ensomt sted og snakk deg igjennom et emne. Gjør gjerne opptak. Hva var du fornøyd med? Hva hadde du problemer med? Gå til pensum og les problemstoffet.</a:t>
            </a:r>
          </a:p>
          <a:p>
            <a:r>
              <a:rPr lang="nb-NO" dirty="0" smtClean="0"/>
              <a:t>Forklar til en venn eller et familiemedlem hva </a:t>
            </a:r>
            <a:r>
              <a:rPr lang="nb-NO" dirty="0" err="1" smtClean="0"/>
              <a:t>DRI-emnet</a:t>
            </a:r>
            <a:r>
              <a:rPr lang="nb-NO" dirty="0" smtClean="0"/>
              <a:t> går ut på.  Prøv å gjøre det så enkelt som mulig og unngå å bruke faguttrykk.</a:t>
            </a:r>
            <a:endParaRPr lang="nb-N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528</Words>
  <Application>Microsoft Office PowerPoint</Application>
  <PresentationFormat>Skjermfremvisning (4:3)</PresentationFormat>
  <Paragraphs>41</Paragraphs>
  <Slides>8</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8</vt:i4>
      </vt:variant>
    </vt:vector>
  </HeadingPairs>
  <TitlesOfParts>
    <vt:vector size="11" baseType="lpstr">
      <vt:lpstr>Arial</vt:lpstr>
      <vt:lpstr>Calibri</vt:lpstr>
      <vt:lpstr>Office-tema</vt:lpstr>
      <vt:lpstr>Noen enkle studieteknikker ved innlæring av DRI-emner</vt:lpstr>
      <vt:lpstr>Generelt</vt:lpstr>
      <vt:lpstr>Noen leseteknikker (1): Systematisk lesing </vt:lpstr>
      <vt:lpstr>Noen leseteknikker (2): Kritisk/problemorientert lesing </vt:lpstr>
      <vt:lpstr>Noen leseteknikker (3): Alternativ, sammenlignende lesing </vt:lpstr>
      <vt:lpstr>Noen tegneteknikker</vt:lpstr>
      <vt:lpstr>Noen skriveteknikker</vt:lpstr>
      <vt:lpstr>Noen snakketeknikker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Noen enkle studieteknikker ved innlæring av DRI-emner</dc:title>
  <dc:creator>eier</dc:creator>
  <cp:lastModifiedBy>dags</cp:lastModifiedBy>
  <cp:revision>5</cp:revision>
  <dcterms:created xsi:type="dcterms:W3CDTF">2013-08-19T20:11:34Z</dcterms:created>
  <dcterms:modified xsi:type="dcterms:W3CDTF">2016-08-14T22:41:08Z</dcterms:modified>
</cp:coreProperties>
</file>