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handoutMasterIdLst>
    <p:handoutMasterId r:id="rId15"/>
  </p:handoutMasterIdLst>
  <p:sldIdLst>
    <p:sldId id="256" r:id="rId2"/>
    <p:sldId id="269" r:id="rId3"/>
    <p:sldId id="263" r:id="rId4"/>
    <p:sldId id="264" r:id="rId5"/>
    <p:sldId id="265" r:id="rId6"/>
    <p:sldId id="271" r:id="rId7"/>
    <p:sldId id="272" r:id="rId8"/>
    <p:sldId id="273" r:id="rId9"/>
    <p:sldId id="266" r:id="rId10"/>
    <p:sldId id="274" r:id="rId11"/>
    <p:sldId id="270" r:id="rId12"/>
    <p:sldId id="267" r:id="rId13"/>
    <p:sldId id="268" r:id="rId14"/>
  </p:sldIdLst>
  <p:sldSz cx="9144000" cy="6858000" type="screen4x3"/>
  <p:notesSz cx="6797675" cy="9926638"/>
  <p:defaultTextStyle>
    <a:defPPr>
      <a:defRPr lang="nb-NO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33"/>
    <a:srgbClr val="0033C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966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8195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016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8196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0306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8197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016" y="9430306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8D6DCA9B-0BF3-4EA0-B445-46BBE1571C6B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582053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A9F7C4-1E35-49D4-A54B-0C1881CFD058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2CE6FE-5640-49CE-854E-9A89A33FE130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1D2353-D913-40B5-9BD3-33EE2D720415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D36603-DEF5-43A4-9E12-E0C529F7C9CF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286518-AAC2-4E11-AA49-AE763872F58C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33561E-D2C4-488E-ADF9-855EF88559E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696F2F-E2DD-41AF-9DF2-9ED4DBA193B9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8CA97C-7D07-4CFF-89C1-FDB42EF0F3C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 smtClean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1CA10E-D425-4D6C-AB88-D3BCE457D08D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23CCBD-BF79-4898-B2EA-901BD3510F9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43B1FA-9AE7-4ED9-A909-064B86D8E9D5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tittelstil i malen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73569D63-7643-408E-B053-A46A340AF6B4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io.no/studier/emner/jus/afin/DRI1001/h12/demokrati-og-rettigheter-i-informasjonssamfunnet-final.pdf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916832"/>
            <a:ext cx="7772400" cy="1656184"/>
          </a:xfrm>
        </p:spPr>
        <p:txBody>
          <a:bodyPr/>
          <a:lstStyle/>
          <a:p>
            <a:r>
              <a:rPr lang="nb-NO" sz="2800" dirty="0" smtClean="0">
                <a:solidFill>
                  <a:srgbClr val="0033CC"/>
                </a:solidFill>
              </a:rPr>
              <a:t>Introduksjon til bachelorstudiet i </a:t>
            </a:r>
            <a:r>
              <a:rPr lang="nb-NO" sz="2800" b="1" dirty="0" smtClean="0">
                <a:solidFill>
                  <a:srgbClr val="0033CC"/>
                </a:solidFill>
              </a:rPr>
              <a:t/>
            </a:r>
            <a:br>
              <a:rPr lang="nb-NO" sz="2800" b="1" dirty="0" smtClean="0">
                <a:solidFill>
                  <a:srgbClr val="0033CC"/>
                </a:solidFill>
              </a:rPr>
            </a:br>
            <a:r>
              <a:rPr lang="nb-NO" sz="3600" b="1" dirty="0" smtClean="0">
                <a:solidFill>
                  <a:srgbClr val="0033CC"/>
                </a:solidFill>
              </a:rPr>
              <a:t>Demokrati og rettigheter i informasjonssamfunnet (DRI)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sz="1600" dirty="0" smtClean="0"/>
              <a:t>Prof. Dag Wiese Schartum, AFIN</a:t>
            </a:r>
          </a:p>
          <a:p>
            <a:r>
              <a:rPr lang="nb-NO" sz="1600" dirty="0" smtClean="0"/>
              <a:t>(program- og emneansvarlig)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321" y="581717"/>
            <a:ext cx="8190143" cy="5583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682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685800" y="228600"/>
            <a:ext cx="7772400" cy="98582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nb-NO" sz="3200" b="1" kern="0" dirty="0">
                <a:solidFill>
                  <a:srgbClr val="0033CC"/>
                </a:solidFill>
                <a:latin typeface="+mj-lt"/>
                <a:ea typeface="+mj-ea"/>
                <a:cs typeface="+mj-cs"/>
              </a:rPr>
              <a:t>O</a:t>
            </a:r>
            <a:r>
              <a:rPr lang="nb-NO" sz="3200" b="1" kern="0" dirty="0" smtClean="0">
                <a:solidFill>
                  <a:srgbClr val="0033CC"/>
                </a:solidFill>
                <a:latin typeface="+mj-lt"/>
                <a:ea typeface="+mj-ea"/>
                <a:cs typeface="+mj-cs"/>
              </a:rPr>
              <a:t>m </a:t>
            </a:r>
            <a:r>
              <a:rPr lang="nb-NO" sz="3200" b="1" kern="0" dirty="0">
                <a:solidFill>
                  <a:srgbClr val="0033CC"/>
                </a:solidFill>
                <a:latin typeface="+mj-lt"/>
                <a:ea typeface="+mj-ea"/>
                <a:cs typeface="+mj-cs"/>
              </a:rPr>
              <a:t>den forvaltningsinformatiske </a:t>
            </a:r>
            <a:r>
              <a:rPr lang="nb-NO" sz="3200" b="1" kern="0" dirty="0" smtClean="0">
                <a:solidFill>
                  <a:srgbClr val="0033CC"/>
                </a:solidFill>
                <a:latin typeface="+mj-lt"/>
                <a:ea typeface="+mj-ea"/>
                <a:cs typeface="+mj-cs"/>
              </a:rPr>
              <a:t>tilnærmingen i DRI1001</a:t>
            </a:r>
            <a:endParaRPr lang="nb-NO" sz="4400" kern="0" dirty="0">
              <a:solidFill>
                <a:srgbClr val="0033CC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34" name="Gruppe 33"/>
          <p:cNvGrpSpPr/>
          <p:nvPr/>
        </p:nvGrpSpPr>
        <p:grpSpPr>
          <a:xfrm>
            <a:off x="1905000" y="2133600"/>
            <a:ext cx="4991100" cy="3276600"/>
            <a:chOff x="1905000" y="2133600"/>
            <a:chExt cx="4991100" cy="3276600"/>
          </a:xfrm>
        </p:grpSpPr>
        <p:sp>
          <p:nvSpPr>
            <p:cNvPr id="3110" name="Line 6"/>
            <p:cNvSpPr>
              <a:spLocks noChangeShapeType="1"/>
            </p:cNvSpPr>
            <p:nvPr/>
          </p:nvSpPr>
          <p:spPr bwMode="auto">
            <a:xfrm>
              <a:off x="1905000" y="4800600"/>
              <a:ext cx="4953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108" name="Line 4"/>
            <p:cNvSpPr>
              <a:spLocks noChangeShapeType="1"/>
            </p:cNvSpPr>
            <p:nvPr/>
          </p:nvSpPr>
          <p:spPr bwMode="auto">
            <a:xfrm>
              <a:off x="1943100" y="3733800"/>
              <a:ext cx="4953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106" name="Line 3"/>
            <p:cNvSpPr>
              <a:spLocks noChangeShapeType="1"/>
            </p:cNvSpPr>
            <p:nvPr/>
          </p:nvSpPr>
          <p:spPr bwMode="auto">
            <a:xfrm>
              <a:off x="1905000" y="2743200"/>
              <a:ext cx="4953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102" name="Line 18"/>
            <p:cNvSpPr>
              <a:spLocks noChangeShapeType="1"/>
            </p:cNvSpPr>
            <p:nvPr/>
          </p:nvSpPr>
          <p:spPr bwMode="auto">
            <a:xfrm flipV="1">
              <a:off x="4343400" y="2133600"/>
              <a:ext cx="0" cy="32766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103" name="Oval 19"/>
            <p:cNvSpPr>
              <a:spLocks noChangeArrowheads="1"/>
            </p:cNvSpPr>
            <p:nvPr/>
          </p:nvSpPr>
          <p:spPr bwMode="auto">
            <a:xfrm>
              <a:off x="4267200" y="3581400"/>
              <a:ext cx="228600" cy="22860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104" name="Oval 20"/>
            <p:cNvSpPr>
              <a:spLocks noChangeArrowheads="1"/>
            </p:cNvSpPr>
            <p:nvPr/>
          </p:nvSpPr>
          <p:spPr bwMode="auto">
            <a:xfrm>
              <a:off x="4267200" y="4724400"/>
              <a:ext cx="228600" cy="22860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105" name="Oval 23"/>
            <p:cNvSpPr>
              <a:spLocks noChangeArrowheads="1"/>
            </p:cNvSpPr>
            <p:nvPr/>
          </p:nvSpPr>
          <p:spPr bwMode="auto">
            <a:xfrm>
              <a:off x="4267200" y="2590800"/>
              <a:ext cx="228600" cy="22860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097" name="Line 26"/>
            <p:cNvSpPr>
              <a:spLocks noChangeShapeType="1"/>
            </p:cNvSpPr>
            <p:nvPr/>
          </p:nvSpPr>
          <p:spPr bwMode="auto">
            <a:xfrm flipV="1">
              <a:off x="2590800" y="2133600"/>
              <a:ext cx="0" cy="32766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098" name="Oval 27"/>
            <p:cNvSpPr>
              <a:spLocks noChangeArrowheads="1"/>
            </p:cNvSpPr>
            <p:nvPr/>
          </p:nvSpPr>
          <p:spPr bwMode="auto">
            <a:xfrm>
              <a:off x="2514600" y="3581400"/>
              <a:ext cx="228600" cy="22860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099" name="Oval 28"/>
            <p:cNvSpPr>
              <a:spLocks noChangeArrowheads="1"/>
            </p:cNvSpPr>
            <p:nvPr/>
          </p:nvSpPr>
          <p:spPr bwMode="auto">
            <a:xfrm>
              <a:off x="2514600" y="4724400"/>
              <a:ext cx="228600" cy="22860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100" name="Oval 29"/>
            <p:cNvSpPr>
              <a:spLocks noChangeArrowheads="1"/>
            </p:cNvSpPr>
            <p:nvPr/>
          </p:nvSpPr>
          <p:spPr bwMode="auto">
            <a:xfrm>
              <a:off x="2514600" y="2590800"/>
              <a:ext cx="228600" cy="22860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092" name="Line 31"/>
            <p:cNvSpPr>
              <a:spLocks noChangeShapeType="1"/>
            </p:cNvSpPr>
            <p:nvPr/>
          </p:nvSpPr>
          <p:spPr bwMode="auto">
            <a:xfrm flipV="1">
              <a:off x="6248400" y="2133600"/>
              <a:ext cx="0" cy="32766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093" name="Oval 32"/>
            <p:cNvSpPr>
              <a:spLocks noChangeArrowheads="1"/>
            </p:cNvSpPr>
            <p:nvPr/>
          </p:nvSpPr>
          <p:spPr bwMode="auto">
            <a:xfrm>
              <a:off x="6172200" y="3581400"/>
              <a:ext cx="228600" cy="22860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094" name="Oval 33"/>
            <p:cNvSpPr>
              <a:spLocks noChangeArrowheads="1"/>
            </p:cNvSpPr>
            <p:nvPr/>
          </p:nvSpPr>
          <p:spPr bwMode="auto">
            <a:xfrm>
              <a:off x="6172200" y="4724400"/>
              <a:ext cx="228600" cy="228600"/>
            </a:xfrm>
            <a:prstGeom prst="ellipse">
              <a:avLst/>
            </a:prstGeom>
            <a:solidFill>
              <a:srgbClr val="7030A0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095" name="Oval 34"/>
            <p:cNvSpPr>
              <a:spLocks noChangeArrowheads="1"/>
            </p:cNvSpPr>
            <p:nvPr/>
          </p:nvSpPr>
          <p:spPr bwMode="auto">
            <a:xfrm>
              <a:off x="6172200" y="2590800"/>
              <a:ext cx="228600" cy="22860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081" name="Line 42"/>
            <p:cNvSpPr>
              <a:spLocks noChangeShapeType="1"/>
            </p:cNvSpPr>
            <p:nvPr/>
          </p:nvSpPr>
          <p:spPr bwMode="auto">
            <a:xfrm flipH="1">
              <a:off x="2057400" y="4724400"/>
              <a:ext cx="2133600" cy="0"/>
            </a:xfrm>
            <a:prstGeom prst="line">
              <a:avLst/>
            </a:prstGeom>
            <a:noFill/>
            <a:ln w="9525">
              <a:noFill/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32" name="Gruppe 31"/>
          <p:cNvGrpSpPr/>
          <p:nvPr/>
        </p:nvGrpSpPr>
        <p:grpSpPr>
          <a:xfrm>
            <a:off x="381000" y="1459339"/>
            <a:ext cx="1524000" cy="3950861"/>
            <a:chOff x="381000" y="1459339"/>
            <a:chExt cx="1524000" cy="3950861"/>
          </a:xfrm>
        </p:grpSpPr>
        <p:sp>
          <p:nvSpPr>
            <p:cNvPr id="3090" name="Line 53"/>
            <p:cNvSpPr>
              <a:spLocks noChangeShapeType="1"/>
            </p:cNvSpPr>
            <p:nvPr/>
          </p:nvSpPr>
          <p:spPr bwMode="auto">
            <a:xfrm flipV="1">
              <a:off x="1905000" y="2057400"/>
              <a:ext cx="0" cy="33528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grpSp>
          <p:nvGrpSpPr>
            <p:cNvPr id="31" name="Gruppe 30"/>
            <p:cNvGrpSpPr/>
            <p:nvPr/>
          </p:nvGrpSpPr>
          <p:grpSpPr>
            <a:xfrm>
              <a:off x="381000" y="1459339"/>
              <a:ext cx="1492250" cy="3479374"/>
              <a:chOff x="381000" y="1459339"/>
              <a:chExt cx="1492250" cy="3479374"/>
            </a:xfrm>
          </p:grpSpPr>
          <p:sp>
            <p:nvSpPr>
              <p:cNvPr id="3111" name="Text Box 9"/>
              <p:cNvSpPr txBox="1">
                <a:spLocks noChangeArrowheads="1"/>
              </p:cNvSpPr>
              <p:nvPr/>
            </p:nvSpPr>
            <p:spPr bwMode="auto">
              <a:xfrm>
                <a:off x="609600" y="4572000"/>
                <a:ext cx="1212850" cy="3667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r>
                  <a:rPr lang="nb-NO" sz="1800" dirty="0"/>
                  <a:t>Personvern</a:t>
                </a:r>
                <a:endParaRPr lang="nb-NO" dirty="0"/>
              </a:p>
            </p:txBody>
          </p:sp>
          <p:sp>
            <p:nvSpPr>
              <p:cNvPr id="3109" name="Text Box 11"/>
              <p:cNvSpPr txBox="1">
                <a:spLocks noChangeArrowheads="1"/>
              </p:cNvSpPr>
              <p:nvPr/>
            </p:nvSpPr>
            <p:spPr bwMode="auto">
              <a:xfrm>
                <a:off x="381000" y="3505200"/>
                <a:ext cx="1492250" cy="3667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 algn="r"/>
                <a:r>
                  <a:rPr lang="nb-NO" sz="1800" dirty="0"/>
                  <a:t>Rettssikkerhet</a:t>
                </a:r>
                <a:endParaRPr lang="nb-NO" dirty="0"/>
              </a:p>
            </p:txBody>
          </p:sp>
          <p:sp>
            <p:nvSpPr>
              <p:cNvPr id="3107" name="Text Box 13"/>
              <p:cNvSpPr txBox="1">
                <a:spLocks noChangeArrowheads="1"/>
              </p:cNvSpPr>
              <p:nvPr/>
            </p:nvSpPr>
            <p:spPr bwMode="auto">
              <a:xfrm>
                <a:off x="685800" y="2590800"/>
                <a:ext cx="1162050" cy="3667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r>
                  <a:rPr lang="nb-NO" sz="1800"/>
                  <a:t>Demokrati</a:t>
                </a:r>
                <a:endParaRPr lang="nb-NO"/>
              </a:p>
            </p:txBody>
          </p:sp>
          <p:sp>
            <p:nvSpPr>
              <p:cNvPr id="3087" name="Text Box 54"/>
              <p:cNvSpPr txBox="1">
                <a:spLocks noChangeArrowheads="1"/>
              </p:cNvSpPr>
              <p:nvPr/>
            </p:nvSpPr>
            <p:spPr bwMode="auto">
              <a:xfrm>
                <a:off x="457200" y="1459339"/>
                <a:ext cx="1313180" cy="8309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r>
                  <a:rPr lang="nb-NO" smtClean="0">
                    <a:solidFill>
                      <a:srgbClr val="CC3300"/>
                    </a:solidFill>
                  </a:rPr>
                  <a:t>Styrings-</a:t>
                </a:r>
                <a:br>
                  <a:rPr lang="nb-NO" smtClean="0">
                    <a:solidFill>
                      <a:srgbClr val="CC3300"/>
                    </a:solidFill>
                  </a:rPr>
                </a:br>
                <a:r>
                  <a:rPr lang="nb-NO" smtClean="0">
                    <a:solidFill>
                      <a:srgbClr val="CC3300"/>
                    </a:solidFill>
                  </a:rPr>
                  <a:t>idealer</a:t>
                </a:r>
                <a:endParaRPr lang="nb-NO" dirty="0">
                  <a:solidFill>
                    <a:srgbClr val="CC3300"/>
                  </a:solidFill>
                </a:endParaRPr>
              </a:p>
            </p:txBody>
          </p:sp>
        </p:grpSp>
      </p:grpSp>
      <p:grpSp>
        <p:nvGrpSpPr>
          <p:cNvPr id="33" name="Gruppe 32"/>
          <p:cNvGrpSpPr/>
          <p:nvPr/>
        </p:nvGrpSpPr>
        <p:grpSpPr>
          <a:xfrm>
            <a:off x="1905000" y="5348288"/>
            <a:ext cx="7107238" cy="900112"/>
            <a:chOff x="1905000" y="5348288"/>
            <a:chExt cx="7107238" cy="900112"/>
          </a:xfrm>
        </p:grpSpPr>
        <p:sp>
          <p:nvSpPr>
            <p:cNvPr id="3101" name="Text Box 16"/>
            <p:cNvSpPr txBox="1">
              <a:spLocks noChangeArrowheads="1"/>
            </p:cNvSpPr>
            <p:nvPr/>
          </p:nvSpPr>
          <p:spPr bwMode="auto">
            <a:xfrm>
              <a:off x="3771900" y="5486400"/>
              <a:ext cx="109855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r>
                <a:rPr lang="nb-NO" sz="1800"/>
                <a:t>Databaser</a:t>
              </a:r>
              <a:endParaRPr lang="nb-NO"/>
            </a:p>
          </p:txBody>
        </p:sp>
        <p:sp>
          <p:nvSpPr>
            <p:cNvPr id="3096" name="Text Box 15"/>
            <p:cNvSpPr txBox="1">
              <a:spLocks noChangeArrowheads="1"/>
            </p:cNvSpPr>
            <p:nvPr/>
          </p:nvSpPr>
          <p:spPr bwMode="auto">
            <a:xfrm>
              <a:off x="1905000" y="5486400"/>
              <a:ext cx="1255713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r>
                <a:rPr lang="nb-NO" sz="1800"/>
                <a:t>WWW osv.</a:t>
              </a:r>
              <a:endParaRPr lang="nb-NO"/>
            </a:p>
          </p:txBody>
        </p:sp>
        <p:sp>
          <p:nvSpPr>
            <p:cNvPr id="3091" name="Text Box 17"/>
            <p:cNvSpPr txBox="1">
              <a:spLocks noChangeArrowheads="1"/>
            </p:cNvSpPr>
            <p:nvPr/>
          </p:nvSpPr>
          <p:spPr bwMode="auto">
            <a:xfrm>
              <a:off x="5632450" y="5348288"/>
              <a:ext cx="1339850" cy="6413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r>
                <a:rPr lang="nb-NO" sz="1800"/>
                <a:t>Beslutnings-</a:t>
              </a:r>
            </a:p>
            <a:p>
              <a:r>
                <a:rPr lang="nb-NO" sz="1800"/>
                <a:t>systemer</a:t>
              </a:r>
              <a:endParaRPr lang="nb-NO"/>
            </a:p>
          </p:txBody>
        </p:sp>
        <p:sp>
          <p:nvSpPr>
            <p:cNvPr id="3082" name="Line 44"/>
            <p:cNvSpPr>
              <a:spLocks noChangeShapeType="1"/>
            </p:cNvSpPr>
            <p:nvPr/>
          </p:nvSpPr>
          <p:spPr bwMode="auto">
            <a:xfrm flipH="1">
              <a:off x="2057400" y="6248400"/>
              <a:ext cx="1752600" cy="0"/>
            </a:xfrm>
            <a:prstGeom prst="line">
              <a:avLst/>
            </a:prstGeom>
            <a:noFill/>
            <a:ln w="9525">
              <a:noFill/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089" name="Line 52"/>
            <p:cNvSpPr>
              <a:spLocks noChangeShapeType="1"/>
            </p:cNvSpPr>
            <p:nvPr/>
          </p:nvSpPr>
          <p:spPr bwMode="auto">
            <a:xfrm>
              <a:off x="1905000" y="5410200"/>
              <a:ext cx="4953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088" name="Text Box 55"/>
            <p:cNvSpPr txBox="1">
              <a:spLocks noChangeArrowheads="1"/>
            </p:cNvSpPr>
            <p:nvPr/>
          </p:nvSpPr>
          <p:spPr bwMode="auto">
            <a:xfrm>
              <a:off x="6858000" y="5486400"/>
              <a:ext cx="2154238" cy="549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r>
                <a:rPr lang="nb-NO">
                  <a:solidFill>
                    <a:srgbClr val="CC3300"/>
                  </a:solidFill>
                </a:rPr>
                <a:t>Teknologier</a:t>
              </a:r>
            </a:p>
          </p:txBody>
        </p:sp>
      </p:grpSp>
      <p:cxnSp>
        <p:nvCxnSpPr>
          <p:cNvPr id="36" name="Vinkel 35"/>
          <p:cNvCxnSpPr/>
          <p:nvPr/>
        </p:nvCxnSpPr>
        <p:spPr bwMode="auto">
          <a:xfrm rot="10800000">
            <a:off x="1928794" y="4786322"/>
            <a:ext cx="4357718" cy="642942"/>
          </a:xfrm>
          <a:prstGeom prst="bentConnector3">
            <a:avLst>
              <a:gd name="adj1" fmla="val 356"/>
            </a:avLst>
          </a:prstGeom>
          <a:solidFill>
            <a:schemeClr val="accent1"/>
          </a:solidFill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  <p:grpSp>
        <p:nvGrpSpPr>
          <p:cNvPr id="63" name="Gruppe 62"/>
          <p:cNvGrpSpPr/>
          <p:nvPr/>
        </p:nvGrpSpPr>
        <p:grpSpPr>
          <a:xfrm>
            <a:off x="1928794" y="4714884"/>
            <a:ext cx="4357718" cy="714380"/>
            <a:chOff x="1928794" y="4714884"/>
            <a:chExt cx="4357718" cy="714380"/>
          </a:xfrm>
        </p:grpSpPr>
        <p:cxnSp>
          <p:nvCxnSpPr>
            <p:cNvPr id="59" name="Rett linje 58"/>
            <p:cNvCxnSpPr>
              <a:endCxn id="3094" idx="0"/>
            </p:cNvCxnSpPr>
            <p:nvPr/>
          </p:nvCxnSpPr>
          <p:spPr bwMode="auto">
            <a:xfrm>
              <a:off x="1928794" y="4714884"/>
              <a:ext cx="4357706" cy="9516"/>
            </a:xfrm>
            <a:prstGeom prst="line">
              <a:avLst/>
            </a:prstGeom>
            <a:solidFill>
              <a:schemeClr val="accent1"/>
            </a:solidFill>
            <a:ln w="31750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1" name="Rett pil 60"/>
            <p:cNvCxnSpPr>
              <a:stCxn id="3094" idx="0"/>
            </p:cNvCxnSpPr>
            <p:nvPr/>
          </p:nvCxnSpPr>
          <p:spPr bwMode="auto">
            <a:xfrm rot="16200000" flipH="1">
              <a:off x="5934074" y="5076826"/>
              <a:ext cx="704864" cy="12"/>
            </a:xfrm>
            <a:prstGeom prst="straightConnector1">
              <a:avLst/>
            </a:prstGeom>
            <a:solidFill>
              <a:schemeClr val="accent1"/>
            </a:solidFill>
            <a:ln w="31750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b="1" smtClean="0">
                <a:solidFill>
                  <a:srgbClr val="0033CC"/>
                </a:solidFill>
              </a:rPr>
              <a:t>Noen sentrale spørsmål i DRI-studiet</a:t>
            </a:r>
            <a:endParaRPr lang="nb-NO" sz="3200" b="1">
              <a:solidFill>
                <a:srgbClr val="0033CC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400" dirty="0" smtClean="0"/>
              <a:t>Hvordan virker anvendelse av IKT </a:t>
            </a:r>
            <a:r>
              <a:rPr lang="nb-NO" sz="2400" i="1" dirty="0" smtClean="0"/>
              <a:t>faktisk</a:t>
            </a:r>
            <a:r>
              <a:rPr lang="nb-NO" sz="2400" dirty="0" smtClean="0"/>
              <a:t> inn på idealer om demokrati, rettsstat og personvern?</a:t>
            </a:r>
          </a:p>
          <a:p>
            <a:r>
              <a:rPr lang="nb-NO" sz="2400" dirty="0" smtClean="0"/>
              <a:t>Hvordan </a:t>
            </a:r>
            <a:r>
              <a:rPr lang="nb-NO" sz="2400" i="1" dirty="0" smtClean="0"/>
              <a:t>kan</a:t>
            </a:r>
            <a:r>
              <a:rPr lang="nb-NO" sz="2400" dirty="0" smtClean="0"/>
              <a:t> teknologien virke inn på disse styringsidealene?</a:t>
            </a:r>
          </a:p>
          <a:p>
            <a:r>
              <a:rPr lang="nb-NO" sz="2400" dirty="0" smtClean="0"/>
              <a:t>Hvordan bør vi digitalisere i offentlig </a:t>
            </a:r>
            <a:r>
              <a:rPr lang="nb-NO" sz="2400" smtClean="0"/>
              <a:t>sektor</a:t>
            </a:r>
            <a:r>
              <a:rPr lang="nb-NO" sz="2400" smtClean="0"/>
              <a:t>? (samfunnet!)</a:t>
            </a:r>
            <a:endParaRPr lang="nb-NO" sz="2400" dirty="0" smtClean="0"/>
          </a:p>
          <a:p>
            <a:endParaRPr lang="nb-NO" sz="2400" dirty="0"/>
          </a:p>
          <a:p>
            <a:r>
              <a:rPr lang="nb-NO" sz="2400" dirty="0" smtClean="0"/>
              <a:t>Husk å </a:t>
            </a:r>
            <a:r>
              <a:rPr lang="nb-NO" sz="2400" smtClean="0"/>
              <a:t>lese </a:t>
            </a:r>
            <a:r>
              <a:rPr lang="nb-NO" sz="2400" smtClean="0">
                <a:ln>
                  <a:solidFill>
                    <a:schemeClr val="accent6"/>
                  </a:solidFill>
                </a:ln>
                <a:solidFill>
                  <a:srgbClr val="0033CC"/>
                </a:solidFill>
                <a:hlinkClick r:id="rId2"/>
              </a:rPr>
              <a:t>artikkelen </a:t>
            </a:r>
            <a:r>
              <a:rPr lang="nb-NO" sz="2400">
                <a:ln>
                  <a:solidFill>
                    <a:schemeClr val="accent6"/>
                  </a:solidFill>
                </a:ln>
                <a:solidFill>
                  <a:srgbClr val="0033CC"/>
                </a:solidFill>
                <a:hlinkClick r:id="rId2"/>
              </a:rPr>
              <a:t>om </a:t>
            </a:r>
            <a:r>
              <a:rPr lang="nb-NO" sz="2400" smtClean="0">
                <a:ln>
                  <a:solidFill>
                    <a:schemeClr val="accent6"/>
                  </a:solidFill>
                </a:ln>
                <a:solidFill>
                  <a:srgbClr val="0033CC"/>
                </a:solidFill>
                <a:hlinkClick r:id="rId2"/>
              </a:rPr>
              <a:t>DRI-studiet</a:t>
            </a:r>
            <a:r>
              <a:rPr lang="nb-NO" sz="2400" smtClean="0">
                <a:ln>
                  <a:solidFill>
                    <a:schemeClr val="accent6"/>
                  </a:solidFill>
                </a:ln>
                <a:solidFill>
                  <a:srgbClr val="0033CC"/>
                </a:solidFill>
              </a:rPr>
              <a:t> </a:t>
            </a:r>
            <a:endParaRPr lang="nb-NO" sz="2400" dirty="0">
              <a:ln>
                <a:solidFill>
                  <a:schemeClr val="accent6"/>
                </a:solidFill>
              </a:ln>
              <a:solidFill>
                <a:srgbClr val="0033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b="1" smtClean="0">
                <a:solidFill>
                  <a:srgbClr val="0033CC"/>
                </a:solidFill>
              </a:rPr>
              <a:t>Om perspektivet i DRI-studiet</a:t>
            </a:r>
            <a:endParaRPr lang="nb-NO" sz="3200" b="1">
              <a:solidFill>
                <a:srgbClr val="0033CC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3162312"/>
          </a:xfrm>
        </p:spPr>
        <p:txBody>
          <a:bodyPr/>
          <a:lstStyle/>
          <a:p>
            <a:r>
              <a:rPr lang="nb-NO" sz="2200" err="1" smtClean="0"/>
              <a:t>DRI-studiet</a:t>
            </a:r>
            <a:r>
              <a:rPr lang="nb-NO" sz="2200" smtClean="0"/>
              <a:t> </a:t>
            </a:r>
            <a:r>
              <a:rPr lang="nb-NO" sz="2200" smtClean="0"/>
              <a:t>gjelder </a:t>
            </a:r>
            <a:r>
              <a:rPr lang="nb-NO" sz="2200" dirty="0" smtClean="0"/>
              <a:t>i stor </a:t>
            </a:r>
            <a:r>
              <a:rPr lang="nb-NO" sz="2200" smtClean="0"/>
              <a:t>grad </a:t>
            </a:r>
            <a:r>
              <a:rPr lang="nb-NO" sz="2200" smtClean="0"/>
              <a:t>offentlig </a:t>
            </a:r>
            <a:r>
              <a:rPr lang="nb-NO" sz="2200" dirty="0" smtClean="0"/>
              <a:t>sektor, og særlig offentlig </a:t>
            </a:r>
            <a:r>
              <a:rPr lang="nb-NO" sz="2200" smtClean="0"/>
              <a:t>forvaltning </a:t>
            </a:r>
            <a:endParaRPr lang="nb-NO" sz="2200" smtClean="0"/>
          </a:p>
          <a:p>
            <a:r>
              <a:rPr lang="nb-NO" sz="2200" smtClean="0"/>
              <a:t>Spesielt </a:t>
            </a:r>
            <a:r>
              <a:rPr lang="nb-NO" sz="2200" dirty="0" smtClean="0"/>
              <a:t>er oppmerksomheten rettet mot forholdet mellom forvaltningsorganer og enkeltpersoner, </a:t>
            </a:r>
            <a:r>
              <a:rPr lang="nb-NO" sz="2200" smtClean="0"/>
              <a:t>og </a:t>
            </a:r>
            <a:r>
              <a:rPr lang="nb-NO" sz="2200" i="1" smtClean="0"/>
              <a:t>myndighetsutøvelse</a:t>
            </a:r>
            <a:endParaRPr lang="nb-NO" sz="2200"/>
          </a:p>
          <a:p>
            <a:r>
              <a:rPr lang="nb-NO" sz="2200" smtClean="0"/>
              <a:t>De </a:t>
            </a:r>
            <a:r>
              <a:rPr lang="nb-NO" sz="2200" dirty="0" smtClean="0"/>
              <a:t>nevnte styringsidealene er særlig relevante for beskyttelse av den enkelte i møte med </a:t>
            </a:r>
            <a:r>
              <a:rPr lang="nb-NO" sz="2200" smtClean="0"/>
              <a:t>offentlig forvaltning</a:t>
            </a:r>
            <a:endParaRPr lang="nb-NO" sz="2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7772400" cy="659160"/>
          </a:xfrm>
        </p:spPr>
        <p:txBody>
          <a:bodyPr/>
          <a:lstStyle/>
          <a:p>
            <a:r>
              <a:rPr lang="nb-NO" sz="3200" b="1" smtClean="0">
                <a:solidFill>
                  <a:srgbClr val="0033CC"/>
                </a:solidFill>
              </a:rPr>
              <a:t>Undervisning</a:t>
            </a:r>
            <a:endParaRPr lang="nb-NO" sz="3200" b="1">
              <a:solidFill>
                <a:srgbClr val="0033CC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83568" y="1124744"/>
            <a:ext cx="7772400" cy="5328592"/>
          </a:xfrm>
        </p:spPr>
        <p:txBody>
          <a:bodyPr>
            <a:normAutofit fontScale="77500" lnSpcReduction="20000"/>
          </a:bodyPr>
          <a:lstStyle/>
          <a:p>
            <a:r>
              <a:rPr lang="nb-NO">
                <a:solidFill>
                  <a:srgbClr val="7030A0"/>
                </a:solidFill>
              </a:rPr>
              <a:t>Forelesninger </a:t>
            </a:r>
            <a:r>
              <a:rPr lang="nb-NO" sz="3100" i="1" smtClean="0">
                <a:solidFill>
                  <a:srgbClr val="660033"/>
                </a:solidFill>
              </a:rPr>
              <a:t>(lytt</a:t>
            </a:r>
            <a:r>
              <a:rPr lang="nb-NO" sz="3100" i="1">
                <a:solidFill>
                  <a:srgbClr val="660033"/>
                </a:solidFill>
              </a:rPr>
              <a:t>, forstå, relater)</a:t>
            </a:r>
          </a:p>
          <a:p>
            <a:pPr lvl="1"/>
            <a:r>
              <a:rPr lang="nb-NO" smtClean="0"/>
              <a:t>Relevant pensum er angitt på planen</a:t>
            </a:r>
          </a:p>
          <a:p>
            <a:pPr lvl="1"/>
            <a:r>
              <a:rPr lang="nb-NO" smtClean="0"/>
              <a:t>Still forberedt!</a:t>
            </a:r>
          </a:p>
          <a:p>
            <a:pPr lvl="1"/>
            <a:r>
              <a:rPr lang="nb-NO" smtClean="0"/>
              <a:t>Forelesningspresentasjoner blir delt ut på papir og finnes på semestersiden fra kvelden i før</a:t>
            </a:r>
          </a:p>
          <a:p>
            <a:pPr lvl="1"/>
            <a:r>
              <a:rPr lang="nb-NO" smtClean="0"/>
              <a:t>Gjør etterarbeid</a:t>
            </a:r>
          </a:p>
          <a:p>
            <a:r>
              <a:rPr lang="nb-NO" smtClean="0">
                <a:solidFill>
                  <a:srgbClr val="7030A0"/>
                </a:solidFill>
              </a:rPr>
              <a:t>Seminarer </a:t>
            </a:r>
            <a:r>
              <a:rPr lang="nb-NO" sz="3100" i="1" smtClean="0">
                <a:solidFill>
                  <a:srgbClr val="660033"/>
                </a:solidFill>
              </a:rPr>
              <a:t>(test egne forståelser)</a:t>
            </a:r>
          </a:p>
          <a:p>
            <a:pPr lvl="1"/>
            <a:r>
              <a:rPr lang="nb-NO" smtClean="0"/>
              <a:t>Er frivillig å delta på, men dumt å utebli fra</a:t>
            </a:r>
          </a:p>
          <a:p>
            <a:pPr lvl="1"/>
            <a:r>
              <a:rPr lang="nb-NO" smtClean="0"/>
              <a:t>Er i stor grad basert på egenaktivitet fra studentene</a:t>
            </a:r>
          </a:p>
          <a:p>
            <a:pPr lvl="1"/>
            <a:r>
              <a:rPr lang="nb-NO" smtClean="0"/>
              <a:t>Organiserer den obligatoriske oppgaven</a:t>
            </a:r>
          </a:p>
          <a:p>
            <a:r>
              <a:rPr lang="nb-NO" smtClean="0">
                <a:solidFill>
                  <a:srgbClr val="7030A0"/>
                </a:solidFill>
              </a:rPr>
              <a:t>Obligatorisk oppgave </a:t>
            </a:r>
            <a:r>
              <a:rPr lang="nb-NO" sz="3100" i="1" smtClean="0">
                <a:solidFill>
                  <a:srgbClr val="660033"/>
                </a:solidFill>
              </a:rPr>
              <a:t>(samarbeid og uttrykk deg skriftlig)</a:t>
            </a:r>
          </a:p>
          <a:p>
            <a:pPr lvl="1"/>
            <a:r>
              <a:rPr lang="nb-NO" smtClean="0"/>
              <a:t>Gruppeoppgave</a:t>
            </a:r>
          </a:p>
          <a:p>
            <a:pPr lvl="1"/>
            <a:r>
              <a:rPr lang="nb-NO" smtClean="0"/>
              <a:t>Må være godkjent for å ha eksamensrett</a:t>
            </a:r>
          </a:p>
          <a:p>
            <a:pPr lvl="1"/>
            <a:r>
              <a:rPr lang="nb-NO" smtClean="0"/>
              <a:t>Krever samarbeid og likeverdig innsats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59302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b="1" smtClean="0">
                <a:solidFill>
                  <a:srgbClr val="0033CC"/>
                </a:solidFill>
              </a:rPr>
              <a:t>Egenstudier</a:t>
            </a:r>
            <a:endParaRPr lang="nb-NO" sz="3200" b="1">
              <a:solidFill>
                <a:srgbClr val="0033CC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3464024"/>
          </a:xfrm>
        </p:spPr>
        <p:txBody>
          <a:bodyPr/>
          <a:lstStyle/>
          <a:p>
            <a:pPr lvl="0" eaLnBrk="1" fontAlgn="auto" hangingPunct="1">
              <a:spcAft>
                <a:spcPts val="0"/>
              </a:spcAft>
              <a:buFont typeface="Arial" pitchFamily="34" charset="0"/>
              <a:buChar char="•"/>
            </a:pPr>
            <a:r>
              <a:rPr lang="en-GB" sz="2400" kern="1200" smtClean="0">
                <a:solidFill>
                  <a:prstClr val="black"/>
                </a:solidFill>
                <a:latin typeface="Calibri"/>
              </a:rPr>
              <a:t>Ikke </a:t>
            </a:r>
            <a:r>
              <a:rPr lang="en-GB" sz="2400" kern="1200">
                <a:solidFill>
                  <a:prstClr val="black"/>
                </a:solidFill>
                <a:latin typeface="Calibri"/>
              </a:rPr>
              <a:t>la studiet bli noe du gjør alene. Finn deg én eller flere medstudenter å samarbeide med. Pass på at alle får </a:t>
            </a:r>
            <a:r>
              <a:rPr lang="en-GB" sz="2400" kern="1200">
                <a:solidFill>
                  <a:prstClr val="black"/>
                </a:solidFill>
                <a:latin typeface="Calibri"/>
              </a:rPr>
              <a:t>bli </a:t>
            </a:r>
            <a:r>
              <a:rPr lang="en-GB" sz="2400" kern="1200" smtClean="0">
                <a:solidFill>
                  <a:prstClr val="black"/>
                </a:solidFill>
                <a:latin typeface="Calibri"/>
              </a:rPr>
              <a:t>med</a:t>
            </a:r>
            <a:endParaRPr lang="en-GB" sz="2400" kern="1200">
              <a:solidFill>
                <a:prstClr val="black"/>
              </a:solidFill>
              <a:latin typeface="Calibri"/>
            </a:endParaRPr>
          </a:p>
          <a:p>
            <a:pPr lvl="0" eaLnBrk="1" fontAlgn="auto" hangingPunct="1">
              <a:spcAft>
                <a:spcPts val="0"/>
              </a:spcAft>
              <a:buFont typeface="Arial" pitchFamily="34" charset="0"/>
              <a:buChar char="•"/>
            </a:pPr>
            <a:r>
              <a:rPr lang="en-GB" sz="2400" kern="1200">
                <a:solidFill>
                  <a:prstClr val="black"/>
                </a:solidFill>
                <a:latin typeface="Calibri"/>
              </a:rPr>
              <a:t>Varier studieteknikkene. Lesing av pensum er bare en liten del av aktivitene</a:t>
            </a:r>
            <a:r>
              <a:rPr lang="en-GB" sz="2400" kern="1200">
                <a:solidFill>
                  <a:prstClr val="black"/>
                </a:solidFill>
                <a:latin typeface="Calibri"/>
              </a:rPr>
              <a:t>. </a:t>
            </a:r>
            <a:r>
              <a:rPr lang="en-GB" sz="2400" kern="1200" smtClean="0">
                <a:solidFill>
                  <a:prstClr val="black"/>
                </a:solidFill>
                <a:latin typeface="Calibri"/>
              </a:rPr>
              <a:t>Noen </a:t>
            </a:r>
            <a:r>
              <a:rPr lang="en-GB" sz="2400" kern="1200">
                <a:solidFill>
                  <a:prstClr val="black"/>
                </a:solidFill>
                <a:latin typeface="Calibri"/>
              </a:rPr>
              <a:t>studieteknikker krever at </a:t>
            </a:r>
            <a:r>
              <a:rPr lang="en-GB" sz="2400" kern="1200">
                <a:solidFill>
                  <a:prstClr val="black"/>
                </a:solidFill>
                <a:latin typeface="Calibri"/>
              </a:rPr>
              <a:t>flere </a:t>
            </a:r>
            <a:r>
              <a:rPr lang="en-GB" sz="2400" kern="1200" smtClean="0">
                <a:solidFill>
                  <a:prstClr val="black"/>
                </a:solidFill>
                <a:latin typeface="Calibri"/>
              </a:rPr>
              <a:t>samarbeider</a:t>
            </a:r>
            <a:endParaRPr lang="en-GB" sz="2400" kern="1200">
              <a:solidFill>
                <a:prstClr val="black"/>
              </a:solidFill>
              <a:latin typeface="Calibri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</a:pPr>
            <a:r>
              <a:rPr lang="en-GB" sz="2400" kern="1200">
                <a:solidFill>
                  <a:prstClr val="black"/>
                </a:solidFill>
                <a:latin typeface="Calibri"/>
              </a:rPr>
              <a:t>Du må sørge for å lese, tegne, skrive og snakke fag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</a:pPr>
            <a:r>
              <a:rPr lang="en-GB" sz="2400" kern="1200" smtClean="0">
                <a:solidFill>
                  <a:prstClr val="black"/>
                </a:solidFill>
                <a:latin typeface="Calibri"/>
              </a:rPr>
              <a:t>Folk </a:t>
            </a:r>
            <a:r>
              <a:rPr lang="en-GB" sz="2400" kern="1200">
                <a:solidFill>
                  <a:prstClr val="black"/>
                </a:solidFill>
                <a:latin typeface="Calibri"/>
              </a:rPr>
              <a:t>er forskjellige. Finn ut hva som fungerer </a:t>
            </a:r>
            <a:r>
              <a:rPr lang="en-GB" sz="2400" kern="1200">
                <a:solidFill>
                  <a:prstClr val="black"/>
                </a:solidFill>
                <a:latin typeface="Calibri"/>
              </a:rPr>
              <a:t>for </a:t>
            </a:r>
            <a:r>
              <a:rPr lang="en-GB" sz="2400" kern="1200" smtClean="0">
                <a:solidFill>
                  <a:prstClr val="black"/>
                </a:solidFill>
                <a:latin typeface="Calibri"/>
              </a:rPr>
              <a:t>deg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</a:pPr>
            <a:endParaRPr lang="en-GB" sz="2400" kern="1200">
              <a:solidFill>
                <a:prstClr val="black"/>
              </a:solidFill>
              <a:latin typeface="Calibri"/>
            </a:endParaRPr>
          </a:p>
          <a:p>
            <a:pPr marL="625475" indent="0" eaLnBrk="1" fontAlgn="auto" hangingPunct="1">
              <a:spcAft>
                <a:spcPts val="0"/>
              </a:spcAft>
              <a:buNone/>
            </a:pPr>
            <a:r>
              <a:rPr lang="en-GB" sz="2400" kern="1200" smtClean="0">
                <a:solidFill>
                  <a:srgbClr val="7030A0"/>
                </a:solidFill>
                <a:latin typeface="Calibri"/>
              </a:rPr>
              <a:t>På semestersiden har jeg lagt ut noen forslag til studieteknikker. Ta en titt på disse!</a:t>
            </a:r>
            <a:endParaRPr lang="en-GB" sz="2400" kern="1200">
              <a:solidFill>
                <a:srgbClr val="7030A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53212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b="1" smtClean="0">
                <a:solidFill>
                  <a:srgbClr val="0033CC"/>
                </a:solidFill>
              </a:rPr>
              <a:t>Evaluering og fagprat</a:t>
            </a:r>
            <a:endParaRPr lang="nb-NO" sz="3200" b="1">
              <a:solidFill>
                <a:srgbClr val="0033CC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27584" y="1981200"/>
            <a:ext cx="7344816" cy="3968080"/>
          </a:xfrm>
        </p:spPr>
        <p:txBody>
          <a:bodyPr>
            <a:normAutofit fontScale="85000" lnSpcReduction="20000"/>
          </a:bodyPr>
          <a:lstStyle/>
          <a:p>
            <a:r>
              <a:rPr lang="nb-NO" smtClean="0"/>
              <a:t>I oktober vil det bli gjort en </a:t>
            </a:r>
            <a:r>
              <a:rPr lang="nb-NO" i="1" smtClean="0">
                <a:solidFill>
                  <a:srgbClr val="7030A0"/>
                </a:solidFill>
              </a:rPr>
              <a:t>midtveisevaluering</a:t>
            </a:r>
            <a:r>
              <a:rPr lang="nb-NO" i="1" smtClean="0"/>
              <a:t> </a:t>
            </a:r>
            <a:r>
              <a:rPr lang="nb-NO" smtClean="0"/>
              <a:t>av alle DRI-emner (for dere: DRI1001)</a:t>
            </a:r>
          </a:p>
          <a:p>
            <a:pPr lvl="1"/>
            <a:r>
              <a:rPr lang="nb-NO" smtClean="0"/>
              <a:t>Det er viktig at alle deltar i denne evalueringen – ikke minst dersom det er noe du mener bør forbedres</a:t>
            </a:r>
          </a:p>
          <a:p>
            <a:r>
              <a:rPr lang="nb-NO" smtClean="0"/>
              <a:t>Mot slutten av semesteret vil dere bli invitert til </a:t>
            </a:r>
            <a:r>
              <a:rPr lang="nb-NO" i="1" smtClean="0">
                <a:solidFill>
                  <a:srgbClr val="7030A0"/>
                </a:solidFill>
              </a:rPr>
              <a:t>fagprat</a:t>
            </a:r>
          </a:p>
          <a:p>
            <a:pPr lvl="1"/>
            <a:r>
              <a:rPr lang="nb-NO" smtClean="0"/>
              <a:t>Gir mulighet til å drøfte videre studievalg og ta opp spørsmål og problemer knyttet til studiene</a:t>
            </a:r>
          </a:p>
          <a:p>
            <a:pPr lvl="1"/>
            <a:r>
              <a:rPr lang="nb-NO" smtClean="0"/>
              <a:t>Fagpraten er selvsagt frivillig, men det er lurt å benytte tilbudet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14851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85800" y="332656"/>
            <a:ext cx="7772400" cy="1143000"/>
          </a:xfrm>
        </p:spPr>
        <p:txBody>
          <a:bodyPr/>
          <a:lstStyle/>
          <a:p>
            <a:r>
              <a:rPr lang="nb-NO" sz="3200" b="1" smtClean="0">
                <a:solidFill>
                  <a:srgbClr val="0033CC"/>
                </a:solidFill>
              </a:rPr>
              <a:t>Hva blir dere?</a:t>
            </a:r>
            <a:endParaRPr lang="nb-NO" sz="3200" b="1">
              <a:solidFill>
                <a:srgbClr val="0033CC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85800" y="1714488"/>
            <a:ext cx="7772400" cy="4381512"/>
          </a:xfrm>
        </p:spPr>
        <p:txBody>
          <a:bodyPr/>
          <a:lstStyle/>
          <a:p>
            <a:r>
              <a:rPr lang="nb-NO" sz="2200" dirty="0" smtClean="0"/>
              <a:t>Typiske oppgaver for forvaltningsinformatikere er å utvikle og evaluere systemløsninger og beslutningsrutiner i offentlig forvaltning, gjerne som ledd i moderniseringen av offentlig sektor</a:t>
            </a:r>
          </a:p>
          <a:p>
            <a:r>
              <a:rPr lang="nb-NO" sz="2200" dirty="0" smtClean="0"/>
              <a:t>Eksempler på typiske arbeidsgivere: Direktoratet for forvaltning og IKT </a:t>
            </a:r>
            <a:r>
              <a:rPr lang="nb-NO" sz="2200" smtClean="0"/>
              <a:t>(</a:t>
            </a:r>
            <a:r>
              <a:rPr lang="nb-NO" sz="2200" smtClean="0"/>
              <a:t>Difi), </a:t>
            </a:r>
            <a:r>
              <a:rPr lang="nb-NO" sz="2200" dirty="0" smtClean="0"/>
              <a:t>Skatteetaten, Arbeids- og velferdsetaten,  Utlendingsdirektoratet, KRIPOS, konsulentbransjen</a:t>
            </a:r>
          </a:p>
          <a:p>
            <a:r>
              <a:rPr lang="nb-NO" sz="2200" dirty="0" smtClean="0"/>
              <a:t>De fleste som gjør seg ferdige med DRI tar master i forvaltningsinformatikk</a:t>
            </a:r>
          </a:p>
          <a:p>
            <a:r>
              <a:rPr lang="nb-NO" sz="2200" dirty="0" smtClean="0"/>
              <a:t>Arbeidsmarkedet for kandidater fra masterstudiet har alltid vært </a:t>
            </a:r>
            <a:r>
              <a:rPr lang="nb-NO" sz="2200" smtClean="0"/>
              <a:t>veldig </a:t>
            </a:r>
            <a:r>
              <a:rPr lang="nb-NO" sz="2200" smtClean="0"/>
              <a:t>godt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b="1" smtClean="0">
                <a:solidFill>
                  <a:srgbClr val="0033CC"/>
                </a:solidFill>
              </a:rPr>
              <a:t>DRI-studiet fremover</a:t>
            </a:r>
            <a:endParaRPr lang="nb-NO" sz="3200" b="1">
              <a:solidFill>
                <a:srgbClr val="0033CC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400" smtClean="0"/>
              <a:t>Det juridiske fakultetet vurderer å gjøre store endringer i DRI-studiet</a:t>
            </a:r>
          </a:p>
          <a:p>
            <a:r>
              <a:rPr lang="nb-NO" sz="2400" smtClean="0"/>
              <a:t>Bakgrunnen er ønske om å omdisponere midler for å tilgodese rettsstudiet</a:t>
            </a:r>
          </a:p>
          <a:p>
            <a:r>
              <a:rPr lang="nb-NO" sz="2400" smtClean="0"/>
              <a:t>Vedtak om ny struktur vil bli fattet i oktober</a:t>
            </a:r>
          </a:p>
          <a:p>
            <a:r>
              <a:rPr lang="nb-NO" sz="2400" smtClean="0"/>
              <a:t>Dette vil uansett ikke berøre dere direkte, men kan få effekt fra 2017</a:t>
            </a:r>
          </a:p>
          <a:p>
            <a:pPr marL="0" indent="0">
              <a:buNone/>
            </a:pPr>
            <a:endParaRPr lang="nb-NO" sz="2400"/>
          </a:p>
          <a:p>
            <a:pPr marL="0" indent="0">
              <a:buNone/>
            </a:pPr>
            <a:r>
              <a:rPr lang="nb-NO" sz="2400" smtClean="0">
                <a:solidFill>
                  <a:srgbClr val="660033"/>
                </a:solidFill>
              </a:rPr>
              <a:t>Send meg gjerne en mail dersom du har spørsmål om dette</a:t>
            </a:r>
          </a:p>
          <a:p>
            <a:pPr marL="0" indent="0">
              <a:buNone/>
            </a:pPr>
            <a:endParaRPr lang="nb-NO" sz="2400"/>
          </a:p>
        </p:txBody>
      </p:sp>
    </p:spTree>
    <p:extLst>
      <p:ext uri="{BB962C8B-B14F-4D97-AF65-F5344CB8AC3E}">
        <p14:creationId xmlns:p14="http://schemas.microsoft.com/office/powerpoint/2010/main" val="3127340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/>
          <p:cNvPicPr/>
          <p:nvPr/>
        </p:nvPicPr>
        <p:blipFill rotWithShape="1">
          <a:blip r:embed="rId2"/>
          <a:srcRect l="19675" t="41740" r="32209" b="28278"/>
          <a:stretch/>
        </p:blipFill>
        <p:spPr bwMode="auto">
          <a:xfrm>
            <a:off x="1329279" y="4509120"/>
            <a:ext cx="6222365" cy="21812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Bilde 2"/>
          <p:cNvPicPr/>
          <p:nvPr/>
        </p:nvPicPr>
        <p:blipFill rotWithShape="1">
          <a:blip r:embed="rId3"/>
          <a:srcRect l="19841" t="28219" r="32044" b="50029"/>
          <a:stretch/>
        </p:blipFill>
        <p:spPr bwMode="auto">
          <a:xfrm>
            <a:off x="1329279" y="2899395"/>
            <a:ext cx="6329680" cy="16097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Bilde 3"/>
          <p:cNvPicPr/>
          <p:nvPr/>
        </p:nvPicPr>
        <p:blipFill rotWithShape="1">
          <a:blip r:embed="rId4"/>
          <a:srcRect l="11243" t="14403" r="8730" b="42387"/>
          <a:stretch/>
        </p:blipFill>
        <p:spPr bwMode="auto">
          <a:xfrm>
            <a:off x="1488133" y="506495"/>
            <a:ext cx="5904656" cy="213184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644619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42910" y="214290"/>
            <a:ext cx="7772400" cy="1143000"/>
          </a:xfrm>
        </p:spPr>
        <p:txBody>
          <a:bodyPr/>
          <a:lstStyle/>
          <a:p>
            <a:r>
              <a:rPr lang="nb-NO" sz="3200" b="1" dirty="0" smtClean="0">
                <a:solidFill>
                  <a:srgbClr val="0033CC"/>
                </a:solidFill>
              </a:rPr>
              <a:t>Litt om miljøet som står bak DRI</a:t>
            </a:r>
            <a:endParaRPr lang="nb-NO" sz="3200" b="1" dirty="0">
              <a:solidFill>
                <a:srgbClr val="0033CC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158" y="1214422"/>
            <a:ext cx="8358246" cy="5072098"/>
          </a:xfrm>
        </p:spPr>
        <p:txBody>
          <a:bodyPr/>
          <a:lstStyle/>
          <a:p>
            <a:r>
              <a:rPr lang="nb-NO" sz="2200" dirty="0" smtClean="0"/>
              <a:t>Faglig ansvarlig miljø: Avdeling for forvaltningsinformatikk (AFIN) </a:t>
            </a:r>
            <a:r>
              <a:rPr lang="nb-NO" sz="2200" smtClean="0"/>
              <a:t>som </a:t>
            </a:r>
            <a:r>
              <a:rPr lang="nb-NO" sz="2200" smtClean="0"/>
              <a:t>er del av </a:t>
            </a:r>
            <a:r>
              <a:rPr lang="nb-NO" sz="2200" dirty="0" smtClean="0"/>
              <a:t>Senter for rettsinformatikk (SERI)</a:t>
            </a:r>
          </a:p>
          <a:p>
            <a:r>
              <a:rPr lang="nb-NO" sz="2200" dirty="0" smtClean="0"/>
              <a:t>Programansvarlig og ansvarlig for DRI1001: Dag </a:t>
            </a:r>
            <a:r>
              <a:rPr lang="nb-NO" sz="2200" smtClean="0"/>
              <a:t>Wiese </a:t>
            </a:r>
            <a:r>
              <a:rPr lang="nb-NO" sz="2200" smtClean="0"/>
              <a:t>Schartum (meg)</a:t>
            </a:r>
            <a:endParaRPr lang="nb-NO" sz="2200" dirty="0" smtClean="0"/>
          </a:p>
          <a:p>
            <a:r>
              <a:rPr lang="nb-NO" sz="2200" dirty="0" smtClean="0"/>
              <a:t>SERI og AFIN er tverrfaglige miljøer ved Det juridiske fakultetet. Hovedvekt er </a:t>
            </a:r>
            <a:r>
              <a:rPr lang="nb-NO" sz="2200" smtClean="0"/>
              <a:t>på </a:t>
            </a:r>
            <a:r>
              <a:rPr lang="nb-NO" sz="2200" smtClean="0"/>
              <a:t>jus, men med tverrfaglig tilnærming der også informatikk og samfunnsvitenskap er viktig</a:t>
            </a:r>
            <a:endParaRPr lang="nb-NO" sz="2200" dirty="0" smtClean="0"/>
          </a:p>
          <a:p>
            <a:r>
              <a:rPr lang="nb-NO" sz="2200" dirty="0" smtClean="0"/>
              <a:t>Miljøet består av ca 20 forskere + fire studentmiljøer, herunder DRI </a:t>
            </a:r>
            <a:r>
              <a:rPr lang="nb-NO" sz="2200" smtClean="0"/>
              <a:t>og </a:t>
            </a:r>
            <a:r>
              <a:rPr lang="nb-NO" sz="2200" smtClean="0"/>
              <a:t>FINF</a:t>
            </a:r>
          </a:p>
          <a:p>
            <a:pPr lvl="0"/>
            <a:r>
              <a:rPr lang="nb-NO" sz="2200">
                <a:solidFill>
                  <a:srgbClr val="000000"/>
                </a:solidFill>
              </a:rPr>
              <a:t>DRI og FINF styres av et eget programråd (PFIN) og </a:t>
            </a:r>
            <a:r>
              <a:rPr lang="nb-NO" sz="2200">
                <a:solidFill>
                  <a:srgbClr val="000000"/>
                </a:solidFill>
              </a:rPr>
              <a:t>har </a:t>
            </a:r>
            <a:r>
              <a:rPr lang="nb-NO" sz="2200" smtClean="0">
                <a:solidFill>
                  <a:srgbClr val="000000"/>
                </a:solidFill>
              </a:rPr>
              <a:t>student-representasjon</a:t>
            </a:r>
          </a:p>
          <a:p>
            <a:pPr lvl="0"/>
            <a:r>
              <a:rPr lang="nb-NO" sz="2200">
                <a:solidFill>
                  <a:srgbClr val="000000"/>
                </a:solidFill>
              </a:rPr>
              <a:t>SERIøs studentforening er en viktig del av miljøet vårt </a:t>
            </a:r>
          </a:p>
          <a:p>
            <a:pPr lvl="0"/>
            <a:endParaRPr lang="nb-NO" sz="2200">
              <a:solidFill>
                <a:srgbClr val="000000"/>
              </a:solidFill>
            </a:endParaRPr>
          </a:p>
          <a:p>
            <a:endParaRPr lang="nb-NO" sz="2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b="1" smtClean="0">
                <a:solidFill>
                  <a:srgbClr val="0033CC"/>
                </a:solidFill>
              </a:rPr>
              <a:t>Læringsmiljøet</a:t>
            </a:r>
            <a:endParaRPr lang="nb-NO" sz="3200" b="1">
              <a:solidFill>
                <a:srgbClr val="0033CC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4700736"/>
          </a:xfrm>
        </p:spPr>
        <p:txBody>
          <a:bodyPr/>
          <a:lstStyle/>
          <a:p>
            <a:pPr lvl="0"/>
            <a:r>
              <a:rPr lang="nb-NO" sz="2200" smtClean="0">
                <a:solidFill>
                  <a:srgbClr val="000000"/>
                </a:solidFill>
              </a:rPr>
              <a:t>SERI/AFIN </a:t>
            </a:r>
            <a:r>
              <a:rPr lang="nb-NO" sz="2200">
                <a:solidFill>
                  <a:srgbClr val="000000"/>
                </a:solidFill>
              </a:rPr>
              <a:t>holder til i Domus </a:t>
            </a:r>
            <a:r>
              <a:rPr lang="nb-NO" sz="2200">
                <a:solidFill>
                  <a:srgbClr val="000000"/>
                </a:solidFill>
              </a:rPr>
              <a:t>Nova </a:t>
            </a:r>
            <a:r>
              <a:rPr lang="nb-NO" sz="2200" smtClean="0">
                <a:solidFill>
                  <a:srgbClr val="000000"/>
                </a:solidFill>
              </a:rPr>
              <a:t>(DN), i </a:t>
            </a:r>
            <a:r>
              <a:rPr lang="nb-NO" sz="2200">
                <a:solidFill>
                  <a:srgbClr val="000000"/>
                </a:solidFill>
              </a:rPr>
              <a:t>4</a:t>
            </a:r>
            <a:r>
              <a:rPr lang="nb-NO" sz="2200">
                <a:solidFill>
                  <a:srgbClr val="000000"/>
                </a:solidFill>
              </a:rPr>
              <a:t>. </a:t>
            </a:r>
            <a:r>
              <a:rPr lang="nb-NO" sz="2200" smtClean="0">
                <a:solidFill>
                  <a:srgbClr val="000000"/>
                </a:solidFill>
              </a:rPr>
              <a:t>etasje (dette bygget) </a:t>
            </a:r>
            <a:endParaRPr lang="nb-NO" sz="2200">
              <a:solidFill>
                <a:srgbClr val="000000"/>
              </a:solidFill>
            </a:endParaRPr>
          </a:p>
          <a:p>
            <a:pPr lvl="0"/>
            <a:r>
              <a:rPr lang="nb-NO" sz="2200">
                <a:solidFill>
                  <a:srgbClr val="000000"/>
                </a:solidFill>
              </a:rPr>
              <a:t>Lesesalsplasser finnes bl.a i DN, og fra femte semester får dere adgang til plasser hos SERI/AFIN. Dere er imidlertid alltid velkomne hos oss, og det er særlig grunn til å bruke </a:t>
            </a:r>
            <a:r>
              <a:rPr lang="nb-NO" sz="2200">
                <a:solidFill>
                  <a:srgbClr val="000000"/>
                </a:solidFill>
              </a:rPr>
              <a:t>biblioteket </a:t>
            </a:r>
            <a:r>
              <a:rPr lang="nb-NO" sz="2200" smtClean="0">
                <a:solidFill>
                  <a:srgbClr val="000000"/>
                </a:solidFill>
              </a:rPr>
              <a:t>vårt (ligger i 4. etasje)</a:t>
            </a:r>
            <a:endParaRPr lang="nb-NO" sz="2200">
              <a:solidFill>
                <a:srgbClr val="000000"/>
              </a:solidFill>
            </a:endParaRPr>
          </a:p>
          <a:p>
            <a:pPr lvl="0"/>
            <a:r>
              <a:rPr lang="nb-NO" sz="2200">
                <a:solidFill>
                  <a:srgbClr val="000000"/>
                </a:solidFill>
              </a:rPr>
              <a:t>Miljøet er veldig aktivt og åpent, og det er lurt å følge med på flere aktiviteter enn de som formelt hører </a:t>
            </a:r>
            <a:r>
              <a:rPr lang="nb-NO" sz="2200">
                <a:solidFill>
                  <a:srgbClr val="000000"/>
                </a:solidFill>
              </a:rPr>
              <a:t>til </a:t>
            </a:r>
            <a:r>
              <a:rPr lang="nb-NO" sz="2200" smtClean="0">
                <a:solidFill>
                  <a:srgbClr val="000000"/>
                </a:solidFill>
              </a:rPr>
              <a:t>studieplanen</a:t>
            </a:r>
          </a:p>
          <a:p>
            <a:pPr lvl="0"/>
            <a:r>
              <a:rPr lang="nb-NO" sz="2200" smtClean="0">
                <a:solidFill>
                  <a:srgbClr val="000000"/>
                </a:solidFill>
              </a:rPr>
              <a:t>Norsk forening for jus og edb (NFJE) har medlemmer som er interessert i spørsmål i skjæringspunktet mellom jus og teknologi, og er åpen for studenter (dere!) Foreningen har egne arrangementer der studenter kan være med gratis eller veldig billig</a:t>
            </a:r>
            <a:endParaRPr lang="nb-NO" sz="22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1219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Office-tema 3">
      <a:dk1>
        <a:srgbClr val="000000"/>
      </a:dk1>
      <a:lt1>
        <a:srgbClr val="FFFFCC"/>
      </a:lt1>
      <a:dk2>
        <a:srgbClr val="808000"/>
      </a:dk2>
      <a:lt2>
        <a:srgbClr val="666633"/>
      </a:lt2>
      <a:accent1>
        <a:srgbClr val="339933"/>
      </a:accent1>
      <a:accent2>
        <a:srgbClr val="800000"/>
      </a:accent2>
      <a:accent3>
        <a:srgbClr val="FFFFE2"/>
      </a:accent3>
      <a:accent4>
        <a:srgbClr val="000000"/>
      </a:accent4>
      <a:accent5>
        <a:srgbClr val="ADCAAD"/>
      </a:accent5>
      <a:accent6>
        <a:srgbClr val="730000"/>
      </a:accent6>
      <a:hlink>
        <a:srgbClr val="0033CC"/>
      </a:hlink>
      <a:folHlink>
        <a:srgbClr val="FFCC66"/>
      </a:folHlink>
    </a:clrScheme>
    <a:fontScheme name="Office-tema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Office-te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1379</TotalTime>
  <Words>740</Words>
  <Application>Microsoft Office PowerPoint</Application>
  <PresentationFormat>Skjermfremvisning (4:3)</PresentationFormat>
  <Paragraphs>74</Paragraphs>
  <Slides>13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13</vt:i4>
      </vt:variant>
    </vt:vector>
  </HeadingPairs>
  <TitlesOfParts>
    <vt:vector size="17" baseType="lpstr">
      <vt:lpstr>Arial</vt:lpstr>
      <vt:lpstr>Calibri</vt:lpstr>
      <vt:lpstr>Times New Roman</vt:lpstr>
      <vt:lpstr>Office-tema</vt:lpstr>
      <vt:lpstr>Introduksjon til bachelorstudiet i  Demokrati og rettigheter i informasjonssamfunnet (DRI)</vt:lpstr>
      <vt:lpstr>PowerPoint-presentasjon</vt:lpstr>
      <vt:lpstr>PowerPoint-presentasjon</vt:lpstr>
      <vt:lpstr>Noen sentrale spørsmål i DRI-studiet</vt:lpstr>
      <vt:lpstr>Om perspektivet i DRI-studiet</vt:lpstr>
      <vt:lpstr>Undervisning</vt:lpstr>
      <vt:lpstr>Egenstudier</vt:lpstr>
      <vt:lpstr>Evaluering og fagprat</vt:lpstr>
      <vt:lpstr>Hva blir dere?</vt:lpstr>
      <vt:lpstr>DRI-studiet fremover</vt:lpstr>
      <vt:lpstr>PowerPoint-presentasjon</vt:lpstr>
      <vt:lpstr>Litt om miljøet som står bak DRI</vt:lpstr>
      <vt:lpstr>Læringsmiljøet</vt:lpstr>
    </vt:vector>
  </TitlesOfParts>
  <Company>uio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Introduksjon til DRI 1001: Digital forvaltning</dc:title>
  <dc:creator>Administrator</dc:creator>
  <cp:lastModifiedBy>dags</cp:lastModifiedBy>
  <cp:revision>30</cp:revision>
  <cp:lastPrinted>2005-08-15T19:56:14Z</cp:lastPrinted>
  <dcterms:created xsi:type="dcterms:W3CDTF">2004-08-15T18:33:24Z</dcterms:created>
  <dcterms:modified xsi:type="dcterms:W3CDTF">2016-08-14T22:38:18Z</dcterms:modified>
</cp:coreProperties>
</file>