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61" r:id="rId3"/>
    <p:sldId id="258" r:id="rId4"/>
    <p:sldId id="257" r:id="rId5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006600"/>
    <a:srgbClr val="009900"/>
    <a:srgbClr val="993366"/>
    <a:srgbClr val="CC3300"/>
    <a:srgbClr val="FF9900"/>
    <a:srgbClr val="FF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12048-7ECB-465D-BFAB-44BDF407BFF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3668362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1B01DC-3FEA-4A07-B056-7BEA3F4E835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6489912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1F06E6-CEFC-424A-93C2-D77EE03EB09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344936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6E186-DA36-4495-AE68-56517D40B35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3957418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546F94-C0E5-402A-AB93-8182F0B1135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192140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7C577C-5463-4AD1-B00D-BBCB3DF26AB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509600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806F11-CBC7-44B5-822F-086E37F5F25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2576126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E26F65-213F-4005-B870-5BEAC08830F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6011961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0A6F7-0D8B-42C5-B462-4F0E9962BB6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0873512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CB460-7C20-4758-BFF0-8B77F75B0BF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5188555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846C6B-73A5-4CC6-B66D-2A7F7A0D237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05146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 i malen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A1711D4-CEB6-4082-8092-F8F6DB1C0189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oleObject" Target="../embeddings/oleObject7.bin"/><Relationship Id="rId18" Type="http://schemas.openxmlformats.org/officeDocument/2006/relationships/oleObject" Target="../embeddings/oleObject11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8.wmf"/><Relationship Id="rId4" Type="http://schemas.openxmlformats.org/officeDocument/2006/relationships/image" Target="../media/image5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Organisering og arbeidsdeling i den digitale forvaltning</a:t>
            </a:r>
            <a:br>
              <a:rPr lang="nb-NO" sz="2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28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nb-NO" altLang="nb-NO" sz="1800" dirty="0" smtClean="0">
              <a:solidFill>
                <a:schemeClr val="accent2"/>
              </a:solidFill>
            </a:endParaRPr>
          </a:p>
          <a:p>
            <a:r>
              <a:rPr lang="nb-NO" altLang="nb-NO" sz="1800" dirty="0" smtClean="0">
                <a:solidFill>
                  <a:schemeClr val="accent2"/>
                </a:solidFill>
              </a:rPr>
              <a:t>Dag </a:t>
            </a:r>
            <a:r>
              <a:rPr lang="nb-NO" altLang="nb-NO" sz="1800" dirty="0" smtClean="0">
                <a:solidFill>
                  <a:schemeClr val="accent2"/>
                </a:solidFill>
              </a:rPr>
              <a:t>Wiese Schartum, AFIN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33400" y="1524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E-forvaltning som spørsmål arbeidsdeling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352800" y="1981200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nb-NO" altLang="nb-NO"/>
              <a:t>saksbehandling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90600" y="1219200"/>
            <a:ext cx="3124200" cy="1524000"/>
            <a:chOff x="384" y="1392"/>
            <a:chExt cx="1968" cy="960"/>
          </a:xfrm>
        </p:grpSpPr>
        <p:sp>
          <p:nvSpPr>
            <p:cNvPr id="5139" name="Line 5"/>
            <p:cNvSpPr>
              <a:spLocks noChangeShapeType="1"/>
            </p:cNvSpPr>
            <p:nvPr/>
          </p:nvSpPr>
          <p:spPr bwMode="auto">
            <a:xfrm flipV="1">
              <a:off x="1872" y="1872"/>
              <a:ext cx="480" cy="48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40" name="Text Box 6"/>
            <p:cNvSpPr txBox="1">
              <a:spLocks noChangeArrowheads="1"/>
            </p:cNvSpPr>
            <p:nvPr/>
          </p:nvSpPr>
          <p:spPr bwMode="auto">
            <a:xfrm>
              <a:off x="384" y="1392"/>
              <a:ext cx="18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>
                  <a:solidFill>
                    <a:srgbClr val="008000"/>
                  </a:solidFill>
                </a:rPr>
                <a:t>Andre </a:t>
              </a:r>
              <a:r>
                <a:rPr lang="nb-NO" altLang="nb-NO" sz="2000" dirty="0" smtClean="0">
                  <a:solidFill>
                    <a:srgbClr val="008000"/>
                  </a:solidFill>
                </a:rPr>
                <a:t>forvaltningsorganer</a:t>
              </a:r>
              <a:endParaRPr lang="nb-NO" altLang="nb-NO" sz="2000" dirty="0">
                <a:solidFill>
                  <a:srgbClr val="008000"/>
                </a:solidFill>
              </a:endParaRPr>
            </a:p>
          </p:txBody>
        </p:sp>
        <p:sp>
          <p:nvSpPr>
            <p:cNvPr id="5141" name="AutoShape 7"/>
            <p:cNvSpPr>
              <a:spLocks noChangeArrowheads="1"/>
            </p:cNvSpPr>
            <p:nvPr/>
          </p:nvSpPr>
          <p:spPr bwMode="auto">
            <a:xfrm rot="2938142">
              <a:off x="1752" y="1752"/>
              <a:ext cx="288" cy="240"/>
            </a:xfrm>
            <a:prstGeom prst="leftArrow">
              <a:avLst>
                <a:gd name="adj1" fmla="val 50000"/>
                <a:gd name="adj2" fmla="val 30000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181600" y="1219200"/>
            <a:ext cx="2808288" cy="1600200"/>
            <a:chOff x="3024" y="1392"/>
            <a:chExt cx="1769" cy="1008"/>
          </a:xfrm>
        </p:grpSpPr>
        <p:sp>
          <p:nvSpPr>
            <p:cNvPr id="5136" name="Line 9"/>
            <p:cNvSpPr>
              <a:spLocks noChangeShapeType="1"/>
            </p:cNvSpPr>
            <p:nvPr/>
          </p:nvSpPr>
          <p:spPr bwMode="auto">
            <a:xfrm>
              <a:off x="3024" y="1872"/>
              <a:ext cx="528" cy="52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7" name="AutoShape 10"/>
            <p:cNvSpPr>
              <a:spLocks noChangeArrowheads="1"/>
            </p:cNvSpPr>
            <p:nvPr/>
          </p:nvSpPr>
          <p:spPr bwMode="auto">
            <a:xfrm rot="2497019">
              <a:off x="3408" y="1728"/>
              <a:ext cx="288" cy="288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nb-NO" altLang="nb-NO"/>
            </a:p>
          </p:txBody>
        </p:sp>
        <p:sp>
          <p:nvSpPr>
            <p:cNvPr id="5138" name="Text Box 11"/>
            <p:cNvSpPr txBox="1">
              <a:spLocks noChangeArrowheads="1"/>
            </p:cNvSpPr>
            <p:nvPr/>
          </p:nvSpPr>
          <p:spPr bwMode="auto">
            <a:xfrm>
              <a:off x="3264" y="1392"/>
              <a:ext cx="152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>
                  <a:solidFill>
                    <a:schemeClr val="accent2"/>
                  </a:solidFill>
                </a:rPr>
                <a:t>Private</a:t>
              </a:r>
              <a:r>
                <a:rPr lang="nb-NO" altLang="nb-NO" dirty="0">
                  <a:solidFill>
                    <a:schemeClr val="accent2"/>
                  </a:solidFill>
                </a:rPr>
                <a:t> </a:t>
              </a:r>
              <a:r>
                <a:rPr lang="nb-NO" altLang="nb-NO" sz="2000" dirty="0" smtClean="0">
                  <a:solidFill>
                    <a:schemeClr val="accent2"/>
                  </a:solidFill>
                </a:rPr>
                <a:t>virksomheter</a:t>
              </a:r>
              <a:endParaRPr lang="nb-NO" altLang="nb-NO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203325" y="3276600"/>
            <a:ext cx="2835275" cy="1477963"/>
            <a:chOff x="518" y="2688"/>
            <a:chExt cx="1786" cy="931"/>
          </a:xfrm>
        </p:grpSpPr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>
              <a:off x="1872" y="2688"/>
              <a:ext cx="432" cy="48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4" name="AutoShape 14"/>
            <p:cNvSpPr>
              <a:spLocks noChangeArrowheads="1"/>
            </p:cNvSpPr>
            <p:nvPr/>
          </p:nvSpPr>
          <p:spPr bwMode="auto">
            <a:xfrm rot="-8938203">
              <a:off x="1728" y="3024"/>
              <a:ext cx="258" cy="336"/>
            </a:xfrm>
            <a:prstGeom prst="upArrow">
              <a:avLst>
                <a:gd name="adj1" fmla="val 50000"/>
                <a:gd name="adj2" fmla="val 3255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518" y="3369"/>
              <a:ext cx="17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>
                  <a:solidFill>
                    <a:srgbClr val="FF0000"/>
                  </a:solidFill>
                </a:rPr>
                <a:t>Den enkelte </a:t>
              </a:r>
              <a:r>
                <a:rPr lang="nb-NO" altLang="nb-NO" sz="2000" dirty="0" smtClean="0">
                  <a:solidFill>
                    <a:srgbClr val="FF0000"/>
                  </a:solidFill>
                </a:rPr>
                <a:t>bruker/part</a:t>
              </a:r>
              <a:endParaRPr lang="nb-NO" altLang="nb-NO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257800" y="3276600"/>
            <a:ext cx="2774950" cy="1463675"/>
            <a:chOff x="3072" y="2688"/>
            <a:chExt cx="1748" cy="922"/>
          </a:xfrm>
        </p:grpSpPr>
        <p:sp>
          <p:nvSpPr>
            <p:cNvPr id="5130" name="Line 17"/>
            <p:cNvSpPr>
              <a:spLocks noChangeShapeType="1"/>
            </p:cNvSpPr>
            <p:nvPr/>
          </p:nvSpPr>
          <p:spPr bwMode="auto">
            <a:xfrm flipH="1">
              <a:off x="3072" y="2688"/>
              <a:ext cx="480" cy="480"/>
            </a:xfrm>
            <a:prstGeom prst="line">
              <a:avLst/>
            </a:prstGeom>
            <a:noFill/>
            <a:ln w="19050">
              <a:solidFill>
                <a:srgbClr val="66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1" name="AutoShape 18"/>
            <p:cNvSpPr>
              <a:spLocks noChangeArrowheads="1"/>
            </p:cNvSpPr>
            <p:nvPr/>
          </p:nvSpPr>
          <p:spPr bwMode="auto">
            <a:xfrm rot="-1823400">
              <a:off x="3408" y="3024"/>
              <a:ext cx="288" cy="336"/>
            </a:xfrm>
            <a:prstGeom prst="downArrow">
              <a:avLst>
                <a:gd name="adj1" fmla="val 50000"/>
                <a:gd name="adj2" fmla="val 29167"/>
              </a:avLst>
            </a:prstGeom>
            <a:solidFill>
              <a:srgbClr val="66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5132" name="Text Box 19"/>
            <p:cNvSpPr txBox="1">
              <a:spLocks noChangeArrowheads="1"/>
            </p:cNvSpPr>
            <p:nvPr/>
          </p:nvSpPr>
          <p:spPr bwMode="auto">
            <a:xfrm>
              <a:off x="3312" y="3360"/>
              <a:ext cx="15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 smtClean="0">
                  <a:solidFill>
                    <a:srgbClr val="6600CC"/>
                  </a:solidFill>
                </a:rPr>
                <a:t>Beslutningssystemer</a:t>
              </a:r>
              <a:endParaRPr lang="nb-NO" altLang="nb-NO" sz="2000" dirty="0">
                <a:solidFill>
                  <a:srgbClr val="6600CC"/>
                </a:solidFill>
              </a:endParaRPr>
            </a:p>
          </p:txBody>
        </p:sp>
      </p:grp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533400" y="4876800"/>
            <a:ext cx="8229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>
                <a:solidFill>
                  <a:srgbClr val="993300"/>
                </a:solidFill>
              </a:rPr>
              <a:t>IKT benyttes aktivt for å endre arbeidsdelingen i samfunnet, og dette har klare konsekvenser for hva fremtidens forvaltning vil bli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609600" y="5638800"/>
            <a:ext cx="8077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 dirty="0">
                <a:solidFill>
                  <a:srgbClr val="CC0099"/>
                </a:solidFill>
              </a:rPr>
              <a:t>Vi står overfor reelle valg med klare konsekvenser for parter/brukere og </a:t>
            </a:r>
            <a:r>
              <a:rPr lang="nb-NO" altLang="nb-NO" sz="2000" dirty="0" smtClean="0">
                <a:solidFill>
                  <a:srgbClr val="CC0099"/>
                </a:solidFill>
              </a:rPr>
              <a:t>arbeidstakere</a:t>
            </a:r>
            <a:endParaRPr lang="nb-NO" altLang="nb-NO" sz="2000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 autoUpdateAnimBg="0"/>
      <p:bldP spid="8212" grpId="0" build="p" autoUpdateAnimBg="0"/>
      <p:bldP spid="821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98791" y="34529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nb-NO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“Den selvbetjente forvaltning”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371600" y="1447800"/>
          <a:ext cx="1600200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Utklipp" r:id="rId3" imgW="942857" imgH="952129" progId="MS_ClipArt_Gallery.2">
                  <p:embed/>
                </p:oleObj>
              </mc:Choice>
              <mc:Fallback>
                <p:oleObj name="Utklipp" r:id="rId3" imgW="942857" imgH="952129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447800"/>
                        <a:ext cx="1600200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e 49"/>
          <p:cNvGrpSpPr>
            <a:grpSpLocks/>
          </p:cNvGrpSpPr>
          <p:nvPr/>
        </p:nvGrpSpPr>
        <p:grpSpPr bwMode="auto">
          <a:xfrm>
            <a:off x="1293813" y="3048000"/>
            <a:ext cx="1628775" cy="2559050"/>
            <a:chOff x="1294606" y="3048000"/>
            <a:chExt cx="1628775" cy="2558257"/>
          </a:xfrm>
        </p:grpSpPr>
        <p:sp>
          <p:nvSpPr>
            <p:cNvPr id="1068" name="Text Box 7"/>
            <p:cNvSpPr txBox="1">
              <a:spLocks noChangeArrowheads="1"/>
            </p:cNvSpPr>
            <p:nvPr/>
          </p:nvSpPr>
          <p:spPr bwMode="auto">
            <a:xfrm rot="-5400000">
              <a:off x="601662" y="4427538"/>
              <a:ext cx="1871663" cy="485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>
                  <a:solidFill>
                    <a:schemeClr val="accent2"/>
                  </a:solidFill>
                </a:rPr>
                <a:t>Opplysninger</a:t>
              </a:r>
            </a:p>
          </p:txBody>
        </p:sp>
        <p:sp>
          <p:nvSpPr>
            <p:cNvPr id="1069" name="Text Box 8"/>
            <p:cNvSpPr txBox="1">
              <a:spLocks noChangeArrowheads="1"/>
            </p:cNvSpPr>
            <p:nvPr/>
          </p:nvSpPr>
          <p:spPr bwMode="auto">
            <a:xfrm rot="-5400000">
              <a:off x="1749425" y="4422775"/>
              <a:ext cx="1862138" cy="485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>
                  <a:solidFill>
                    <a:schemeClr val="accent2"/>
                  </a:solidFill>
                </a:rPr>
                <a:t>Regler §§      </a:t>
              </a:r>
            </a:p>
          </p:txBody>
        </p:sp>
        <p:sp>
          <p:nvSpPr>
            <p:cNvPr id="1070" name="AutoShape 11"/>
            <p:cNvSpPr>
              <a:spLocks/>
            </p:cNvSpPr>
            <p:nvPr/>
          </p:nvSpPr>
          <p:spPr bwMode="auto">
            <a:xfrm rot="5400000">
              <a:off x="1828800" y="2590800"/>
              <a:ext cx="533400" cy="1447800"/>
            </a:xfrm>
            <a:prstGeom prst="leftBrace">
              <a:avLst>
                <a:gd name="adj1" fmla="val 22619"/>
                <a:gd name="adj2" fmla="val 50000"/>
              </a:avLst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grpSp>
          <p:nvGrpSpPr>
            <p:cNvPr id="1071" name="Group 16"/>
            <p:cNvGrpSpPr>
              <a:grpSpLocks/>
            </p:cNvGrpSpPr>
            <p:nvPr/>
          </p:nvGrpSpPr>
          <p:grpSpPr bwMode="auto">
            <a:xfrm>
              <a:off x="1828800" y="4191000"/>
              <a:ext cx="533400" cy="457200"/>
              <a:chOff x="720" y="2640"/>
              <a:chExt cx="336" cy="288"/>
            </a:xfrm>
          </p:grpSpPr>
          <p:sp>
            <p:nvSpPr>
              <p:cNvPr id="1072" name="Line 14"/>
              <p:cNvSpPr>
                <a:spLocks noChangeShapeType="1"/>
              </p:cNvSpPr>
              <p:nvPr/>
            </p:nvSpPr>
            <p:spPr bwMode="auto">
              <a:xfrm>
                <a:off x="720" y="2880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73" name="Text Box 15"/>
              <p:cNvSpPr txBox="1">
                <a:spLocks noChangeArrowheads="1"/>
              </p:cNvSpPr>
              <p:nvPr/>
            </p:nvSpPr>
            <p:spPr bwMode="auto">
              <a:xfrm>
                <a:off x="768" y="2640"/>
                <a:ext cx="20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nb-NO" altLang="nb-NO"/>
                  <a:t>?</a:t>
                </a:r>
              </a:p>
            </p:txBody>
          </p:sp>
        </p:grpSp>
      </p:grp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1219200" y="5715000"/>
            <a:ext cx="1674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>
                <a:solidFill>
                  <a:srgbClr val="800080"/>
                </a:solidFill>
              </a:rPr>
              <a:t>Trivialisering?</a:t>
            </a:r>
          </a:p>
        </p:txBody>
      </p:sp>
      <p:sp>
        <p:nvSpPr>
          <p:cNvPr id="4127" name="Text Box 31"/>
          <p:cNvSpPr txBox="1">
            <a:spLocks noChangeArrowheads="1"/>
          </p:cNvSpPr>
          <p:nvPr/>
        </p:nvSpPr>
        <p:spPr bwMode="auto">
          <a:xfrm>
            <a:off x="1219200" y="6019800"/>
            <a:ext cx="1296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/>
              <a:t>Forenkling</a:t>
            </a: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1371600" y="5791200"/>
            <a:ext cx="1295400" cy="304800"/>
            <a:chOff x="1200" y="3984"/>
            <a:chExt cx="816" cy="192"/>
          </a:xfrm>
        </p:grpSpPr>
        <p:sp>
          <p:nvSpPr>
            <p:cNvPr id="1053" name="Line 32"/>
            <p:cNvSpPr>
              <a:spLocks noChangeShapeType="1"/>
            </p:cNvSpPr>
            <p:nvPr/>
          </p:nvSpPr>
          <p:spPr bwMode="auto">
            <a:xfrm flipV="1">
              <a:off x="1200" y="4032"/>
              <a:ext cx="816" cy="9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54" name="Line 33"/>
            <p:cNvSpPr>
              <a:spLocks noChangeShapeType="1"/>
            </p:cNvSpPr>
            <p:nvPr/>
          </p:nvSpPr>
          <p:spPr bwMode="auto">
            <a:xfrm>
              <a:off x="1200" y="3984"/>
              <a:ext cx="816" cy="19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2895600" y="1752600"/>
            <a:ext cx="2514600" cy="1016000"/>
            <a:chOff x="1392" y="1104"/>
            <a:chExt cx="1584" cy="640"/>
          </a:xfrm>
        </p:grpSpPr>
        <p:sp>
          <p:nvSpPr>
            <p:cNvPr id="1048" name="Text Box 40"/>
            <p:cNvSpPr txBox="1">
              <a:spLocks noChangeArrowheads="1"/>
            </p:cNvSpPr>
            <p:nvPr/>
          </p:nvSpPr>
          <p:spPr bwMode="auto">
            <a:xfrm>
              <a:off x="1728" y="1104"/>
              <a:ext cx="1248" cy="64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nb-NO" altLang="nb-NO" sz="2000" dirty="0"/>
                <a:t>Opplysninger som beslutnings-grunnlag</a:t>
              </a:r>
            </a:p>
          </p:txBody>
        </p:sp>
        <p:sp>
          <p:nvSpPr>
            <p:cNvPr id="1049" name="Line 41"/>
            <p:cNvSpPr>
              <a:spLocks noChangeShapeType="1"/>
            </p:cNvSpPr>
            <p:nvPr/>
          </p:nvSpPr>
          <p:spPr bwMode="auto">
            <a:xfrm>
              <a:off x="1392" y="1344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5410200" y="1752600"/>
            <a:ext cx="2286000" cy="1066800"/>
            <a:chOff x="3216" y="1152"/>
            <a:chExt cx="1440" cy="672"/>
          </a:xfrm>
        </p:grpSpPr>
        <p:sp>
          <p:nvSpPr>
            <p:cNvPr id="1046" name="AutoShape 43"/>
            <p:cNvSpPr>
              <a:spLocks noChangeArrowheads="1"/>
            </p:cNvSpPr>
            <p:nvPr/>
          </p:nvSpPr>
          <p:spPr bwMode="auto">
            <a:xfrm>
              <a:off x="3504" y="1152"/>
              <a:ext cx="1152" cy="672"/>
            </a:xfrm>
            <a:prstGeom prst="flowChartDecision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nb-NO" altLang="nb-NO" sz="2000" dirty="0"/>
                <a:t>Beslutning</a:t>
              </a:r>
            </a:p>
          </p:txBody>
        </p:sp>
        <p:sp>
          <p:nvSpPr>
            <p:cNvPr id="1047" name="Line 45"/>
            <p:cNvSpPr>
              <a:spLocks noChangeShapeType="1"/>
            </p:cNvSpPr>
            <p:nvPr/>
          </p:nvSpPr>
          <p:spPr bwMode="auto">
            <a:xfrm>
              <a:off x="3216" y="1488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50"/>
          <p:cNvGrpSpPr>
            <a:grpSpLocks/>
          </p:cNvGrpSpPr>
          <p:nvPr/>
        </p:nvGrpSpPr>
        <p:grpSpPr bwMode="auto">
          <a:xfrm>
            <a:off x="2743200" y="838200"/>
            <a:ext cx="4495800" cy="990600"/>
            <a:chOff x="1296" y="528"/>
            <a:chExt cx="2832" cy="624"/>
          </a:xfrm>
        </p:grpSpPr>
        <p:sp>
          <p:nvSpPr>
            <p:cNvPr id="1044" name="AutoShape 47"/>
            <p:cNvSpPr>
              <a:spLocks noChangeArrowheads="1"/>
            </p:cNvSpPr>
            <p:nvPr/>
          </p:nvSpPr>
          <p:spPr bwMode="auto">
            <a:xfrm rot="5324599">
              <a:off x="2400" y="-576"/>
              <a:ext cx="624" cy="2832"/>
            </a:xfrm>
            <a:prstGeom prst="curvedRightArrow">
              <a:avLst>
                <a:gd name="adj1" fmla="val 90769"/>
                <a:gd name="adj2" fmla="val 181538"/>
                <a:gd name="adj3" fmla="val 33333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nb-NO" altLang="nb-NO"/>
            </a:p>
          </p:txBody>
        </p:sp>
        <p:sp>
          <p:nvSpPr>
            <p:cNvPr id="1045" name="Text Box 49"/>
            <p:cNvSpPr txBox="1">
              <a:spLocks noChangeArrowheads="1"/>
            </p:cNvSpPr>
            <p:nvPr/>
          </p:nvSpPr>
          <p:spPr bwMode="auto">
            <a:xfrm>
              <a:off x="2544" y="768"/>
              <a:ext cx="76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 b="1" dirty="0">
                  <a:solidFill>
                    <a:srgbClr val="CC3300"/>
                  </a:solidFill>
                </a:rPr>
                <a:t>Kontroll?</a:t>
              </a:r>
            </a:p>
          </p:txBody>
        </p:sp>
      </p:grpSp>
      <p:grpSp>
        <p:nvGrpSpPr>
          <p:cNvPr id="15" name="Group 53"/>
          <p:cNvGrpSpPr>
            <a:grpSpLocks/>
          </p:cNvGrpSpPr>
          <p:nvPr/>
        </p:nvGrpSpPr>
        <p:grpSpPr bwMode="auto">
          <a:xfrm>
            <a:off x="1676400" y="2209800"/>
            <a:ext cx="5197475" cy="1143000"/>
            <a:chOff x="614" y="1296"/>
            <a:chExt cx="3274" cy="720"/>
          </a:xfrm>
        </p:grpSpPr>
        <p:sp>
          <p:nvSpPr>
            <p:cNvPr id="1041" name="Text Box 3"/>
            <p:cNvSpPr txBox="1">
              <a:spLocks noChangeArrowheads="1"/>
            </p:cNvSpPr>
            <p:nvPr/>
          </p:nvSpPr>
          <p:spPr bwMode="auto">
            <a:xfrm>
              <a:off x="614" y="1562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1042" name="AutoShape 51"/>
            <p:cNvSpPr>
              <a:spLocks noChangeArrowheads="1"/>
            </p:cNvSpPr>
            <p:nvPr/>
          </p:nvSpPr>
          <p:spPr bwMode="auto">
            <a:xfrm rot="10696562">
              <a:off x="960" y="1296"/>
              <a:ext cx="2928" cy="720"/>
            </a:xfrm>
            <a:custGeom>
              <a:avLst/>
              <a:gdLst>
                <a:gd name="T0" fmla="*/ 27 w 21600"/>
                <a:gd name="T1" fmla="*/ 0 h 21600"/>
                <a:gd name="T2" fmla="*/ 7 w 21600"/>
                <a:gd name="T3" fmla="*/ 0 h 21600"/>
                <a:gd name="T4" fmla="*/ 27 w 21600"/>
                <a:gd name="T5" fmla="*/ 0 h 21600"/>
                <a:gd name="T6" fmla="*/ 61 w 21600"/>
                <a:gd name="T7" fmla="*/ 0 h 21600"/>
                <a:gd name="T8" fmla="*/ 47 w 21600"/>
                <a:gd name="T9" fmla="*/ 1 h 21600"/>
                <a:gd name="T10" fmla="*/ 3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5 w 21600"/>
                <a:gd name="T19" fmla="*/ 3150 h 21600"/>
                <a:gd name="T20" fmla="*/ 18435 w 21600"/>
                <a:gd name="T21" fmla="*/ 1845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00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1043" name="Text Box 52"/>
            <p:cNvSpPr txBox="1">
              <a:spLocks noChangeArrowheads="1"/>
            </p:cNvSpPr>
            <p:nvPr/>
          </p:nvSpPr>
          <p:spPr bwMode="auto">
            <a:xfrm rot="-834452">
              <a:off x="2880" y="1632"/>
              <a:ext cx="9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/>
                <a:t>Epost: vedtak</a:t>
              </a:r>
            </a:p>
          </p:txBody>
        </p:sp>
      </p:grp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3643313" y="6000750"/>
            <a:ext cx="434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9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Hva må kreves av informasjonssystemene?</a:t>
            </a: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3402226" y="869523"/>
            <a:ext cx="3451225" cy="396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Blir personvernet skadelidende?</a:t>
            </a:r>
          </a:p>
        </p:txBody>
      </p:sp>
      <p:grpSp>
        <p:nvGrpSpPr>
          <p:cNvPr id="4" name="Gruppe 50"/>
          <p:cNvGrpSpPr>
            <a:grpSpLocks/>
          </p:cNvGrpSpPr>
          <p:nvPr/>
        </p:nvGrpSpPr>
        <p:grpSpPr bwMode="auto">
          <a:xfrm>
            <a:off x="3059326" y="3277006"/>
            <a:ext cx="1752600" cy="3124200"/>
            <a:chOff x="3048000" y="3124200"/>
            <a:chExt cx="1752600" cy="3124200"/>
          </a:xfrm>
        </p:grpSpPr>
        <p:grpSp>
          <p:nvGrpSpPr>
            <p:cNvPr id="1055" name="Group 20"/>
            <p:cNvGrpSpPr>
              <a:grpSpLocks/>
            </p:cNvGrpSpPr>
            <p:nvPr/>
          </p:nvGrpSpPr>
          <p:grpSpPr bwMode="auto">
            <a:xfrm>
              <a:off x="3048000" y="3124200"/>
              <a:ext cx="1657350" cy="1219200"/>
              <a:chOff x="1536" y="2208"/>
              <a:chExt cx="1044" cy="768"/>
            </a:xfrm>
          </p:grpSpPr>
          <p:pic>
            <p:nvPicPr>
              <p:cNvPr id="1064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2208"/>
                <a:ext cx="660" cy="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65" name="Group 17"/>
              <p:cNvGrpSpPr>
                <a:grpSpLocks/>
              </p:cNvGrpSpPr>
              <p:nvPr/>
            </p:nvGrpSpPr>
            <p:grpSpPr bwMode="auto">
              <a:xfrm>
                <a:off x="1536" y="2448"/>
                <a:ext cx="336" cy="288"/>
                <a:chOff x="720" y="2640"/>
                <a:chExt cx="336" cy="288"/>
              </a:xfrm>
            </p:grpSpPr>
            <p:sp>
              <p:nvSpPr>
                <p:cNvPr id="1066" name="Line 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768" y="2640"/>
                  <a:ext cx="20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nb-NO" altLang="nb-NO" dirty="0"/>
                    <a:t>?</a:t>
                  </a:r>
                </a:p>
              </p:txBody>
            </p:sp>
          </p:grpSp>
        </p:grpSp>
        <p:grpSp>
          <p:nvGrpSpPr>
            <p:cNvPr id="1056" name="Group 21"/>
            <p:cNvGrpSpPr>
              <a:grpSpLocks/>
            </p:cNvGrpSpPr>
            <p:nvPr/>
          </p:nvGrpSpPr>
          <p:grpSpPr bwMode="auto">
            <a:xfrm>
              <a:off x="3124200" y="4953000"/>
              <a:ext cx="533400" cy="457200"/>
              <a:chOff x="720" y="2640"/>
              <a:chExt cx="336" cy="288"/>
            </a:xfrm>
          </p:grpSpPr>
          <p:sp>
            <p:nvSpPr>
              <p:cNvPr id="1062" name="Line 22"/>
              <p:cNvSpPr>
                <a:spLocks noChangeShapeType="1"/>
              </p:cNvSpPr>
              <p:nvPr/>
            </p:nvSpPr>
            <p:spPr bwMode="auto">
              <a:xfrm>
                <a:off x="720" y="2880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63" name="Text Box 23"/>
              <p:cNvSpPr txBox="1">
                <a:spLocks noChangeArrowheads="1"/>
              </p:cNvSpPr>
              <p:nvPr/>
            </p:nvSpPr>
            <p:spPr bwMode="auto">
              <a:xfrm>
                <a:off x="768" y="2640"/>
                <a:ext cx="20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nb-NO" altLang="nb-NO"/>
                  <a:t>?</a:t>
                </a:r>
              </a:p>
            </p:txBody>
          </p:sp>
        </p:grpSp>
        <p:grpSp>
          <p:nvGrpSpPr>
            <p:cNvPr id="1057" name="Group 29"/>
            <p:cNvGrpSpPr>
              <a:grpSpLocks/>
            </p:cNvGrpSpPr>
            <p:nvPr/>
          </p:nvGrpSpPr>
          <p:grpSpPr bwMode="auto">
            <a:xfrm>
              <a:off x="3733800" y="4343400"/>
              <a:ext cx="1066800" cy="1905000"/>
              <a:chOff x="1920" y="2736"/>
              <a:chExt cx="672" cy="1200"/>
            </a:xfrm>
          </p:grpSpPr>
          <p:pic>
            <p:nvPicPr>
              <p:cNvPr id="1058" name="Picture 1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3120"/>
                <a:ext cx="672" cy="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59" name="Group 28"/>
              <p:cNvGrpSpPr>
                <a:grpSpLocks/>
              </p:cNvGrpSpPr>
              <p:nvPr/>
            </p:nvGrpSpPr>
            <p:grpSpPr bwMode="auto">
              <a:xfrm>
                <a:off x="2112" y="2736"/>
                <a:ext cx="226" cy="336"/>
                <a:chOff x="3479" y="2761"/>
                <a:chExt cx="226" cy="336"/>
              </a:xfrm>
            </p:grpSpPr>
            <p:sp>
              <p:nvSpPr>
                <p:cNvPr id="1060" name="Line 25"/>
                <p:cNvSpPr>
                  <a:spLocks noChangeShapeType="1"/>
                </p:cNvSpPr>
                <p:nvPr/>
              </p:nvSpPr>
              <p:spPr bwMode="auto">
                <a:xfrm rot="5358831">
                  <a:off x="3312" y="2928"/>
                  <a:ext cx="336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1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504" y="2784"/>
                  <a:ext cx="20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nb-NO" altLang="nb-NO"/>
                    <a:t>?</a:t>
                  </a:r>
                </a:p>
              </p:txBody>
            </p:sp>
          </p:grpSp>
        </p:grpSp>
      </p:grpSp>
      <p:grpSp>
        <p:nvGrpSpPr>
          <p:cNvPr id="11" name="Group 39"/>
          <p:cNvGrpSpPr>
            <a:grpSpLocks/>
          </p:cNvGrpSpPr>
          <p:nvPr/>
        </p:nvGrpSpPr>
        <p:grpSpPr bwMode="auto">
          <a:xfrm>
            <a:off x="3680912" y="3194995"/>
            <a:ext cx="4295775" cy="3200400"/>
            <a:chOff x="2592" y="1152"/>
            <a:chExt cx="2706" cy="1878"/>
          </a:xfrm>
        </p:grpSpPr>
        <p:pic>
          <p:nvPicPr>
            <p:cNvPr id="1050" name="Picture 3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1152"/>
              <a:ext cx="2706" cy="1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1" name="Text Box 36"/>
            <p:cNvSpPr txBox="1">
              <a:spLocks noChangeArrowheads="1"/>
            </p:cNvSpPr>
            <p:nvPr/>
          </p:nvSpPr>
          <p:spPr bwMode="auto">
            <a:xfrm>
              <a:off x="2688" y="1200"/>
              <a:ext cx="1440" cy="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 dirty="0"/>
                <a:t>Rettslig        </a:t>
              </a:r>
            </a:p>
            <a:p>
              <a:r>
                <a:rPr lang="nb-NO" altLang="nb-NO" sz="2000" dirty="0"/>
                <a:t>informasjonssystem</a:t>
              </a:r>
            </a:p>
          </p:txBody>
        </p:sp>
        <p:sp>
          <p:nvSpPr>
            <p:cNvPr id="1052" name="Text Box 38"/>
            <p:cNvSpPr txBox="1">
              <a:spLocks noChangeArrowheads="1"/>
            </p:cNvSpPr>
            <p:nvPr/>
          </p:nvSpPr>
          <p:spPr bwMode="auto">
            <a:xfrm>
              <a:off x="2784" y="1680"/>
              <a:ext cx="1008" cy="66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2000"/>
                <a:t>Regler</a:t>
              </a:r>
            </a:p>
            <a:p>
              <a:r>
                <a:rPr lang="nb-NO" altLang="nb-NO" sz="2000"/>
                <a:t>Dommer</a:t>
              </a:r>
            </a:p>
            <a:p>
              <a:r>
                <a:rPr lang="nb-NO" altLang="nb-NO" sz="2000" u="sng"/>
                <a:t>Forklaringer</a:t>
              </a:r>
            </a:p>
            <a:p>
              <a:endParaRPr lang="nb-NO" altLang="nb-NO" sz="800"/>
            </a:p>
          </p:txBody>
        </p:sp>
      </p:grp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2894013" y="6008683"/>
            <a:ext cx="4513262" cy="396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Hva skal vi gjøre med de digitale skillene?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" grpId="0" build="p" autoUpdateAnimBg="0"/>
      <p:bldP spid="4127" grpId="0" build="p" autoUpdateAnimBg="0"/>
      <p:bldP spid="4150" grpId="0"/>
      <p:bldP spid="4152" grpId="0" animBg="1"/>
      <p:bldP spid="41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nb-NO" sz="2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“Den diffuse forvaltning”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105400" y="3276600"/>
            <a:ext cx="2960688" cy="485775"/>
            <a:chOff x="2592" y="2400"/>
            <a:chExt cx="1865" cy="306"/>
          </a:xfrm>
        </p:grpSpPr>
        <p:sp>
          <p:nvSpPr>
            <p:cNvPr id="2091" name="Line 5"/>
            <p:cNvSpPr>
              <a:spLocks noChangeShapeType="1"/>
            </p:cNvSpPr>
            <p:nvPr/>
          </p:nvSpPr>
          <p:spPr bwMode="auto">
            <a:xfrm>
              <a:off x="2592" y="2544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92" name="Text Box 6"/>
            <p:cNvSpPr txBox="1">
              <a:spLocks noChangeArrowheads="1"/>
            </p:cNvSpPr>
            <p:nvPr/>
          </p:nvSpPr>
          <p:spPr bwMode="auto">
            <a:xfrm>
              <a:off x="3216" y="2400"/>
              <a:ext cx="1241" cy="30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/>
                <a:t>Enkeltvedtak  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191000" y="3048000"/>
            <a:ext cx="1295400" cy="914400"/>
            <a:chOff x="2016" y="2256"/>
            <a:chExt cx="816" cy="576"/>
          </a:xfrm>
        </p:grpSpPr>
        <p:sp>
          <p:nvSpPr>
            <p:cNvPr id="2088" name="Line 8"/>
            <p:cNvSpPr>
              <a:spLocks noChangeShapeType="1"/>
            </p:cNvSpPr>
            <p:nvPr/>
          </p:nvSpPr>
          <p:spPr bwMode="auto">
            <a:xfrm>
              <a:off x="2016" y="2256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9" name="Line 9"/>
            <p:cNvSpPr>
              <a:spLocks noChangeShapeType="1"/>
            </p:cNvSpPr>
            <p:nvPr/>
          </p:nvSpPr>
          <p:spPr bwMode="auto">
            <a:xfrm>
              <a:off x="2016" y="2832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90" name="Line 10"/>
            <p:cNvSpPr>
              <a:spLocks noChangeShapeType="1"/>
            </p:cNvSpPr>
            <p:nvPr/>
          </p:nvSpPr>
          <p:spPr bwMode="auto">
            <a:xfrm>
              <a:off x="2592" y="2256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2059" name="Object 11"/>
            <p:cNvGraphicFramePr>
              <a:graphicFrameLocks noChangeAspect="1"/>
            </p:cNvGraphicFramePr>
            <p:nvPr/>
          </p:nvGraphicFramePr>
          <p:xfrm>
            <a:off x="2352" y="2304"/>
            <a:ext cx="48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3" name="Utklipp" r:id="rId3" imgW="866437" imgH="866437" progId="MS_ClipArt_Gallery.2">
                    <p:embed/>
                  </p:oleObj>
                </mc:Choice>
                <mc:Fallback>
                  <p:oleObj name="Utklipp" r:id="rId3" imgW="866437" imgH="866437" progId="MS_ClipArt_Gallery.2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2304"/>
                          <a:ext cx="480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752600" y="1676400"/>
            <a:ext cx="2438400" cy="1538288"/>
            <a:chOff x="480" y="1392"/>
            <a:chExt cx="1536" cy="969"/>
          </a:xfrm>
        </p:grpSpPr>
        <p:sp>
          <p:nvSpPr>
            <p:cNvPr id="2084" name="Text Box 13"/>
            <p:cNvSpPr txBox="1">
              <a:spLocks noChangeArrowheads="1"/>
            </p:cNvSpPr>
            <p:nvPr/>
          </p:nvSpPr>
          <p:spPr bwMode="auto">
            <a:xfrm>
              <a:off x="1056" y="2112"/>
              <a:ext cx="960" cy="24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/>
                <a:t>Opplysninger</a:t>
              </a:r>
              <a:endParaRPr lang="nb-NO" altLang="nb-NO"/>
            </a:p>
          </p:txBody>
        </p:sp>
        <p:graphicFrame>
          <p:nvGraphicFramePr>
            <p:cNvPr id="2056" name="Object 14"/>
            <p:cNvGraphicFramePr>
              <a:graphicFrameLocks noChangeAspect="1"/>
            </p:cNvGraphicFramePr>
            <p:nvPr/>
          </p:nvGraphicFramePr>
          <p:xfrm>
            <a:off x="480" y="1968"/>
            <a:ext cx="299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4" name="Utklipp" r:id="rId5" imgW="475939" imgH="475939" progId="MS_ClipArt_Gallery.2">
                    <p:embed/>
                  </p:oleObj>
                </mc:Choice>
                <mc:Fallback>
                  <p:oleObj name="Utklipp" r:id="rId5" imgW="475939" imgH="475939" progId="MS_ClipArt_Gallery.2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1968"/>
                          <a:ext cx="299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7" name="Object 15"/>
            <p:cNvGraphicFramePr>
              <a:graphicFrameLocks noChangeAspect="1"/>
            </p:cNvGraphicFramePr>
            <p:nvPr/>
          </p:nvGraphicFramePr>
          <p:xfrm>
            <a:off x="672" y="1536"/>
            <a:ext cx="299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5" name="Utklipp" r:id="rId7" imgW="475939" imgH="475939" progId="MS_ClipArt_Gallery.2">
                    <p:embed/>
                  </p:oleObj>
                </mc:Choice>
                <mc:Fallback>
                  <p:oleObj name="Utklipp" r:id="rId7" imgW="475939" imgH="475939" progId="MS_ClipArt_Gallery.2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1536"/>
                          <a:ext cx="299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" name="Object 16"/>
            <p:cNvGraphicFramePr>
              <a:graphicFrameLocks noChangeAspect="1"/>
            </p:cNvGraphicFramePr>
            <p:nvPr/>
          </p:nvGraphicFramePr>
          <p:xfrm>
            <a:off x="1104" y="1392"/>
            <a:ext cx="349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6" name="Utklipp" r:id="rId9" imgW="2826720" imgH="3497040" progId="MS_ClipArt_Gallery.2">
                    <p:embed/>
                  </p:oleObj>
                </mc:Choice>
                <mc:Fallback>
                  <p:oleObj name="Utklipp" r:id="rId9" imgW="2826720" imgH="3497040" progId="MS_ClipArt_Gallery.2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392"/>
                          <a:ext cx="349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5" name="Line 17"/>
            <p:cNvSpPr>
              <a:spLocks noChangeShapeType="1"/>
            </p:cNvSpPr>
            <p:nvPr/>
          </p:nvSpPr>
          <p:spPr bwMode="auto">
            <a:xfrm>
              <a:off x="816" y="2208"/>
              <a:ext cx="192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6" name="Line 18"/>
            <p:cNvSpPr>
              <a:spLocks noChangeShapeType="1"/>
            </p:cNvSpPr>
            <p:nvPr/>
          </p:nvSpPr>
          <p:spPr bwMode="auto">
            <a:xfrm>
              <a:off x="960" y="1872"/>
              <a:ext cx="144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7" name="Line 19"/>
            <p:cNvSpPr>
              <a:spLocks noChangeShapeType="1"/>
            </p:cNvSpPr>
            <p:nvPr/>
          </p:nvSpPr>
          <p:spPr bwMode="auto">
            <a:xfrm>
              <a:off x="1296" y="187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1676400" y="3733800"/>
            <a:ext cx="2517775" cy="1371600"/>
            <a:chOff x="432" y="2688"/>
            <a:chExt cx="1586" cy="864"/>
          </a:xfrm>
        </p:grpSpPr>
        <p:sp>
          <p:nvSpPr>
            <p:cNvPr id="2080" name="Text Box 21"/>
            <p:cNvSpPr txBox="1">
              <a:spLocks noChangeArrowheads="1"/>
            </p:cNvSpPr>
            <p:nvPr/>
          </p:nvSpPr>
          <p:spPr bwMode="auto">
            <a:xfrm>
              <a:off x="1056" y="2688"/>
              <a:ext cx="962" cy="30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800"/>
                <a:t>Regler           </a:t>
              </a:r>
              <a:r>
                <a:rPr lang="nb-NO" altLang="nb-NO"/>
                <a:t> </a:t>
              </a:r>
            </a:p>
          </p:txBody>
        </p:sp>
        <p:sp>
          <p:nvSpPr>
            <p:cNvPr id="2081" name="Text Box 22"/>
            <p:cNvSpPr txBox="1">
              <a:spLocks noChangeArrowheads="1"/>
            </p:cNvSpPr>
            <p:nvPr/>
          </p:nvSpPr>
          <p:spPr bwMode="auto">
            <a:xfrm>
              <a:off x="912" y="3264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b="1"/>
                <a:t>§§</a:t>
              </a:r>
              <a:endParaRPr lang="nb-NO" altLang="nb-NO"/>
            </a:p>
          </p:txBody>
        </p:sp>
        <p:graphicFrame>
          <p:nvGraphicFramePr>
            <p:cNvPr id="2055" name="Object 23"/>
            <p:cNvGraphicFramePr>
              <a:graphicFrameLocks noChangeAspect="1"/>
            </p:cNvGraphicFramePr>
            <p:nvPr/>
          </p:nvGraphicFramePr>
          <p:xfrm>
            <a:off x="432" y="2976"/>
            <a:ext cx="34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7" name="Utklipp" r:id="rId11" imgW="4762440" imgH="3504600" progId="MS_ClipArt_Gallery.2">
                    <p:embed/>
                  </p:oleObj>
                </mc:Choice>
                <mc:Fallback>
                  <p:oleObj name="Utklipp" r:id="rId11" imgW="4762440" imgH="3504600" progId="MS_ClipArt_Gallery.2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976"/>
                          <a:ext cx="34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2" name="Line 24"/>
            <p:cNvSpPr>
              <a:spLocks noChangeShapeType="1"/>
            </p:cNvSpPr>
            <p:nvPr/>
          </p:nvSpPr>
          <p:spPr bwMode="auto">
            <a:xfrm flipV="1">
              <a:off x="720" y="2880"/>
              <a:ext cx="240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3" name="Line 25"/>
            <p:cNvSpPr>
              <a:spLocks noChangeShapeType="1"/>
            </p:cNvSpPr>
            <p:nvPr/>
          </p:nvSpPr>
          <p:spPr bwMode="auto">
            <a:xfrm flipV="1">
              <a:off x="1056" y="3024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1447800" y="4114800"/>
            <a:ext cx="836613" cy="1622425"/>
            <a:chOff x="2304" y="2304"/>
            <a:chExt cx="1319" cy="2555"/>
          </a:xfrm>
        </p:grpSpPr>
        <p:sp>
          <p:nvSpPr>
            <p:cNvPr id="2078" name="Text Box 27"/>
            <p:cNvSpPr txBox="1">
              <a:spLocks noChangeArrowheads="1"/>
            </p:cNvSpPr>
            <p:nvPr/>
          </p:nvSpPr>
          <p:spPr bwMode="auto">
            <a:xfrm>
              <a:off x="2304" y="2304"/>
              <a:ext cx="1296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/>
                <a:t>0§1001§110§1</a:t>
              </a:r>
            </a:p>
          </p:txBody>
        </p:sp>
        <p:graphicFrame>
          <p:nvGraphicFramePr>
            <p:cNvPr id="2054" name="Object 28"/>
            <p:cNvGraphicFramePr>
              <a:graphicFrameLocks noChangeAspect="1"/>
            </p:cNvGraphicFramePr>
            <p:nvPr/>
          </p:nvGraphicFramePr>
          <p:xfrm>
            <a:off x="2304" y="3888"/>
            <a:ext cx="1319" cy="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8" name="Utklipp" r:id="rId13" imgW="4762440" imgH="3504600" progId="MS_ClipArt_Gallery.2">
                    <p:embed/>
                  </p:oleObj>
                </mc:Choice>
                <mc:Fallback>
                  <p:oleObj name="Utklipp" r:id="rId13" imgW="4762440" imgH="3504600" progId="MS_ClipArt_Gallery.2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4" y="3888"/>
                          <a:ext cx="1319" cy="9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9" name="Line 29"/>
            <p:cNvSpPr>
              <a:spLocks noChangeShapeType="1"/>
            </p:cNvSpPr>
            <p:nvPr/>
          </p:nvSpPr>
          <p:spPr bwMode="auto">
            <a:xfrm flipV="1">
              <a:off x="3024" y="3456"/>
              <a:ext cx="0" cy="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2362200" y="4648200"/>
            <a:ext cx="1096963" cy="1554163"/>
            <a:chOff x="2304" y="2304"/>
            <a:chExt cx="1728" cy="2448"/>
          </a:xfrm>
        </p:grpSpPr>
        <p:sp>
          <p:nvSpPr>
            <p:cNvPr id="2075" name="Text Box 31"/>
            <p:cNvSpPr txBox="1">
              <a:spLocks noChangeArrowheads="1"/>
            </p:cNvSpPr>
            <p:nvPr/>
          </p:nvSpPr>
          <p:spPr bwMode="auto">
            <a:xfrm>
              <a:off x="2304" y="2304"/>
              <a:ext cx="1296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/>
                <a:t>0§1001§110§1</a:t>
              </a:r>
            </a:p>
          </p:txBody>
        </p:sp>
        <p:sp>
          <p:nvSpPr>
            <p:cNvPr id="2076" name="Line 32"/>
            <p:cNvSpPr>
              <a:spLocks noChangeShapeType="1"/>
            </p:cNvSpPr>
            <p:nvPr/>
          </p:nvSpPr>
          <p:spPr bwMode="auto">
            <a:xfrm flipH="1" flipV="1">
              <a:off x="3024" y="3456"/>
              <a:ext cx="144" cy="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77" name="Text Box 33"/>
            <p:cNvSpPr txBox="1">
              <a:spLocks noChangeArrowheads="1"/>
            </p:cNvSpPr>
            <p:nvPr/>
          </p:nvSpPr>
          <p:spPr bwMode="auto">
            <a:xfrm>
              <a:off x="3024" y="4032"/>
              <a:ext cx="1008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b="1"/>
                <a:t>§§</a:t>
              </a: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1143000" y="1143000"/>
            <a:ext cx="1379538" cy="1371600"/>
            <a:chOff x="5760" y="6480"/>
            <a:chExt cx="2172" cy="2160"/>
          </a:xfrm>
        </p:grpSpPr>
        <p:graphicFrame>
          <p:nvGraphicFramePr>
            <p:cNvPr id="2052" name="Object 35"/>
            <p:cNvGraphicFramePr>
              <a:graphicFrameLocks noChangeAspect="1"/>
            </p:cNvGraphicFramePr>
            <p:nvPr/>
          </p:nvGraphicFramePr>
          <p:xfrm>
            <a:off x="6768" y="7200"/>
            <a:ext cx="1164" cy="1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9" name="Utklipp" r:id="rId14" imgW="2826720" imgH="3497040" progId="MS_ClipArt_Gallery.2">
                    <p:embed/>
                  </p:oleObj>
                </mc:Choice>
                <mc:Fallback>
                  <p:oleObj name="Utklipp" r:id="rId14" imgW="2826720" imgH="3497040" progId="MS_ClipArt_Gallery.2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8" y="7200"/>
                          <a:ext cx="1164" cy="1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Object 36"/>
            <p:cNvGraphicFramePr>
              <a:graphicFrameLocks noChangeAspect="1"/>
            </p:cNvGraphicFramePr>
            <p:nvPr/>
          </p:nvGraphicFramePr>
          <p:xfrm>
            <a:off x="5760" y="6480"/>
            <a:ext cx="749" cy="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0" name="Utklipp" r:id="rId15" imgW="475939" imgH="475939" progId="MS_ClipArt_Gallery.2">
                    <p:embed/>
                  </p:oleObj>
                </mc:Choice>
                <mc:Fallback>
                  <p:oleObj name="Utklipp" r:id="rId15" imgW="475939" imgH="475939" progId="MS_ClipArt_Gallery.2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0" y="6480"/>
                          <a:ext cx="749" cy="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4" name="Line 37"/>
            <p:cNvSpPr>
              <a:spLocks noChangeShapeType="1"/>
            </p:cNvSpPr>
            <p:nvPr/>
          </p:nvSpPr>
          <p:spPr bwMode="auto">
            <a:xfrm>
              <a:off x="6336" y="7344"/>
              <a:ext cx="432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762000" y="2362200"/>
            <a:ext cx="1554163" cy="1004888"/>
            <a:chOff x="5472" y="6912"/>
            <a:chExt cx="2448" cy="1584"/>
          </a:xfrm>
        </p:grpSpPr>
        <p:graphicFrame>
          <p:nvGraphicFramePr>
            <p:cNvPr id="2050" name="Object 39"/>
            <p:cNvGraphicFramePr>
              <a:graphicFrameLocks noChangeAspect="1"/>
            </p:cNvGraphicFramePr>
            <p:nvPr/>
          </p:nvGraphicFramePr>
          <p:xfrm>
            <a:off x="6762" y="7152"/>
            <a:ext cx="1158" cy="1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1" name="Utklipp" r:id="rId17" imgW="2826720" imgH="3497040" progId="MS_ClipArt_Gallery.2">
                    <p:embed/>
                  </p:oleObj>
                </mc:Choice>
                <mc:Fallback>
                  <p:oleObj name="Utklipp" r:id="rId17" imgW="2826720" imgH="3497040" progId="MS_ClipArt_Gallery.2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2" y="7152"/>
                          <a:ext cx="1158" cy="1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3" name="Line 40"/>
            <p:cNvSpPr>
              <a:spLocks noChangeShapeType="1"/>
            </p:cNvSpPr>
            <p:nvPr/>
          </p:nvSpPr>
          <p:spPr bwMode="auto">
            <a:xfrm>
              <a:off x="6333" y="7286"/>
              <a:ext cx="429" cy="26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aphicFrame>
          <p:nvGraphicFramePr>
            <p:cNvPr id="2051" name="Object 41"/>
            <p:cNvGraphicFramePr>
              <a:graphicFrameLocks noChangeAspect="1"/>
            </p:cNvGraphicFramePr>
            <p:nvPr/>
          </p:nvGraphicFramePr>
          <p:xfrm>
            <a:off x="5472" y="6912"/>
            <a:ext cx="749" cy="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2" name="Utklipp" r:id="rId18" imgW="475939" imgH="475939" progId="MS_ClipArt_Gallery.2">
                    <p:embed/>
                  </p:oleObj>
                </mc:Choice>
                <mc:Fallback>
                  <p:oleObj name="Utklipp" r:id="rId18" imgW="475939" imgH="475939" progId="MS_ClipArt_Gallery.2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2" y="6912"/>
                          <a:ext cx="749" cy="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14" name="Text Box 42"/>
          <p:cNvSpPr txBox="1">
            <a:spLocks noChangeArrowheads="1"/>
          </p:cNvSpPr>
          <p:nvPr/>
        </p:nvSpPr>
        <p:spPr bwMode="auto">
          <a:xfrm>
            <a:off x="4724400" y="3124200"/>
            <a:ext cx="822325" cy="762000"/>
          </a:xfrm>
          <a:prstGeom prst="rect">
            <a:avLst/>
          </a:prstGeom>
          <a:solidFill>
            <a:srgbClr val="00CC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600"/>
              <a:t>0§1001§110§1</a:t>
            </a:r>
          </a:p>
        </p:txBody>
      </p:sp>
      <p:sp>
        <p:nvSpPr>
          <p:cNvPr id="3115" name="Text Box 43"/>
          <p:cNvSpPr txBox="1">
            <a:spLocks noChangeArrowheads="1"/>
          </p:cNvSpPr>
          <p:nvPr/>
        </p:nvSpPr>
        <p:spPr bwMode="auto">
          <a:xfrm>
            <a:off x="3962400" y="4392613"/>
            <a:ext cx="48482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chemeClr val="accent2"/>
                </a:solidFill>
              </a:rPr>
              <a:t>Hvem treffer reellt sett enkeltvedtaket?</a:t>
            </a:r>
            <a:endParaRPr lang="nb-NO" altLang="nb-NO" sz="1800"/>
          </a:p>
          <a:p>
            <a:r>
              <a:rPr lang="nb-NO" altLang="nb-NO" sz="1800">
                <a:solidFill>
                  <a:srgbClr val="CC3300"/>
                </a:solidFill>
              </a:rPr>
              <a:t>Summen av mange små avgjørelser = vedtak?</a:t>
            </a:r>
            <a:endParaRPr lang="nb-NO" altLang="nb-NO" sz="1800"/>
          </a:p>
          <a:p>
            <a:r>
              <a:rPr lang="nb-NO" altLang="nb-NO" sz="1800">
                <a:solidFill>
                  <a:srgbClr val="006600"/>
                </a:solidFill>
              </a:rPr>
              <a:t>Ingen helhetsvurdering!</a:t>
            </a:r>
            <a:endParaRPr lang="nb-NO" altLang="nb-NO" sz="1800"/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3505200" y="862013"/>
            <a:ext cx="55986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dirty="0">
                <a:solidFill>
                  <a:schemeClr val="accent2"/>
                </a:solidFill>
              </a:rPr>
              <a:t>Hvor slutter og hvor begynner forvaltningen?</a:t>
            </a:r>
            <a:endParaRPr lang="nb-NO" altLang="nb-NO" sz="1800" dirty="0"/>
          </a:p>
          <a:p>
            <a:r>
              <a:rPr lang="nb-NO" altLang="nb-NO" sz="1800" dirty="0">
                <a:solidFill>
                  <a:srgbClr val="993366"/>
                </a:solidFill>
              </a:rPr>
              <a:t>Også </a:t>
            </a:r>
            <a:r>
              <a:rPr lang="nb-NO" altLang="nb-NO" sz="1800" u="sng" dirty="0">
                <a:solidFill>
                  <a:srgbClr val="993366"/>
                </a:solidFill>
              </a:rPr>
              <a:t>private</a:t>
            </a:r>
            <a:r>
              <a:rPr lang="nb-NO" altLang="nb-NO" sz="1800" dirty="0">
                <a:solidFill>
                  <a:srgbClr val="993366"/>
                </a:solidFill>
              </a:rPr>
              <a:t> som integrerte deler av forvaltningen?</a:t>
            </a:r>
            <a:endParaRPr lang="nb-NO" altLang="nb-NO" sz="1800" dirty="0"/>
          </a:p>
          <a:p>
            <a:r>
              <a:rPr lang="nb-NO" altLang="nb-NO" sz="1800" dirty="0">
                <a:solidFill>
                  <a:srgbClr val="006600"/>
                </a:solidFill>
              </a:rPr>
              <a:t>Må privates </a:t>
            </a:r>
            <a:r>
              <a:rPr lang="nb-NO" altLang="nb-NO" sz="1800" dirty="0" smtClean="0">
                <a:solidFill>
                  <a:srgbClr val="006600"/>
                </a:solidFill>
              </a:rPr>
              <a:t>informasjonssystemer </a:t>
            </a:r>
            <a:r>
              <a:rPr lang="nb-NO" altLang="nb-NO" sz="1800" dirty="0">
                <a:solidFill>
                  <a:srgbClr val="006600"/>
                </a:solidFill>
              </a:rPr>
              <a:t>tilpasses det offentlige?</a:t>
            </a:r>
          </a:p>
        </p:txBody>
      </p:sp>
      <p:sp>
        <p:nvSpPr>
          <p:cNvPr id="3117" name="Text Box 45"/>
          <p:cNvSpPr txBox="1">
            <a:spLocks noChangeArrowheads="1"/>
          </p:cNvSpPr>
          <p:nvPr/>
        </p:nvSpPr>
        <p:spPr bwMode="auto">
          <a:xfrm>
            <a:off x="3505200" y="1809884"/>
            <a:ext cx="38843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dirty="0">
                <a:solidFill>
                  <a:schemeClr val="accent2"/>
                </a:solidFill>
              </a:rPr>
              <a:t>Hva vil det innebære å klage på vedtak</a:t>
            </a:r>
            <a:r>
              <a:rPr lang="nb-NO" altLang="nb-NO" sz="1800" dirty="0" smtClean="0">
                <a:solidFill>
                  <a:schemeClr val="accent2"/>
                </a:solidFill>
              </a:rPr>
              <a:t>?</a:t>
            </a:r>
            <a:endParaRPr lang="nb-NO" altLang="nb-NO" sz="18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3542214" y="2151770"/>
            <a:ext cx="5115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err="1" smtClean="0">
                <a:solidFill>
                  <a:srgbClr val="7030A0"/>
                </a:solidFill>
              </a:rPr>
              <a:t>Hva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blir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konsekvensene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av</a:t>
            </a:r>
            <a:r>
              <a:rPr lang="en-GB" sz="1800" dirty="0" smtClean="0">
                <a:solidFill>
                  <a:srgbClr val="7030A0"/>
                </a:solidFill>
              </a:rPr>
              <a:t> å </a:t>
            </a:r>
            <a:r>
              <a:rPr lang="en-GB" sz="1800" dirty="0" err="1" smtClean="0">
                <a:solidFill>
                  <a:srgbClr val="7030A0"/>
                </a:solidFill>
              </a:rPr>
              <a:t>få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medhold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i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en</a:t>
            </a:r>
            <a:r>
              <a:rPr lang="en-GB" sz="1800" dirty="0" smtClean="0">
                <a:solidFill>
                  <a:srgbClr val="7030A0"/>
                </a:solidFill>
              </a:rPr>
              <a:t> </a:t>
            </a:r>
            <a:r>
              <a:rPr lang="en-GB" sz="1800" dirty="0" err="1" smtClean="0">
                <a:solidFill>
                  <a:srgbClr val="7030A0"/>
                </a:solidFill>
              </a:rPr>
              <a:t>klage</a:t>
            </a:r>
            <a:r>
              <a:rPr lang="en-GB" sz="1800" dirty="0" smtClean="0">
                <a:solidFill>
                  <a:srgbClr val="7030A0"/>
                </a:solidFill>
              </a:rPr>
              <a:t>?</a:t>
            </a:r>
            <a:endParaRPr lang="en-GB" sz="1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4" grpId="0" animBg="1" autoUpdateAnimBg="0"/>
      <p:bldP spid="3116" grpId="0"/>
      <p:bldP spid="3117" grpId="0"/>
      <p:bldP spid="10" grpId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178</Words>
  <Application>Microsoft Office PowerPoint</Application>
  <PresentationFormat>Skjermfremvisning (4:3)</PresentationFormat>
  <Paragraphs>49</Paragraphs>
  <Slides>4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Times New Roman</vt:lpstr>
      <vt:lpstr>Arial</vt:lpstr>
      <vt:lpstr>Calibri</vt:lpstr>
      <vt:lpstr>Office-tema</vt:lpstr>
      <vt:lpstr>Microsoft Clip Gallery</vt:lpstr>
      <vt:lpstr>Organisering og arbeidsdeling i den digitale forvaltning </vt:lpstr>
      <vt:lpstr>PowerPoint-presentasjon</vt:lpstr>
      <vt:lpstr>“Den selvbetjente forvaltning”</vt:lpstr>
      <vt:lpstr>“Den diffuse forvaltning”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og arbeidsdeling i den digitale forvaltning </dc:title>
  <dc:creator>Administrator</dc:creator>
  <cp:lastModifiedBy>dag wiese schartum</cp:lastModifiedBy>
  <cp:revision>11</cp:revision>
  <dcterms:created xsi:type="dcterms:W3CDTF">2004-11-07T19:23:01Z</dcterms:created>
  <dcterms:modified xsi:type="dcterms:W3CDTF">2014-10-26T20:20:09Z</dcterms:modified>
</cp:coreProperties>
</file>