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A5DEB-D6DA-4A6D-AA2D-78A49D768910}" type="datetimeFigureOut">
              <a:rPr lang="nb-NO" smtClean="0"/>
              <a:pPr/>
              <a:t>07.10.2013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CE53-143C-43E1-A404-473F21E60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A5DEB-D6DA-4A6D-AA2D-78A49D768910}" type="datetimeFigureOut">
              <a:rPr lang="nb-NO" smtClean="0"/>
              <a:pPr/>
              <a:t>07.10.2013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CE53-143C-43E1-A404-473F21E60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A5DEB-D6DA-4A6D-AA2D-78A49D768910}" type="datetimeFigureOut">
              <a:rPr lang="nb-NO" smtClean="0"/>
              <a:pPr/>
              <a:t>07.10.2013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CE53-143C-43E1-A404-473F21E60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A5DEB-D6DA-4A6D-AA2D-78A49D768910}" type="datetimeFigureOut">
              <a:rPr lang="nb-NO" smtClean="0"/>
              <a:pPr/>
              <a:t>07.10.2013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CE53-143C-43E1-A404-473F21E60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A5DEB-D6DA-4A6D-AA2D-78A49D768910}" type="datetimeFigureOut">
              <a:rPr lang="nb-NO" smtClean="0"/>
              <a:pPr/>
              <a:t>07.10.2013</a:t>
            </a:fld>
            <a:endParaRPr lang="en-GB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CE53-143C-43E1-A404-473F21E60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A5DEB-D6DA-4A6D-AA2D-78A49D768910}" type="datetimeFigureOut">
              <a:rPr lang="nb-NO" smtClean="0"/>
              <a:pPr/>
              <a:t>07.10.2013</a:t>
            </a:fld>
            <a:endParaRPr lang="en-GB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CE53-143C-43E1-A404-473F21E60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A5DEB-D6DA-4A6D-AA2D-78A49D768910}" type="datetimeFigureOut">
              <a:rPr lang="nb-NO" smtClean="0"/>
              <a:pPr/>
              <a:t>07.10.2013</a:t>
            </a:fld>
            <a:endParaRPr lang="en-GB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CE53-143C-43E1-A404-473F21E60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A5DEB-D6DA-4A6D-AA2D-78A49D768910}" type="datetimeFigureOut">
              <a:rPr lang="nb-NO" smtClean="0"/>
              <a:pPr/>
              <a:t>07.10.2013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CE53-143C-43E1-A404-473F21E60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A5DEB-D6DA-4A6D-AA2D-78A49D768910}" type="datetimeFigureOut">
              <a:rPr lang="nb-NO" smtClean="0"/>
              <a:pPr/>
              <a:t>07.10.2013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CE53-143C-43E1-A404-473F21E60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A5DEB-D6DA-4A6D-AA2D-78A49D768910}" type="datetimeFigureOut">
              <a:rPr lang="nb-NO" smtClean="0"/>
              <a:pPr/>
              <a:t>07.10.2013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CE53-143C-43E1-A404-473F21E60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A5DEB-D6DA-4A6D-AA2D-78A49D768910}" type="datetimeFigureOut">
              <a:rPr lang="nb-NO" smtClean="0"/>
              <a:pPr/>
              <a:t>07.10.2013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CE53-143C-43E1-A404-473F21E60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A5DEB-D6DA-4A6D-AA2D-78A49D768910}" type="datetimeFigureOut">
              <a:rPr lang="nb-NO" smtClean="0"/>
              <a:pPr/>
              <a:t>07.10.2013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9CE53-143C-43E1-A404-473F21E60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2286000"/>
            <a:ext cx="7772400" cy="11430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  <a:defRPr/>
            </a:pPr>
            <a:r>
              <a:rPr kumimoji="0" lang="nb-NO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Personvern og personopplysningsvern</a:t>
            </a:r>
            <a:r>
              <a:rPr kumimoji="0" lang="nb-NO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nb-NO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lang="nb-NO" sz="2200" dirty="0" smtClean="0">
                <a:latin typeface="+mj-lt"/>
                <a:ea typeface="+mj-ea"/>
                <a:cs typeface="+mj-cs"/>
              </a:rPr>
              <a:t>DRI </a:t>
            </a:r>
            <a:r>
              <a:rPr lang="nb-NO" sz="2200" dirty="0" smtClean="0">
                <a:latin typeface="+mj-lt"/>
                <a:ea typeface="+mj-ea"/>
                <a:cs typeface="+mj-cs"/>
              </a:rPr>
              <a:t>1001 Digital </a:t>
            </a:r>
            <a:r>
              <a:rPr kumimoji="0" lang="nb-NO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forvaltning </a:t>
            </a:r>
            <a:endParaRPr kumimoji="0" lang="nb-NO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b-NO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Dag Wiese Schartum</a:t>
            </a:r>
            <a:endParaRPr kumimoji="0" lang="nb-NO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667000" y="5486400"/>
            <a:ext cx="3711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b="0" u="none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Hva slags samfunn vil vi ha?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67000" y="304800"/>
            <a:ext cx="3757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b="0" u="none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Trenger vi egentlig privatliv?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819400"/>
            <a:ext cx="40005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 l="36803" t="24152" r="39362" b="36124"/>
          <a:stretch>
            <a:fillRect/>
          </a:stretch>
        </p:blipFill>
        <p:spPr bwMode="auto">
          <a:xfrm>
            <a:off x="457200" y="1036638"/>
            <a:ext cx="1852613" cy="246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3352800"/>
            <a:ext cx="42672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066800"/>
            <a:ext cx="49530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6"/>
          <a:srcRect l="16144" t="38055" r="40952" b="14276"/>
          <a:stretch>
            <a:fillRect/>
          </a:stretch>
        </p:blipFill>
        <p:spPr bwMode="auto">
          <a:xfrm>
            <a:off x="4572000" y="1066800"/>
            <a:ext cx="4191000" cy="372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52800" y="1066800"/>
            <a:ext cx="5486400" cy="377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86000" y="1295400"/>
            <a:ext cx="6191250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62000" y="152400"/>
            <a:ext cx="777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nb-NO" sz="2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   Personvern</a:t>
            </a:r>
          </a:p>
        </p:txBody>
      </p:sp>
      <p:sp>
        <p:nvSpPr>
          <p:cNvPr id="5" name="Text Box 33"/>
          <p:cNvSpPr txBox="1">
            <a:spLocks noChangeArrowheads="1"/>
          </p:cNvSpPr>
          <p:nvPr/>
        </p:nvSpPr>
        <p:spPr bwMode="auto">
          <a:xfrm>
            <a:off x="3352800" y="1143000"/>
            <a:ext cx="1744663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200" dirty="0">
                <a:solidFill>
                  <a:srgbClr val="008000"/>
                </a:solidFill>
              </a:rPr>
              <a:t>Private sfærer</a:t>
            </a:r>
            <a:endParaRPr lang="nb-NO" dirty="0">
              <a:solidFill>
                <a:srgbClr val="008000"/>
              </a:solidFill>
            </a:endParaRPr>
          </a:p>
        </p:txBody>
      </p:sp>
      <p:grpSp>
        <p:nvGrpSpPr>
          <p:cNvPr id="6" name="Group 66"/>
          <p:cNvGrpSpPr>
            <a:grpSpLocks/>
          </p:cNvGrpSpPr>
          <p:nvPr/>
        </p:nvGrpSpPr>
        <p:grpSpPr bwMode="auto">
          <a:xfrm>
            <a:off x="3505200" y="5257800"/>
            <a:ext cx="1333500" cy="995363"/>
            <a:chOff x="912" y="1776"/>
            <a:chExt cx="840" cy="627"/>
          </a:xfrm>
        </p:grpSpPr>
        <p:grpSp>
          <p:nvGrpSpPr>
            <p:cNvPr id="7" name="Group 30"/>
            <p:cNvGrpSpPr>
              <a:grpSpLocks/>
            </p:cNvGrpSpPr>
            <p:nvPr/>
          </p:nvGrpSpPr>
          <p:grpSpPr bwMode="auto">
            <a:xfrm>
              <a:off x="912" y="1776"/>
              <a:ext cx="840" cy="627"/>
              <a:chOff x="374" y="1817"/>
              <a:chExt cx="840" cy="627"/>
            </a:xfrm>
          </p:grpSpPr>
          <p:sp>
            <p:nvSpPr>
              <p:cNvPr id="10" name="Text Box 31"/>
              <p:cNvSpPr txBox="1">
                <a:spLocks noChangeArrowheads="1"/>
              </p:cNvSpPr>
              <p:nvPr/>
            </p:nvSpPr>
            <p:spPr bwMode="auto">
              <a:xfrm>
                <a:off x="374" y="1817"/>
                <a:ext cx="762" cy="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nb-NO" sz="2200">
                    <a:solidFill>
                      <a:schemeClr val="accent2"/>
                    </a:solidFill>
                  </a:rPr>
                  <a:t>Integritet</a:t>
                </a:r>
                <a:endParaRPr lang="nb-NO"/>
              </a:p>
            </p:txBody>
          </p:sp>
          <p:sp>
            <p:nvSpPr>
              <p:cNvPr id="11" name="Text Box 32"/>
              <p:cNvSpPr txBox="1">
                <a:spLocks noChangeArrowheads="1"/>
              </p:cNvSpPr>
              <p:nvPr/>
            </p:nvSpPr>
            <p:spPr bwMode="auto">
              <a:xfrm>
                <a:off x="384" y="2175"/>
                <a:ext cx="830" cy="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nb-NO" sz="2200">
                    <a:solidFill>
                      <a:srgbClr val="FF3300"/>
                    </a:solidFill>
                  </a:rPr>
                  <a:t>Autonomi</a:t>
                </a:r>
                <a:endParaRPr lang="nb-NO">
                  <a:solidFill>
                    <a:schemeClr val="hlink"/>
                  </a:solidFill>
                </a:endParaRPr>
              </a:p>
            </p:txBody>
          </p:sp>
        </p:grpSp>
        <p:sp>
          <p:nvSpPr>
            <p:cNvPr id="8" name="AutoShape 34"/>
            <p:cNvSpPr>
              <a:spLocks noChangeArrowheads="1"/>
            </p:cNvSpPr>
            <p:nvPr/>
          </p:nvSpPr>
          <p:spPr bwMode="auto">
            <a:xfrm>
              <a:off x="1248" y="2049"/>
              <a:ext cx="144" cy="144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9" name="AutoShape 35"/>
            <p:cNvSpPr>
              <a:spLocks noChangeArrowheads="1"/>
            </p:cNvSpPr>
            <p:nvPr/>
          </p:nvSpPr>
          <p:spPr bwMode="auto">
            <a:xfrm rot="-11064481">
              <a:off x="1104" y="2049"/>
              <a:ext cx="144" cy="144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2" name="Rectangle 57"/>
          <p:cNvSpPr>
            <a:spLocks noChangeArrowheads="1"/>
          </p:cNvSpPr>
          <p:nvPr/>
        </p:nvSpPr>
        <p:spPr bwMode="auto">
          <a:xfrm>
            <a:off x="2743200" y="457200"/>
            <a:ext cx="374166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 person</a:t>
            </a:r>
            <a:r>
              <a:rPr lang="nb-NO" sz="2800" i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opplysnings</a:t>
            </a:r>
            <a:r>
              <a:rPr lang="nb-NO" sz="2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vern</a:t>
            </a:r>
          </a:p>
        </p:txBody>
      </p:sp>
      <p:grpSp>
        <p:nvGrpSpPr>
          <p:cNvPr id="13" name="Gruppe 12"/>
          <p:cNvGrpSpPr/>
          <p:nvPr/>
        </p:nvGrpSpPr>
        <p:grpSpPr>
          <a:xfrm>
            <a:off x="5410200" y="393169"/>
            <a:ext cx="2784475" cy="4474110"/>
            <a:chOff x="5410200" y="393169"/>
            <a:chExt cx="2784475" cy="4474110"/>
          </a:xfrm>
        </p:grpSpPr>
        <p:grpSp>
          <p:nvGrpSpPr>
            <p:cNvPr id="14" name="Group 59"/>
            <p:cNvGrpSpPr>
              <a:grpSpLocks/>
            </p:cNvGrpSpPr>
            <p:nvPr/>
          </p:nvGrpSpPr>
          <p:grpSpPr bwMode="auto">
            <a:xfrm>
              <a:off x="5500687" y="393169"/>
              <a:ext cx="2613025" cy="2539154"/>
              <a:chOff x="2793" y="1056"/>
              <a:chExt cx="1646" cy="2539154"/>
            </a:xfrm>
          </p:grpSpPr>
          <p:sp>
            <p:nvSpPr>
              <p:cNvPr id="30" name="Line 41"/>
              <p:cNvSpPr>
                <a:spLocks noChangeShapeType="1"/>
              </p:cNvSpPr>
              <p:nvPr/>
            </p:nvSpPr>
            <p:spPr bwMode="auto">
              <a:xfrm flipH="1">
                <a:off x="2793" y="1679565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" name="Line 42"/>
              <p:cNvSpPr>
                <a:spLocks noChangeShapeType="1"/>
              </p:cNvSpPr>
              <p:nvPr/>
            </p:nvSpPr>
            <p:spPr bwMode="auto">
              <a:xfrm>
                <a:off x="2793" y="2322507"/>
                <a:ext cx="2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2" name="Line 43"/>
              <p:cNvSpPr>
                <a:spLocks noChangeShapeType="1"/>
              </p:cNvSpPr>
              <p:nvPr/>
            </p:nvSpPr>
            <p:spPr bwMode="auto">
              <a:xfrm flipV="1">
                <a:off x="3072" y="1056"/>
                <a:ext cx="0" cy="43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3" name="Text Box 58"/>
              <p:cNvSpPr txBox="1">
                <a:spLocks noChangeArrowheads="1"/>
              </p:cNvSpPr>
              <p:nvPr/>
            </p:nvSpPr>
            <p:spPr bwMode="auto">
              <a:xfrm>
                <a:off x="3243" y="1893879"/>
                <a:ext cx="1196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r>
                  <a:rPr lang="nb-NO" sz="1800" dirty="0" err="1" smtClean="0">
                    <a:solidFill>
                      <a:schemeClr val="accent2"/>
                    </a:solidFill>
                  </a:rPr>
                  <a:t>Kommunikasjons-kontroll</a:t>
                </a:r>
                <a:endParaRPr lang="nb-NO" sz="1800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15" name="Group 61"/>
            <p:cNvGrpSpPr>
              <a:grpSpLocks/>
            </p:cNvGrpSpPr>
            <p:nvPr/>
          </p:nvGrpSpPr>
          <p:grpSpPr bwMode="auto">
            <a:xfrm>
              <a:off x="5410200" y="2071689"/>
              <a:ext cx="2784475" cy="1509713"/>
              <a:chOff x="2736" y="1058"/>
              <a:chExt cx="1754" cy="951"/>
            </a:xfrm>
          </p:grpSpPr>
          <p:grpSp>
            <p:nvGrpSpPr>
              <p:cNvPr id="26" name="Group 48"/>
              <p:cNvGrpSpPr>
                <a:grpSpLocks/>
              </p:cNvGrpSpPr>
              <p:nvPr/>
            </p:nvGrpSpPr>
            <p:grpSpPr bwMode="auto">
              <a:xfrm>
                <a:off x="2736" y="1058"/>
                <a:ext cx="336" cy="862"/>
                <a:chOff x="4128" y="770"/>
                <a:chExt cx="288" cy="862"/>
              </a:xfrm>
            </p:grpSpPr>
            <p:sp>
              <p:nvSpPr>
                <p:cNvPr id="28" name="Line 46"/>
                <p:cNvSpPr>
                  <a:spLocks noChangeShapeType="1"/>
                </p:cNvSpPr>
                <p:nvPr/>
              </p:nvSpPr>
              <p:spPr bwMode="auto">
                <a:xfrm>
                  <a:off x="4128" y="1632"/>
                  <a:ext cx="28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29" name="Line 47"/>
                <p:cNvSpPr>
                  <a:spLocks noChangeShapeType="1"/>
                </p:cNvSpPr>
                <p:nvPr/>
              </p:nvSpPr>
              <p:spPr bwMode="auto">
                <a:xfrm flipH="1" flipV="1">
                  <a:off x="4389" y="770"/>
                  <a:ext cx="25" cy="86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sp>
            <p:nvSpPr>
              <p:cNvPr id="27" name="Text Box 60"/>
              <p:cNvSpPr txBox="1">
                <a:spLocks noChangeArrowheads="1"/>
              </p:cNvSpPr>
              <p:nvPr/>
            </p:nvSpPr>
            <p:spPr bwMode="auto">
              <a:xfrm>
                <a:off x="3198" y="1778"/>
                <a:ext cx="129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nb-NO" sz="1800" dirty="0"/>
                  <a:t>fjernsynsovervåking</a:t>
                </a:r>
              </a:p>
            </p:txBody>
          </p:sp>
        </p:grpSp>
        <p:grpSp>
          <p:nvGrpSpPr>
            <p:cNvPr id="16" name="Group 63"/>
            <p:cNvGrpSpPr>
              <a:grpSpLocks/>
            </p:cNvGrpSpPr>
            <p:nvPr/>
          </p:nvGrpSpPr>
          <p:grpSpPr bwMode="auto">
            <a:xfrm>
              <a:off x="5410201" y="3440113"/>
              <a:ext cx="1763713" cy="784225"/>
              <a:chOff x="2736" y="1920"/>
              <a:chExt cx="1111" cy="494"/>
            </a:xfrm>
          </p:grpSpPr>
          <p:grpSp>
            <p:nvGrpSpPr>
              <p:cNvPr id="22" name="Group 52"/>
              <p:cNvGrpSpPr>
                <a:grpSpLocks/>
              </p:cNvGrpSpPr>
              <p:nvPr/>
            </p:nvGrpSpPr>
            <p:grpSpPr bwMode="auto">
              <a:xfrm>
                <a:off x="2736" y="1920"/>
                <a:ext cx="336" cy="432"/>
                <a:chOff x="2736" y="1920"/>
                <a:chExt cx="336" cy="432"/>
              </a:xfrm>
            </p:grpSpPr>
            <p:sp>
              <p:nvSpPr>
                <p:cNvPr id="24" name="Line 50"/>
                <p:cNvSpPr>
                  <a:spLocks noChangeShapeType="1"/>
                </p:cNvSpPr>
                <p:nvPr/>
              </p:nvSpPr>
              <p:spPr bwMode="auto">
                <a:xfrm>
                  <a:off x="2736" y="2352"/>
                  <a:ext cx="33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25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3072" y="1920"/>
                  <a:ext cx="0" cy="43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sp>
            <p:nvSpPr>
              <p:cNvPr id="23" name="Text Box 62"/>
              <p:cNvSpPr txBox="1">
                <a:spLocks noChangeArrowheads="1"/>
              </p:cNvSpPr>
              <p:nvPr/>
            </p:nvSpPr>
            <p:spPr bwMode="auto">
              <a:xfrm>
                <a:off x="3243" y="2183"/>
                <a:ext cx="60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nb-NO" sz="1800" dirty="0">
                    <a:solidFill>
                      <a:srgbClr val="009900"/>
                    </a:solidFill>
                  </a:rPr>
                  <a:t>biometri</a:t>
                </a:r>
              </a:p>
            </p:txBody>
          </p:sp>
        </p:grpSp>
        <p:grpSp>
          <p:nvGrpSpPr>
            <p:cNvPr id="17" name="Group 65"/>
            <p:cNvGrpSpPr>
              <a:grpSpLocks/>
            </p:cNvGrpSpPr>
            <p:nvPr/>
          </p:nvGrpSpPr>
          <p:grpSpPr bwMode="auto">
            <a:xfrm>
              <a:off x="5410201" y="4125916"/>
              <a:ext cx="2703513" cy="741363"/>
              <a:chOff x="2736" y="2352"/>
              <a:chExt cx="1703" cy="467"/>
            </a:xfrm>
          </p:grpSpPr>
          <p:grpSp>
            <p:nvGrpSpPr>
              <p:cNvPr id="18" name="Group 56"/>
              <p:cNvGrpSpPr>
                <a:grpSpLocks/>
              </p:cNvGrpSpPr>
              <p:nvPr/>
            </p:nvGrpSpPr>
            <p:grpSpPr bwMode="auto">
              <a:xfrm>
                <a:off x="2736" y="2352"/>
                <a:ext cx="336" cy="432"/>
                <a:chOff x="3696" y="2448"/>
                <a:chExt cx="288" cy="432"/>
              </a:xfrm>
            </p:grpSpPr>
            <p:sp>
              <p:nvSpPr>
                <p:cNvPr id="20" name="Line 54"/>
                <p:cNvSpPr>
                  <a:spLocks noChangeShapeType="1"/>
                </p:cNvSpPr>
                <p:nvPr/>
              </p:nvSpPr>
              <p:spPr bwMode="auto">
                <a:xfrm>
                  <a:off x="3696" y="2880"/>
                  <a:ext cx="28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21" name="Line 55"/>
                <p:cNvSpPr>
                  <a:spLocks noChangeShapeType="1"/>
                </p:cNvSpPr>
                <p:nvPr/>
              </p:nvSpPr>
              <p:spPr bwMode="auto">
                <a:xfrm flipV="1">
                  <a:off x="3984" y="2448"/>
                  <a:ext cx="0" cy="43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sp>
            <p:nvSpPr>
              <p:cNvPr id="19" name="Text Box 64"/>
              <p:cNvSpPr txBox="1">
                <a:spLocks noChangeArrowheads="1"/>
              </p:cNvSpPr>
              <p:nvPr/>
            </p:nvSpPr>
            <p:spPr bwMode="auto">
              <a:xfrm>
                <a:off x="3243" y="2588"/>
                <a:ext cx="1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nb-NO" sz="1800" dirty="0">
                    <a:solidFill>
                      <a:srgbClr val="CC0099"/>
                    </a:solidFill>
                  </a:rPr>
                  <a:t>personlighetstester</a:t>
                </a:r>
              </a:p>
            </p:txBody>
          </p:sp>
        </p:grpSp>
      </p:grpSp>
      <p:grpSp>
        <p:nvGrpSpPr>
          <p:cNvPr id="34" name="Gruppe 33"/>
          <p:cNvGrpSpPr/>
          <p:nvPr/>
        </p:nvGrpSpPr>
        <p:grpSpPr>
          <a:xfrm>
            <a:off x="533400" y="2297113"/>
            <a:ext cx="4951413" cy="871537"/>
            <a:chOff x="533400" y="2297113"/>
            <a:chExt cx="4951413" cy="871537"/>
          </a:xfrm>
        </p:grpSpPr>
        <p:grpSp>
          <p:nvGrpSpPr>
            <p:cNvPr id="35" name="Group 9"/>
            <p:cNvGrpSpPr>
              <a:grpSpLocks/>
            </p:cNvGrpSpPr>
            <p:nvPr/>
          </p:nvGrpSpPr>
          <p:grpSpPr bwMode="auto">
            <a:xfrm>
              <a:off x="2895600" y="2297113"/>
              <a:ext cx="2589213" cy="871537"/>
              <a:chOff x="3168" y="1872"/>
              <a:chExt cx="2448" cy="720"/>
            </a:xfrm>
          </p:grpSpPr>
          <p:sp>
            <p:nvSpPr>
              <p:cNvPr id="37" name="Oval 10"/>
              <p:cNvSpPr>
                <a:spLocks noChangeArrowheads="1"/>
              </p:cNvSpPr>
              <p:nvPr/>
            </p:nvSpPr>
            <p:spPr bwMode="auto">
              <a:xfrm rot="5359249">
                <a:off x="4032" y="1008"/>
                <a:ext cx="720" cy="2448"/>
              </a:xfrm>
              <a:prstGeom prst="ellipse">
                <a:avLst/>
              </a:prstGeom>
              <a:solidFill>
                <a:srgbClr val="0099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8" name="Text Box 11"/>
              <p:cNvSpPr txBox="1">
                <a:spLocks noChangeArrowheads="1"/>
              </p:cNvSpPr>
              <p:nvPr/>
            </p:nvSpPr>
            <p:spPr bwMode="auto">
              <a:xfrm>
                <a:off x="3600" y="2016"/>
                <a:ext cx="1584" cy="432"/>
              </a:xfrm>
              <a:prstGeom prst="rect">
                <a:avLst/>
              </a:prstGeom>
              <a:solidFill>
                <a:srgbClr val="009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400"/>
                  <a:t>kommunikasjon</a:t>
                </a:r>
                <a:endParaRPr lang="nb-NO" sz="900"/>
              </a:p>
            </p:txBody>
          </p:sp>
        </p:grpSp>
        <p:sp>
          <p:nvSpPr>
            <p:cNvPr id="36" name="Text Box 67"/>
            <p:cNvSpPr txBox="1">
              <a:spLocks noChangeArrowheads="1"/>
            </p:cNvSpPr>
            <p:nvPr/>
          </p:nvSpPr>
          <p:spPr bwMode="auto">
            <a:xfrm>
              <a:off x="533400" y="2601913"/>
              <a:ext cx="1172116" cy="36933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 dirty="0" smtClean="0"/>
                <a:t>Brevbrudd</a:t>
              </a:r>
              <a:endParaRPr lang="nb-NO" sz="1800" dirty="0"/>
            </a:p>
          </p:txBody>
        </p:sp>
      </p:grpSp>
      <p:grpSp>
        <p:nvGrpSpPr>
          <p:cNvPr id="39" name="Gruppe 38"/>
          <p:cNvGrpSpPr/>
          <p:nvPr/>
        </p:nvGrpSpPr>
        <p:grpSpPr>
          <a:xfrm>
            <a:off x="533400" y="1687513"/>
            <a:ext cx="4951413" cy="869950"/>
            <a:chOff x="533400" y="1687513"/>
            <a:chExt cx="4951413" cy="869950"/>
          </a:xfrm>
        </p:grpSpPr>
        <p:grpSp>
          <p:nvGrpSpPr>
            <p:cNvPr id="40" name="Group 4"/>
            <p:cNvGrpSpPr>
              <a:grpSpLocks/>
            </p:cNvGrpSpPr>
            <p:nvPr/>
          </p:nvGrpSpPr>
          <p:grpSpPr bwMode="auto">
            <a:xfrm>
              <a:off x="2895600" y="1687513"/>
              <a:ext cx="2589213" cy="869950"/>
              <a:chOff x="1728" y="6480"/>
              <a:chExt cx="2448" cy="720"/>
            </a:xfrm>
          </p:grpSpPr>
          <p:sp>
            <p:nvSpPr>
              <p:cNvPr id="42" name="Oval 5"/>
              <p:cNvSpPr>
                <a:spLocks noChangeArrowheads="1"/>
              </p:cNvSpPr>
              <p:nvPr/>
            </p:nvSpPr>
            <p:spPr bwMode="auto">
              <a:xfrm rot="5359249">
                <a:off x="2592" y="5616"/>
                <a:ext cx="720" cy="2448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43" name="Text Box 6"/>
              <p:cNvSpPr txBox="1">
                <a:spLocks noChangeArrowheads="1"/>
              </p:cNvSpPr>
              <p:nvPr/>
            </p:nvSpPr>
            <p:spPr bwMode="auto">
              <a:xfrm>
                <a:off x="2304" y="6624"/>
                <a:ext cx="1296" cy="432"/>
              </a:xfrm>
              <a:prstGeom prst="rect">
                <a:avLst/>
              </a:prstGeom>
              <a:solidFill>
                <a:srgbClr val="FFFF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400"/>
                  <a:t>informasjon</a:t>
                </a:r>
                <a:endParaRPr lang="nb-NO" sz="900"/>
              </a:p>
            </p:txBody>
          </p:sp>
        </p:grpSp>
        <p:sp>
          <p:nvSpPr>
            <p:cNvPr id="41" name="Text Box 68"/>
            <p:cNvSpPr txBox="1">
              <a:spLocks noChangeArrowheads="1"/>
            </p:cNvSpPr>
            <p:nvPr/>
          </p:nvSpPr>
          <p:spPr bwMode="auto">
            <a:xfrm>
              <a:off x="533400" y="1916113"/>
              <a:ext cx="1933575" cy="395287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/>
                <a:t>Bryte taushetsplikt</a:t>
              </a:r>
            </a:p>
          </p:txBody>
        </p:sp>
      </p:grpSp>
      <p:grpSp>
        <p:nvGrpSpPr>
          <p:cNvPr id="44" name="Gruppe 43"/>
          <p:cNvGrpSpPr/>
          <p:nvPr/>
        </p:nvGrpSpPr>
        <p:grpSpPr>
          <a:xfrm>
            <a:off x="533400" y="2971800"/>
            <a:ext cx="4876800" cy="869950"/>
            <a:chOff x="533400" y="2971800"/>
            <a:chExt cx="4876800" cy="869950"/>
          </a:xfrm>
        </p:grpSpPr>
        <p:grpSp>
          <p:nvGrpSpPr>
            <p:cNvPr id="45" name="Group 14"/>
            <p:cNvGrpSpPr>
              <a:grpSpLocks/>
            </p:cNvGrpSpPr>
            <p:nvPr/>
          </p:nvGrpSpPr>
          <p:grpSpPr bwMode="auto">
            <a:xfrm>
              <a:off x="2819400" y="2971800"/>
              <a:ext cx="2590800" cy="869950"/>
              <a:chOff x="6622" y="4455"/>
              <a:chExt cx="2449" cy="720"/>
            </a:xfrm>
          </p:grpSpPr>
          <p:sp>
            <p:nvSpPr>
              <p:cNvPr id="47" name="Oval 15"/>
              <p:cNvSpPr>
                <a:spLocks noChangeArrowheads="1"/>
              </p:cNvSpPr>
              <p:nvPr/>
            </p:nvSpPr>
            <p:spPr bwMode="auto">
              <a:xfrm rot="5359249">
                <a:off x="7487" y="3590"/>
                <a:ext cx="720" cy="2449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48" name="Text Box 16"/>
              <p:cNvSpPr txBox="1">
                <a:spLocks noChangeArrowheads="1"/>
              </p:cNvSpPr>
              <p:nvPr/>
            </p:nvSpPr>
            <p:spPr bwMode="auto">
              <a:xfrm>
                <a:off x="7200" y="4608"/>
                <a:ext cx="1152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400"/>
                  <a:t>geografisk</a:t>
                </a:r>
                <a:endParaRPr lang="nb-NO" sz="900"/>
              </a:p>
            </p:txBody>
          </p:sp>
        </p:grpSp>
        <p:sp>
          <p:nvSpPr>
            <p:cNvPr id="46" name="Text Box 69"/>
            <p:cNvSpPr txBox="1">
              <a:spLocks noChangeArrowheads="1"/>
            </p:cNvSpPr>
            <p:nvPr/>
          </p:nvSpPr>
          <p:spPr bwMode="auto">
            <a:xfrm>
              <a:off x="533400" y="3273425"/>
              <a:ext cx="1622425" cy="395288"/>
            </a:xfrm>
            <a:prstGeom prst="rect">
              <a:avLst/>
            </a:prstGeom>
            <a:noFill/>
            <a:ln w="285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 dirty="0"/>
                <a:t>“Vindustitting”</a:t>
              </a:r>
            </a:p>
          </p:txBody>
        </p:sp>
      </p:grpSp>
      <p:grpSp>
        <p:nvGrpSpPr>
          <p:cNvPr id="49" name="Gruppe 48"/>
          <p:cNvGrpSpPr/>
          <p:nvPr/>
        </p:nvGrpSpPr>
        <p:grpSpPr>
          <a:xfrm>
            <a:off x="533400" y="3668713"/>
            <a:ext cx="4875213" cy="869950"/>
            <a:chOff x="533400" y="3668713"/>
            <a:chExt cx="4875213" cy="869950"/>
          </a:xfrm>
        </p:grpSpPr>
        <p:grpSp>
          <p:nvGrpSpPr>
            <p:cNvPr id="50" name="Group 19"/>
            <p:cNvGrpSpPr>
              <a:grpSpLocks/>
            </p:cNvGrpSpPr>
            <p:nvPr/>
          </p:nvGrpSpPr>
          <p:grpSpPr bwMode="auto">
            <a:xfrm>
              <a:off x="2819400" y="3668713"/>
              <a:ext cx="2589213" cy="869950"/>
              <a:chOff x="3456" y="7632"/>
              <a:chExt cx="2448" cy="720"/>
            </a:xfrm>
          </p:grpSpPr>
          <p:sp>
            <p:nvSpPr>
              <p:cNvPr id="52" name="Oval 20"/>
              <p:cNvSpPr>
                <a:spLocks noChangeArrowheads="1"/>
              </p:cNvSpPr>
              <p:nvPr/>
            </p:nvSpPr>
            <p:spPr bwMode="auto">
              <a:xfrm rot="5359249">
                <a:off x="4320" y="6768"/>
                <a:ext cx="720" cy="2448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53" name="Text Box 21"/>
              <p:cNvSpPr txBox="1">
                <a:spLocks noChangeArrowheads="1"/>
              </p:cNvSpPr>
              <p:nvPr/>
            </p:nvSpPr>
            <p:spPr bwMode="auto">
              <a:xfrm>
                <a:off x="4032" y="7776"/>
                <a:ext cx="1008" cy="432"/>
              </a:xfrm>
              <a:prstGeom prst="rect">
                <a:avLst/>
              </a:prstGeom>
              <a:solidFill>
                <a:srgbClr val="33CC3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400" dirty="0"/>
                  <a:t>kroppslig</a:t>
                </a:r>
                <a:endParaRPr lang="nb-NO" sz="900" dirty="0"/>
              </a:p>
            </p:txBody>
          </p:sp>
        </p:grpSp>
        <p:sp>
          <p:nvSpPr>
            <p:cNvPr id="51" name="Text Box 70"/>
            <p:cNvSpPr txBox="1">
              <a:spLocks noChangeArrowheads="1"/>
            </p:cNvSpPr>
            <p:nvPr/>
          </p:nvSpPr>
          <p:spPr bwMode="auto">
            <a:xfrm>
              <a:off x="533400" y="3821113"/>
              <a:ext cx="1971675" cy="669925"/>
            </a:xfrm>
            <a:prstGeom prst="rect">
              <a:avLst/>
            </a:prstGeom>
            <a:noFill/>
            <a:ln w="28575">
              <a:solidFill>
                <a:srgbClr val="0099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 dirty="0"/>
                <a:t>Inspisere</a:t>
              </a:r>
            </a:p>
            <a:p>
              <a:r>
                <a:rPr lang="nb-NO" sz="1800" dirty="0"/>
                <a:t>“kroppens hulrom”</a:t>
              </a:r>
            </a:p>
          </p:txBody>
        </p:sp>
      </p:grpSp>
      <p:grpSp>
        <p:nvGrpSpPr>
          <p:cNvPr id="54" name="Gruppe 53"/>
          <p:cNvGrpSpPr/>
          <p:nvPr/>
        </p:nvGrpSpPr>
        <p:grpSpPr>
          <a:xfrm>
            <a:off x="533400" y="4364038"/>
            <a:ext cx="4875213" cy="871537"/>
            <a:chOff x="533400" y="4364038"/>
            <a:chExt cx="4875213" cy="871537"/>
          </a:xfrm>
        </p:grpSpPr>
        <p:grpSp>
          <p:nvGrpSpPr>
            <p:cNvPr id="55" name="Group 24"/>
            <p:cNvGrpSpPr>
              <a:grpSpLocks/>
            </p:cNvGrpSpPr>
            <p:nvPr/>
          </p:nvGrpSpPr>
          <p:grpSpPr bwMode="auto">
            <a:xfrm>
              <a:off x="2819400" y="4364038"/>
              <a:ext cx="2589213" cy="871537"/>
              <a:chOff x="3814" y="2655"/>
              <a:chExt cx="2448" cy="720"/>
            </a:xfrm>
          </p:grpSpPr>
          <p:sp>
            <p:nvSpPr>
              <p:cNvPr id="57" name="Oval 25"/>
              <p:cNvSpPr>
                <a:spLocks noChangeArrowheads="1"/>
              </p:cNvSpPr>
              <p:nvPr/>
            </p:nvSpPr>
            <p:spPr bwMode="auto">
              <a:xfrm rot="5359249">
                <a:off x="4678" y="1791"/>
                <a:ext cx="720" cy="2448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58" name="Text Box 26"/>
              <p:cNvSpPr txBox="1">
                <a:spLocks noChangeArrowheads="1"/>
              </p:cNvSpPr>
              <p:nvPr/>
            </p:nvSpPr>
            <p:spPr bwMode="auto">
              <a:xfrm>
                <a:off x="4464" y="2880"/>
                <a:ext cx="1008" cy="432"/>
              </a:xfrm>
              <a:prstGeom prst="rect">
                <a:avLst/>
              </a:prstGeom>
              <a:solidFill>
                <a:srgbClr val="FF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400"/>
                  <a:t>psykisk</a:t>
                </a:r>
              </a:p>
            </p:txBody>
          </p:sp>
        </p:grpSp>
        <p:sp>
          <p:nvSpPr>
            <p:cNvPr id="56" name="Text Box 71"/>
            <p:cNvSpPr txBox="1">
              <a:spLocks noChangeArrowheads="1"/>
            </p:cNvSpPr>
            <p:nvPr/>
          </p:nvSpPr>
          <p:spPr bwMode="auto">
            <a:xfrm>
              <a:off x="533400" y="4659313"/>
              <a:ext cx="1050925" cy="395287"/>
            </a:xfrm>
            <a:prstGeom prst="rect">
              <a:avLst/>
            </a:prstGeom>
            <a:noFill/>
            <a:ln w="28575">
              <a:solidFill>
                <a:srgbClr val="CC0099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/>
                <a:t>Mobbing</a:t>
              </a:r>
            </a:p>
          </p:txBody>
        </p:sp>
      </p:grpSp>
      <p:sp>
        <p:nvSpPr>
          <p:cNvPr id="59" name="Text Box 72"/>
          <p:cNvSpPr txBox="1">
            <a:spLocks noChangeArrowheads="1"/>
          </p:cNvSpPr>
          <p:nvPr/>
        </p:nvSpPr>
        <p:spPr bwMode="auto">
          <a:xfrm>
            <a:off x="6172200" y="1066800"/>
            <a:ext cx="25336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i="1" dirty="0"/>
              <a:t>Krenkelse ved hjelp av</a:t>
            </a:r>
          </a:p>
          <a:p>
            <a:r>
              <a:rPr lang="nb-NO" sz="1800" i="1" dirty="0"/>
              <a:t>informasjons- og </a:t>
            </a:r>
            <a:r>
              <a:rPr lang="nb-NO" sz="1800" i="1" dirty="0" err="1"/>
              <a:t>kommu-</a:t>
            </a:r>
            <a:r>
              <a:rPr lang="nb-NO" sz="1800" i="1" dirty="0"/>
              <a:t/>
            </a:r>
            <a:br>
              <a:rPr lang="nb-NO" sz="1800" i="1" dirty="0"/>
            </a:br>
            <a:r>
              <a:rPr lang="nb-NO" sz="1800" i="1" dirty="0" err="1"/>
              <a:t>nikasjonsteknologi</a:t>
            </a:r>
            <a:r>
              <a:rPr lang="nb-NO" sz="1800" i="1" dirty="0"/>
              <a:t> (IKT)</a:t>
            </a:r>
          </a:p>
        </p:txBody>
      </p:sp>
      <p:sp>
        <p:nvSpPr>
          <p:cNvPr id="60" name="Text Box 73"/>
          <p:cNvSpPr txBox="1">
            <a:spLocks noChangeArrowheads="1"/>
          </p:cNvSpPr>
          <p:nvPr/>
        </p:nvSpPr>
        <p:spPr bwMode="auto">
          <a:xfrm>
            <a:off x="457200" y="990600"/>
            <a:ext cx="2051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i="1" dirty="0"/>
              <a:t>Teknologiuavhengig</a:t>
            </a:r>
          </a:p>
          <a:p>
            <a:r>
              <a:rPr lang="nb-NO" sz="1800" i="1" dirty="0"/>
              <a:t>krenkelse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152400"/>
            <a:ext cx="77724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Personvern som interesser og krav</a:t>
            </a:r>
            <a:endParaRPr kumimoji="0" lang="nb-NO" sz="4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898525" y="2251075"/>
            <a:ext cx="3179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b="0" u="none" dirty="0">
                <a:latin typeface="Times New Roman" pitchFamily="18" charset="0"/>
              </a:rPr>
              <a:t>Essensen av personvern:</a:t>
            </a:r>
          </a:p>
        </p:txBody>
      </p: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2000232" y="1857364"/>
            <a:ext cx="1657350" cy="609600"/>
            <a:chOff x="1632" y="864"/>
            <a:chExt cx="1044" cy="384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1632" y="864"/>
              <a:ext cx="10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0" u="none">
                  <a:solidFill>
                    <a:srgbClr val="FF0000"/>
                  </a:solidFill>
                  <a:latin typeface="Times New Roman" pitchFamily="18" charset="0"/>
                </a:rPr>
                <a:t>opplysnings</a:t>
              </a:r>
            </a:p>
          </p:txBody>
        </p:sp>
        <p:sp>
          <p:nvSpPr>
            <p:cNvPr id="6" name="AutoShape 6"/>
            <p:cNvSpPr>
              <a:spLocks/>
            </p:cNvSpPr>
            <p:nvPr/>
          </p:nvSpPr>
          <p:spPr bwMode="auto">
            <a:xfrm rot="-5400000">
              <a:off x="2016" y="624"/>
              <a:ext cx="240" cy="1008"/>
            </a:xfrm>
            <a:prstGeom prst="leftBrace">
              <a:avLst>
                <a:gd name="adj1" fmla="val 35000"/>
                <a:gd name="adj2" fmla="val 50000"/>
              </a:avLst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4327525" y="2174875"/>
            <a:ext cx="4040188" cy="8509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b="0" u="none">
                <a:latin typeface="Times New Roman" pitchFamily="18" charset="0"/>
              </a:rPr>
              <a:t>Retten til selv å bestemme over</a:t>
            </a:r>
          </a:p>
          <a:p>
            <a:r>
              <a:rPr lang="nb-NO" b="0" u="none">
                <a:latin typeface="Times New Roman" pitchFamily="18" charset="0"/>
              </a:rPr>
              <a:t>opplysninger som gjelder deg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4343400" y="3124200"/>
            <a:ext cx="199926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1600" b="0" u="none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Forvaltningsvedtak</a:t>
            </a:r>
            <a:endParaRPr lang="nb-NO" sz="1600" b="0" u="none" dirty="0">
              <a:solidFill>
                <a:srgbClr val="D6009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9" name="Group 24"/>
          <p:cNvGrpSpPr>
            <a:grpSpLocks/>
          </p:cNvGrpSpPr>
          <p:nvPr/>
        </p:nvGrpSpPr>
        <p:grpSpPr bwMode="auto">
          <a:xfrm>
            <a:off x="1812925" y="803275"/>
            <a:ext cx="6634163" cy="1052513"/>
            <a:chOff x="1152" y="672"/>
            <a:chExt cx="4179" cy="663"/>
          </a:xfrm>
        </p:grpSpPr>
        <p:sp>
          <p:nvSpPr>
            <p:cNvPr id="10" name="Text Box 12"/>
            <p:cNvSpPr txBox="1">
              <a:spLocks noChangeArrowheads="1"/>
            </p:cNvSpPr>
            <p:nvPr/>
          </p:nvSpPr>
          <p:spPr bwMode="auto">
            <a:xfrm>
              <a:off x="1152" y="672"/>
              <a:ext cx="417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nb-NO" b="0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Menneskets integritet, selvbestemmelse og verdighet</a:t>
              </a:r>
              <a:endParaRPr lang="nb-NO" b="0" u="none">
                <a:latin typeface="Times New Roman" pitchFamily="18" charset="0"/>
              </a:endParaRPr>
            </a:p>
          </p:txBody>
        </p:sp>
        <p:sp>
          <p:nvSpPr>
            <p:cNvPr id="11" name="AutoShape 21"/>
            <p:cNvSpPr>
              <a:spLocks noChangeArrowheads="1"/>
            </p:cNvSpPr>
            <p:nvPr/>
          </p:nvSpPr>
          <p:spPr bwMode="auto">
            <a:xfrm>
              <a:off x="1632" y="960"/>
              <a:ext cx="306" cy="375"/>
            </a:xfrm>
            <a:prstGeom prst="downArrow">
              <a:avLst>
                <a:gd name="adj1" fmla="val 50000"/>
                <a:gd name="adj2" fmla="val 3063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" name="AutoShape 22"/>
            <p:cNvSpPr>
              <a:spLocks noChangeArrowheads="1"/>
            </p:cNvSpPr>
            <p:nvPr/>
          </p:nvSpPr>
          <p:spPr bwMode="auto">
            <a:xfrm>
              <a:off x="2928" y="960"/>
              <a:ext cx="306" cy="375"/>
            </a:xfrm>
            <a:prstGeom prst="downArrow">
              <a:avLst>
                <a:gd name="adj1" fmla="val 50000"/>
                <a:gd name="adj2" fmla="val 3063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" name="AutoShape 23"/>
            <p:cNvSpPr>
              <a:spLocks noChangeArrowheads="1"/>
            </p:cNvSpPr>
            <p:nvPr/>
          </p:nvSpPr>
          <p:spPr bwMode="auto">
            <a:xfrm>
              <a:off x="4416" y="960"/>
              <a:ext cx="306" cy="375"/>
            </a:xfrm>
            <a:prstGeom prst="downArrow">
              <a:avLst>
                <a:gd name="adj1" fmla="val 50000"/>
                <a:gd name="adj2" fmla="val 3063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4419601" y="3810000"/>
            <a:ext cx="179547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sz="1400" u="none" dirty="0" smtClean="0">
                <a:latin typeface="Times New Roman" pitchFamily="18" charset="0"/>
              </a:rPr>
              <a:t>Helseopplysninger</a:t>
            </a:r>
            <a:endParaRPr lang="nb-NO" sz="1400" u="none" dirty="0">
              <a:latin typeface="Times New Roman" pitchFamily="18" charset="0"/>
            </a:endParaRP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6172200" y="4419600"/>
            <a:ext cx="165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400" b="0" u="none">
                <a:solidFill>
                  <a:srgbClr val="800080"/>
                </a:solidFill>
              </a:rPr>
              <a:t>Kredittvurdering</a:t>
            </a:r>
          </a:p>
        </p:txBody>
      </p:sp>
      <p:grpSp>
        <p:nvGrpSpPr>
          <p:cNvPr id="16" name="Group 39"/>
          <p:cNvGrpSpPr>
            <a:grpSpLocks/>
          </p:cNvGrpSpPr>
          <p:nvPr/>
        </p:nvGrpSpPr>
        <p:grpSpPr bwMode="auto">
          <a:xfrm>
            <a:off x="304800" y="2743200"/>
            <a:ext cx="8610600" cy="3886200"/>
            <a:chOff x="48" y="2832"/>
            <a:chExt cx="5424" cy="2448"/>
          </a:xfrm>
        </p:grpSpPr>
        <p:sp>
          <p:nvSpPr>
            <p:cNvPr id="17" name="Text Box 20"/>
            <p:cNvSpPr txBox="1">
              <a:spLocks noChangeArrowheads="1"/>
            </p:cNvSpPr>
            <p:nvPr/>
          </p:nvSpPr>
          <p:spPr bwMode="auto">
            <a:xfrm>
              <a:off x="1142" y="3626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nb-NO" b="0" u="none">
                <a:latin typeface="Times New Roman" pitchFamily="18" charset="0"/>
              </a:endParaRPr>
            </a:p>
          </p:txBody>
        </p:sp>
        <p:grpSp>
          <p:nvGrpSpPr>
            <p:cNvPr id="18" name="Group 25"/>
            <p:cNvGrpSpPr>
              <a:grpSpLocks/>
            </p:cNvGrpSpPr>
            <p:nvPr/>
          </p:nvGrpSpPr>
          <p:grpSpPr bwMode="auto">
            <a:xfrm>
              <a:off x="288" y="3121"/>
              <a:ext cx="1671" cy="2162"/>
              <a:chOff x="2016" y="2184"/>
              <a:chExt cx="4176" cy="5905"/>
            </a:xfrm>
          </p:grpSpPr>
          <p:sp>
            <p:nvSpPr>
              <p:cNvPr id="20" name="AutoShape 26"/>
              <p:cNvSpPr>
                <a:spLocks noChangeArrowheads="1"/>
              </p:cNvSpPr>
              <p:nvPr/>
            </p:nvSpPr>
            <p:spPr bwMode="auto">
              <a:xfrm>
                <a:off x="2016" y="2184"/>
                <a:ext cx="4176" cy="1008"/>
              </a:xfrm>
              <a:prstGeom prst="doubleWave">
                <a:avLst>
                  <a:gd name="adj1" fmla="val 6500"/>
                  <a:gd name="adj2" fmla="val 0"/>
                </a:avLst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1" name="Text Box 27"/>
              <p:cNvSpPr txBox="1">
                <a:spLocks noChangeArrowheads="1"/>
              </p:cNvSpPr>
              <p:nvPr/>
            </p:nvSpPr>
            <p:spPr bwMode="auto">
              <a:xfrm>
                <a:off x="2160" y="2472"/>
                <a:ext cx="3888" cy="46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700" u="none">
                    <a:latin typeface="Courier New" pitchFamily="49" charset="0"/>
                  </a:rPr>
                  <a:t>Personvernidealet</a:t>
                </a:r>
              </a:p>
            </p:txBody>
          </p:sp>
          <p:sp>
            <p:nvSpPr>
              <p:cNvPr id="22" name="Text Box 28"/>
              <p:cNvSpPr txBox="1">
                <a:spLocks noChangeArrowheads="1"/>
              </p:cNvSpPr>
              <p:nvPr/>
            </p:nvSpPr>
            <p:spPr bwMode="auto">
              <a:xfrm>
                <a:off x="2880" y="4056"/>
                <a:ext cx="1872" cy="86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500" b="0" u="none">
                    <a:latin typeface="Times New Roman" pitchFamily="18" charset="0"/>
                  </a:rPr>
                  <a:t>Personvern-</a:t>
                </a:r>
              </a:p>
              <a:p>
                <a:r>
                  <a:rPr lang="nb-NO" sz="1500" b="0" u="none">
                    <a:latin typeface="Times New Roman" pitchFamily="18" charset="0"/>
                  </a:rPr>
                  <a:t>interesser</a:t>
                </a:r>
              </a:p>
            </p:txBody>
          </p:sp>
          <p:sp>
            <p:nvSpPr>
              <p:cNvPr id="23" name="Text Box 29"/>
              <p:cNvSpPr txBox="1">
                <a:spLocks noChangeArrowheads="1"/>
              </p:cNvSpPr>
              <p:nvPr/>
            </p:nvSpPr>
            <p:spPr bwMode="auto">
              <a:xfrm>
                <a:off x="2880" y="5784"/>
                <a:ext cx="1872" cy="57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000" b="0" u="none">
                    <a:latin typeface="Times New Roman" pitchFamily="18" charset="0"/>
                  </a:rPr>
                  <a:t>       </a:t>
                </a:r>
                <a:r>
                  <a:rPr lang="nb-NO" sz="1500" b="0" u="none">
                    <a:latin typeface="Times New Roman" pitchFamily="18" charset="0"/>
                  </a:rPr>
                  <a:t>Krav</a:t>
                </a:r>
              </a:p>
            </p:txBody>
          </p:sp>
          <p:sp>
            <p:nvSpPr>
              <p:cNvPr id="24" name="Text Box 30"/>
              <p:cNvSpPr txBox="1">
                <a:spLocks noChangeArrowheads="1"/>
              </p:cNvSpPr>
              <p:nvPr/>
            </p:nvSpPr>
            <p:spPr bwMode="auto">
              <a:xfrm>
                <a:off x="2016" y="7081"/>
                <a:ext cx="4032" cy="100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 sz="1500" b="0" u="none">
                  <a:latin typeface="Times New Roman" pitchFamily="18" charset="0"/>
                </a:endParaRPr>
              </a:p>
            </p:txBody>
          </p:sp>
          <p:sp>
            <p:nvSpPr>
              <p:cNvPr id="25" name="Text Box 31"/>
              <p:cNvSpPr txBox="1">
                <a:spLocks noChangeArrowheads="1"/>
              </p:cNvSpPr>
              <p:nvPr/>
            </p:nvSpPr>
            <p:spPr bwMode="auto">
              <a:xfrm>
                <a:off x="2304" y="7441"/>
                <a:ext cx="1152" cy="50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500" b="0" u="none">
                    <a:latin typeface="Times New Roman" pitchFamily="18" charset="0"/>
                  </a:rPr>
                  <a:t>Tiltak</a:t>
                </a:r>
              </a:p>
            </p:txBody>
          </p:sp>
          <p:sp>
            <p:nvSpPr>
              <p:cNvPr id="26" name="Text Box 32"/>
              <p:cNvSpPr txBox="1">
                <a:spLocks noChangeArrowheads="1"/>
              </p:cNvSpPr>
              <p:nvPr/>
            </p:nvSpPr>
            <p:spPr bwMode="auto">
              <a:xfrm>
                <a:off x="3600" y="7224"/>
                <a:ext cx="2304" cy="43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100" b="0" u="none">
                    <a:latin typeface="Times New Roman" pitchFamily="18" charset="0"/>
                  </a:rPr>
                  <a:t>Personverngarantier</a:t>
                </a:r>
              </a:p>
            </p:txBody>
          </p:sp>
          <p:sp>
            <p:nvSpPr>
              <p:cNvPr id="27" name="Text Box 33"/>
              <p:cNvSpPr txBox="1">
                <a:spLocks noChangeArrowheads="1"/>
              </p:cNvSpPr>
              <p:nvPr/>
            </p:nvSpPr>
            <p:spPr bwMode="auto">
              <a:xfrm>
                <a:off x="3600" y="7656"/>
                <a:ext cx="2304" cy="43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100" b="0" u="none">
                    <a:latin typeface="Times New Roman" pitchFamily="18" charset="0"/>
                  </a:rPr>
                  <a:t>Personverntiltak ellers</a:t>
                </a:r>
              </a:p>
            </p:txBody>
          </p:sp>
          <p:sp>
            <p:nvSpPr>
              <p:cNvPr id="28" name="Line 34"/>
              <p:cNvSpPr>
                <a:spLocks noChangeShapeType="1"/>
              </p:cNvSpPr>
              <p:nvPr/>
            </p:nvSpPr>
            <p:spPr bwMode="auto">
              <a:xfrm>
                <a:off x="3744" y="6433"/>
                <a:ext cx="0" cy="57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" name="Line 35"/>
              <p:cNvSpPr>
                <a:spLocks noChangeShapeType="1"/>
              </p:cNvSpPr>
              <p:nvPr/>
            </p:nvSpPr>
            <p:spPr bwMode="auto">
              <a:xfrm>
                <a:off x="3744" y="5064"/>
                <a:ext cx="0" cy="576"/>
              </a:xfrm>
              <a:prstGeom prst="line">
                <a:avLst/>
              </a:prstGeom>
              <a:noFill/>
              <a:ln w="5715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" name="AutoShape 36"/>
              <p:cNvSpPr>
                <a:spLocks noChangeArrowheads="1"/>
              </p:cNvSpPr>
              <p:nvPr/>
            </p:nvSpPr>
            <p:spPr bwMode="auto">
              <a:xfrm>
                <a:off x="3456" y="3336"/>
                <a:ext cx="765" cy="674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9" name="Freeform 37"/>
            <p:cNvSpPr>
              <a:spLocks/>
            </p:cNvSpPr>
            <p:nvPr/>
          </p:nvSpPr>
          <p:spPr bwMode="auto">
            <a:xfrm>
              <a:off x="48" y="2832"/>
              <a:ext cx="5424" cy="1528"/>
            </a:xfrm>
            <a:custGeom>
              <a:avLst/>
              <a:gdLst>
                <a:gd name="T0" fmla="*/ 0 w 5424"/>
                <a:gd name="T1" fmla="*/ 192 h 1528"/>
                <a:gd name="T2" fmla="*/ 2352 w 5424"/>
                <a:gd name="T3" fmla="*/ 192 h 1528"/>
                <a:gd name="T4" fmla="*/ 2640 w 5424"/>
                <a:gd name="T5" fmla="*/ 1344 h 1528"/>
                <a:gd name="T6" fmla="*/ 5424 w 5424"/>
                <a:gd name="T7" fmla="*/ 1296 h 1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424"/>
                <a:gd name="T13" fmla="*/ 0 h 1528"/>
                <a:gd name="T14" fmla="*/ 5424 w 5424"/>
                <a:gd name="T15" fmla="*/ 1528 h 1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424" h="1528">
                  <a:moveTo>
                    <a:pt x="0" y="192"/>
                  </a:moveTo>
                  <a:cubicBezTo>
                    <a:pt x="956" y="96"/>
                    <a:pt x="1912" y="0"/>
                    <a:pt x="2352" y="192"/>
                  </a:cubicBezTo>
                  <a:cubicBezTo>
                    <a:pt x="2792" y="384"/>
                    <a:pt x="2128" y="1160"/>
                    <a:pt x="2640" y="1344"/>
                  </a:cubicBezTo>
                  <a:cubicBezTo>
                    <a:pt x="3152" y="1528"/>
                    <a:pt x="4960" y="1304"/>
                    <a:pt x="5424" y="1296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1" name="Group 44"/>
          <p:cNvGrpSpPr>
            <a:grpSpLocks/>
          </p:cNvGrpSpPr>
          <p:nvPr/>
        </p:nvGrpSpPr>
        <p:grpSpPr bwMode="auto">
          <a:xfrm>
            <a:off x="2057400" y="5029200"/>
            <a:ext cx="4787900" cy="533400"/>
            <a:chOff x="1392" y="3168"/>
            <a:chExt cx="3016" cy="336"/>
          </a:xfrm>
        </p:grpSpPr>
        <p:sp>
          <p:nvSpPr>
            <p:cNvPr id="32" name="Text Box 40"/>
            <p:cNvSpPr txBox="1">
              <a:spLocks noChangeArrowheads="1"/>
            </p:cNvSpPr>
            <p:nvPr/>
          </p:nvSpPr>
          <p:spPr bwMode="auto">
            <a:xfrm>
              <a:off x="1920" y="3168"/>
              <a:ext cx="24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u="none">
                  <a:solidFill>
                    <a:srgbClr val="008000"/>
                  </a:solidFill>
                  <a:latin typeface="Times New Roman" pitchFamily="18" charset="0"/>
                </a:rPr>
                <a:t>Kollektiv/samfunnsmessig avveining</a:t>
              </a:r>
            </a:p>
          </p:txBody>
        </p:sp>
        <p:sp>
          <p:nvSpPr>
            <p:cNvPr id="33" name="AutoShape 42"/>
            <p:cNvSpPr>
              <a:spLocks noChangeArrowheads="1"/>
            </p:cNvSpPr>
            <p:nvPr/>
          </p:nvSpPr>
          <p:spPr bwMode="auto">
            <a:xfrm rot="2797420">
              <a:off x="1512" y="3096"/>
              <a:ext cx="288" cy="528"/>
            </a:xfrm>
            <a:prstGeom prst="curvedRightArrow">
              <a:avLst>
                <a:gd name="adj1" fmla="val 36667"/>
                <a:gd name="adj2" fmla="val 73333"/>
                <a:gd name="adj3" fmla="val 3333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4" name="Group 46"/>
          <p:cNvGrpSpPr>
            <a:grpSpLocks/>
          </p:cNvGrpSpPr>
          <p:nvPr/>
        </p:nvGrpSpPr>
        <p:grpSpPr bwMode="auto">
          <a:xfrm>
            <a:off x="3276600" y="5562600"/>
            <a:ext cx="2968625" cy="914400"/>
            <a:chOff x="2112" y="3648"/>
            <a:chExt cx="1870" cy="576"/>
          </a:xfrm>
        </p:grpSpPr>
        <p:sp>
          <p:nvSpPr>
            <p:cNvPr id="35" name="AutoShape 43"/>
            <p:cNvSpPr>
              <a:spLocks noChangeArrowheads="1"/>
            </p:cNvSpPr>
            <p:nvPr/>
          </p:nvSpPr>
          <p:spPr bwMode="auto">
            <a:xfrm rot="651683">
              <a:off x="2112" y="3696"/>
              <a:ext cx="288" cy="528"/>
            </a:xfrm>
            <a:prstGeom prst="curvedRightArrow">
              <a:avLst>
                <a:gd name="adj1" fmla="val 36667"/>
                <a:gd name="adj2" fmla="val 73333"/>
                <a:gd name="adj3" fmla="val 3333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6" name="Text Box 45"/>
            <p:cNvSpPr txBox="1">
              <a:spLocks noChangeArrowheads="1"/>
            </p:cNvSpPr>
            <p:nvPr/>
          </p:nvSpPr>
          <p:spPr bwMode="auto">
            <a:xfrm>
              <a:off x="2496" y="3648"/>
              <a:ext cx="148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u="none">
                  <a:solidFill>
                    <a:srgbClr val="008000"/>
                  </a:solidFill>
                  <a:latin typeface="Times New Roman" pitchFamily="18" charset="0"/>
                </a:rPr>
                <a:t>Individuell avveining</a:t>
              </a:r>
            </a:p>
          </p:txBody>
        </p:sp>
      </p:grpSp>
      <p:sp>
        <p:nvSpPr>
          <p:cNvPr id="37" name="Text Box 47"/>
          <p:cNvSpPr txBox="1">
            <a:spLocks noChangeArrowheads="1"/>
          </p:cNvSpPr>
          <p:nvPr/>
        </p:nvSpPr>
        <p:spPr bwMode="auto">
          <a:xfrm>
            <a:off x="3810000" y="6096000"/>
            <a:ext cx="3181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 b="0" i="1" u="none">
                <a:solidFill>
                  <a:srgbClr val="800080"/>
                </a:solidFill>
                <a:latin typeface="Times New Roman" pitchFamily="18" charset="0"/>
              </a:rPr>
              <a:t>“vil heller ha gratis tjeneste”</a:t>
            </a:r>
          </a:p>
        </p:txBody>
      </p:sp>
      <p:pic>
        <p:nvPicPr>
          <p:cNvPr id="38" name="Picture 48"/>
          <p:cNvPicPr>
            <a:picLocks noChangeAspect="1" noChangeArrowheads="1"/>
          </p:cNvPicPr>
          <p:nvPr/>
        </p:nvPicPr>
        <p:blipFill>
          <a:blip r:embed="rId3"/>
          <a:srcRect l="22501" t="28123" r="63197" b="65918"/>
          <a:stretch>
            <a:fillRect/>
          </a:stretch>
        </p:blipFill>
        <p:spPr bwMode="auto">
          <a:xfrm>
            <a:off x="7162800" y="3500438"/>
            <a:ext cx="12954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  <p:bldP spid="8" grpId="0" autoUpdateAnimBg="0"/>
      <p:bldP spid="14" grpId="0" autoUpdateAnimBg="0"/>
      <p:bldP spid="15" grpId="0" build="p" autoUpdateAnimBg="0"/>
      <p:bldP spid="3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152400"/>
            <a:ext cx="77724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Ulike perspektiver på personvern</a:t>
            </a:r>
            <a:endParaRPr kumimoji="0" lang="nb-NO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Oval 3"/>
          <p:cNvSpPr>
            <a:spLocks noChangeArrowheads="1"/>
          </p:cNvSpPr>
          <p:nvPr/>
        </p:nvSpPr>
        <p:spPr bwMode="auto">
          <a:xfrm>
            <a:off x="3581400" y="2743200"/>
            <a:ext cx="1905000" cy="1752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 u="none">
                <a:latin typeface="Times New Roman" pitchFamily="18" charset="0"/>
              </a:rPr>
              <a:t>Personvern</a:t>
            </a:r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4038600" y="1219200"/>
            <a:ext cx="2995613" cy="992188"/>
            <a:chOff x="3782" y="1017"/>
            <a:chExt cx="1887" cy="625"/>
          </a:xfrm>
        </p:grpSpPr>
        <p:sp>
          <p:nvSpPr>
            <p:cNvPr id="5" name="Text Box 9"/>
            <p:cNvSpPr txBox="1">
              <a:spLocks noChangeArrowheads="1"/>
            </p:cNvSpPr>
            <p:nvPr/>
          </p:nvSpPr>
          <p:spPr bwMode="auto">
            <a:xfrm>
              <a:off x="3782" y="1017"/>
              <a:ext cx="55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i="1" u="none">
                  <a:latin typeface="Times New Roman" pitchFamily="18" charset="0"/>
                </a:rPr>
                <a:t>F.eks.:</a:t>
              </a:r>
            </a:p>
          </p:txBody>
        </p:sp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3792" y="1200"/>
              <a:ext cx="187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u="none">
                  <a:latin typeface="Times New Roman" pitchFamily="18" charset="0"/>
                </a:rPr>
                <a:t>Privatliv</a:t>
              </a:r>
            </a:p>
            <a:p>
              <a:r>
                <a:rPr lang="nb-NO" sz="2000" b="0" u="none">
                  <a:latin typeface="Times New Roman" pitchFamily="18" charset="0"/>
                </a:rPr>
                <a:t>“Kroppens hemmeligheter”</a:t>
              </a:r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228600" y="3657600"/>
            <a:ext cx="5029200" cy="2514600"/>
            <a:chOff x="144" y="2304"/>
            <a:chExt cx="3168" cy="1584"/>
          </a:xfrm>
        </p:grpSpPr>
        <p:sp>
          <p:nvSpPr>
            <p:cNvPr id="8" name="Text Box 12"/>
            <p:cNvSpPr txBox="1">
              <a:spLocks noChangeArrowheads="1"/>
            </p:cNvSpPr>
            <p:nvPr/>
          </p:nvSpPr>
          <p:spPr bwMode="auto">
            <a:xfrm>
              <a:off x="144" y="3600"/>
              <a:ext cx="195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0" u="none">
                  <a:solidFill>
                    <a:srgbClr val="D60093"/>
                  </a:solidFill>
                  <a:latin typeface="Times New Roman" pitchFamily="18" charset="0"/>
                </a:rPr>
                <a:t>Beslutningsperspektivet</a:t>
              </a:r>
              <a:endParaRPr lang="nb-NO" b="0" u="none">
                <a:latin typeface="Times New Roman" pitchFamily="18" charset="0"/>
              </a:endParaRPr>
            </a:p>
          </p:txBody>
        </p:sp>
        <p:sp>
          <p:nvSpPr>
            <p:cNvPr id="9" name="Line 14"/>
            <p:cNvSpPr>
              <a:spLocks noChangeShapeType="1"/>
            </p:cNvSpPr>
            <p:nvPr/>
          </p:nvSpPr>
          <p:spPr bwMode="auto">
            <a:xfrm flipV="1">
              <a:off x="2064" y="2304"/>
              <a:ext cx="144" cy="1344"/>
            </a:xfrm>
            <a:prstGeom prst="line">
              <a:avLst/>
            </a:prstGeom>
            <a:noFill/>
            <a:ln w="28575">
              <a:solidFill>
                <a:srgbClr val="D60093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" name="Line 15"/>
            <p:cNvSpPr>
              <a:spLocks noChangeShapeType="1"/>
            </p:cNvSpPr>
            <p:nvPr/>
          </p:nvSpPr>
          <p:spPr bwMode="auto">
            <a:xfrm flipV="1">
              <a:off x="2064" y="2688"/>
              <a:ext cx="1248" cy="960"/>
            </a:xfrm>
            <a:prstGeom prst="line">
              <a:avLst/>
            </a:prstGeom>
            <a:noFill/>
            <a:ln w="28575">
              <a:solidFill>
                <a:srgbClr val="D60093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1" name="Group 19"/>
          <p:cNvGrpSpPr>
            <a:grpSpLocks/>
          </p:cNvGrpSpPr>
          <p:nvPr/>
        </p:nvGrpSpPr>
        <p:grpSpPr bwMode="auto">
          <a:xfrm>
            <a:off x="152400" y="4267200"/>
            <a:ext cx="3203575" cy="1006475"/>
            <a:chOff x="144" y="2304"/>
            <a:chExt cx="2018" cy="634"/>
          </a:xfrm>
        </p:grpSpPr>
        <p:sp>
          <p:nvSpPr>
            <p:cNvPr id="12" name="Text Box 16"/>
            <p:cNvSpPr txBox="1">
              <a:spLocks noChangeArrowheads="1"/>
            </p:cNvSpPr>
            <p:nvPr/>
          </p:nvSpPr>
          <p:spPr bwMode="auto">
            <a:xfrm>
              <a:off x="192" y="2304"/>
              <a:ext cx="55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i="1" u="none">
                  <a:latin typeface="Times New Roman" pitchFamily="18" charset="0"/>
                </a:rPr>
                <a:t>F.eks.:</a:t>
              </a:r>
            </a:p>
          </p:txBody>
        </p:sp>
        <p:sp>
          <p:nvSpPr>
            <p:cNvPr id="13" name="Text Box 18"/>
            <p:cNvSpPr txBox="1">
              <a:spLocks noChangeArrowheads="1"/>
            </p:cNvSpPr>
            <p:nvPr/>
          </p:nvSpPr>
          <p:spPr bwMode="auto">
            <a:xfrm>
              <a:off x="144" y="2496"/>
              <a:ext cx="201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u="none">
                  <a:latin typeface="Times New Roman" pitchFamily="18" charset="0"/>
                </a:rPr>
                <a:t>Offentlig myndighetsutøvelse</a:t>
              </a:r>
            </a:p>
            <a:p>
              <a:r>
                <a:rPr lang="nb-NO" sz="2000" b="0" u="none">
                  <a:latin typeface="Times New Roman" pitchFamily="18" charset="0"/>
                </a:rPr>
                <a:t>Privates beslutninger</a:t>
              </a:r>
            </a:p>
          </p:txBody>
        </p:sp>
      </p:grpSp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152400" y="5257800"/>
            <a:ext cx="3079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 b="0" u="none">
                <a:solidFill>
                  <a:schemeClr val="accent2"/>
                </a:solidFill>
                <a:latin typeface="Times New Roman" pitchFamily="18" charset="0"/>
              </a:rPr>
              <a:t>Kan også brukes “proaktivt”</a:t>
            </a:r>
          </a:p>
        </p:txBody>
      </p:sp>
      <p:grpSp>
        <p:nvGrpSpPr>
          <p:cNvPr id="15" name="Group 24"/>
          <p:cNvGrpSpPr>
            <a:grpSpLocks/>
          </p:cNvGrpSpPr>
          <p:nvPr/>
        </p:nvGrpSpPr>
        <p:grpSpPr bwMode="auto">
          <a:xfrm>
            <a:off x="4724400" y="2819400"/>
            <a:ext cx="4295775" cy="1752600"/>
            <a:chOff x="2976" y="1776"/>
            <a:chExt cx="2706" cy="1104"/>
          </a:xfrm>
        </p:grpSpPr>
        <p:sp>
          <p:nvSpPr>
            <p:cNvPr id="16" name="Text Box 21"/>
            <p:cNvSpPr txBox="1">
              <a:spLocks noChangeArrowheads="1"/>
            </p:cNvSpPr>
            <p:nvPr/>
          </p:nvSpPr>
          <p:spPr bwMode="auto">
            <a:xfrm>
              <a:off x="4224" y="1872"/>
              <a:ext cx="145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0" u="none">
                  <a:solidFill>
                    <a:srgbClr val="006600"/>
                  </a:solidFill>
                  <a:latin typeface="Times New Roman" pitchFamily="18" charset="0"/>
                </a:rPr>
                <a:t>Maktperspektivet</a:t>
              </a:r>
            </a:p>
          </p:txBody>
        </p:sp>
        <p:sp>
          <p:nvSpPr>
            <p:cNvPr id="17" name="Line 22"/>
            <p:cNvSpPr>
              <a:spLocks noChangeShapeType="1"/>
            </p:cNvSpPr>
            <p:nvPr/>
          </p:nvSpPr>
          <p:spPr bwMode="auto">
            <a:xfrm flipH="1" flipV="1">
              <a:off x="3168" y="1776"/>
              <a:ext cx="1104" cy="336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" name="Line 23"/>
            <p:cNvSpPr>
              <a:spLocks noChangeShapeType="1"/>
            </p:cNvSpPr>
            <p:nvPr/>
          </p:nvSpPr>
          <p:spPr bwMode="auto">
            <a:xfrm flipH="1">
              <a:off x="2976" y="2112"/>
              <a:ext cx="1296" cy="768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9" name="Group 27"/>
          <p:cNvGrpSpPr>
            <a:grpSpLocks/>
          </p:cNvGrpSpPr>
          <p:nvPr/>
        </p:nvGrpSpPr>
        <p:grpSpPr bwMode="auto">
          <a:xfrm>
            <a:off x="2209800" y="838200"/>
            <a:ext cx="2905125" cy="2667000"/>
            <a:chOff x="1392" y="528"/>
            <a:chExt cx="1830" cy="1680"/>
          </a:xfrm>
        </p:grpSpPr>
        <p:sp>
          <p:nvSpPr>
            <p:cNvPr id="20" name="Text Box 5"/>
            <p:cNvSpPr txBox="1">
              <a:spLocks noChangeArrowheads="1"/>
            </p:cNvSpPr>
            <p:nvPr/>
          </p:nvSpPr>
          <p:spPr bwMode="auto">
            <a:xfrm>
              <a:off x="1392" y="528"/>
              <a:ext cx="18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0" u="none">
                  <a:solidFill>
                    <a:srgbClr val="800080"/>
                  </a:solidFill>
                  <a:latin typeface="Times New Roman" pitchFamily="18" charset="0"/>
                </a:rPr>
                <a:t>Integritetsperspektivet</a:t>
              </a:r>
              <a:endParaRPr lang="nb-NO" b="0" u="none">
                <a:latin typeface="Times New Roman" pitchFamily="18" charset="0"/>
              </a:endParaRPr>
            </a:p>
          </p:txBody>
        </p:sp>
        <p:sp>
          <p:nvSpPr>
            <p:cNvPr id="21" name="Line 25"/>
            <p:cNvSpPr>
              <a:spLocks noChangeShapeType="1"/>
            </p:cNvSpPr>
            <p:nvPr/>
          </p:nvSpPr>
          <p:spPr bwMode="auto">
            <a:xfrm>
              <a:off x="1968" y="912"/>
              <a:ext cx="240" cy="1296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" name="Line 26"/>
            <p:cNvSpPr>
              <a:spLocks noChangeShapeType="1"/>
            </p:cNvSpPr>
            <p:nvPr/>
          </p:nvSpPr>
          <p:spPr bwMode="auto">
            <a:xfrm>
              <a:off x="1968" y="912"/>
              <a:ext cx="1152" cy="864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23" name="Group 29"/>
          <p:cNvGrpSpPr>
            <a:grpSpLocks/>
          </p:cNvGrpSpPr>
          <p:nvPr/>
        </p:nvGrpSpPr>
        <p:grpSpPr bwMode="auto">
          <a:xfrm>
            <a:off x="6443663" y="3429000"/>
            <a:ext cx="2700337" cy="1920875"/>
            <a:chOff x="3840" y="2496"/>
            <a:chExt cx="1701" cy="1210"/>
          </a:xfrm>
        </p:grpSpPr>
        <p:sp>
          <p:nvSpPr>
            <p:cNvPr id="24" name="Text Box 17"/>
            <p:cNvSpPr txBox="1">
              <a:spLocks noChangeArrowheads="1"/>
            </p:cNvSpPr>
            <p:nvPr/>
          </p:nvSpPr>
          <p:spPr bwMode="auto">
            <a:xfrm>
              <a:off x="3888" y="2496"/>
              <a:ext cx="55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i="1" u="none">
                  <a:latin typeface="Times New Roman" pitchFamily="18" charset="0"/>
                </a:rPr>
                <a:t>F.eks.:</a:t>
              </a:r>
            </a:p>
          </p:txBody>
        </p:sp>
        <p:sp>
          <p:nvSpPr>
            <p:cNvPr id="25" name="Text Box 28"/>
            <p:cNvSpPr txBox="1">
              <a:spLocks noChangeArrowheads="1"/>
            </p:cNvSpPr>
            <p:nvPr/>
          </p:nvSpPr>
          <p:spPr bwMode="auto">
            <a:xfrm>
              <a:off x="3840" y="2688"/>
              <a:ext cx="1701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u="none">
                  <a:latin typeface="Times New Roman" pitchFamily="18" charset="0"/>
                </a:rPr>
                <a:t>Borger - myndighet</a:t>
              </a:r>
            </a:p>
            <a:p>
              <a:r>
                <a:rPr lang="nb-NO" sz="2000" b="0" u="none">
                  <a:latin typeface="Times New Roman" pitchFamily="18" charset="0"/>
                </a:rPr>
                <a:t>Kunde -næringsdrivende</a:t>
              </a:r>
            </a:p>
            <a:p>
              <a:r>
                <a:rPr lang="nb-NO" sz="2000" b="0" u="none">
                  <a:latin typeface="Times New Roman" pitchFamily="18" charset="0"/>
                </a:rPr>
                <a:t>Arb.taker - arb.giver</a:t>
              </a:r>
            </a:p>
            <a:p>
              <a:r>
                <a:rPr lang="nb-NO" sz="2000" b="0" u="none">
                  <a:latin typeface="Times New Roman" pitchFamily="18" charset="0"/>
                </a:rPr>
                <a:t>Student - lærested</a:t>
              </a:r>
            </a:p>
            <a:p>
              <a:r>
                <a:rPr lang="nb-NO" sz="2000" b="0" u="none">
                  <a:latin typeface="Times New Roman" pitchFamily="18" charset="0"/>
                </a:rPr>
                <a:t>Innsatt - fengsel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228600"/>
            <a:ext cx="777240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Personverninteresser og -krav</a:t>
            </a:r>
          </a:p>
        </p:txBody>
      </p:sp>
      <p:sp>
        <p:nvSpPr>
          <p:cNvPr id="3" name="Oval 8"/>
          <p:cNvSpPr>
            <a:spLocks noChangeArrowheads="1"/>
          </p:cNvSpPr>
          <p:nvPr/>
        </p:nvSpPr>
        <p:spPr bwMode="auto">
          <a:xfrm>
            <a:off x="3200400" y="2667000"/>
            <a:ext cx="2133600" cy="1981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 u="none"/>
              <a:t>Personvern</a:t>
            </a:r>
          </a:p>
        </p:txBody>
      </p: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1371600" y="4495800"/>
            <a:ext cx="2286000" cy="1797050"/>
            <a:chOff x="864" y="2832"/>
            <a:chExt cx="1440" cy="1132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864" y="3216"/>
              <a:ext cx="1440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u="none">
                  <a:solidFill>
                    <a:srgbClr val="800080"/>
                  </a:solidFill>
                  <a:latin typeface="Comic Sans MS" pitchFamily="66" charset="0"/>
                </a:rPr>
                <a:t>Interessen i</a:t>
              </a:r>
            </a:p>
            <a:p>
              <a:r>
                <a:rPr lang="nb-NO" u="none">
                  <a:solidFill>
                    <a:srgbClr val="800080"/>
                  </a:solidFill>
                  <a:latin typeface="Comic Sans MS" pitchFamily="66" charset="0"/>
                </a:rPr>
                <a:t>brukervennlig behandling</a:t>
              </a:r>
              <a:endParaRPr lang="nb-NO" b="0" u="none">
                <a:solidFill>
                  <a:srgbClr val="800080"/>
                </a:solidFill>
                <a:latin typeface="Comic Sans MS" pitchFamily="66" charset="0"/>
              </a:endParaRPr>
            </a:p>
          </p:txBody>
        </p:sp>
        <p:sp>
          <p:nvSpPr>
            <p:cNvPr id="6" name="AutoShape 9"/>
            <p:cNvSpPr>
              <a:spLocks noChangeArrowheads="1"/>
            </p:cNvSpPr>
            <p:nvPr/>
          </p:nvSpPr>
          <p:spPr bwMode="auto">
            <a:xfrm rot="-8160502">
              <a:off x="1680" y="2832"/>
              <a:ext cx="306" cy="432"/>
            </a:xfrm>
            <a:prstGeom prst="downArrow">
              <a:avLst>
                <a:gd name="adj1" fmla="val 50000"/>
                <a:gd name="adj2" fmla="val 35294"/>
              </a:avLst>
            </a:prstGeom>
            <a:solidFill>
              <a:srgbClr val="800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7" name="Group 14"/>
          <p:cNvGrpSpPr>
            <a:grpSpLocks/>
          </p:cNvGrpSpPr>
          <p:nvPr/>
        </p:nvGrpSpPr>
        <p:grpSpPr bwMode="auto">
          <a:xfrm>
            <a:off x="2819400" y="838200"/>
            <a:ext cx="3146425" cy="1447800"/>
            <a:chOff x="1776" y="528"/>
            <a:chExt cx="1982" cy="912"/>
          </a:xfrm>
        </p:grpSpPr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1776" y="528"/>
              <a:ext cx="1982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u="none" dirty="0">
                  <a:solidFill>
                    <a:srgbClr val="FF9900"/>
                  </a:solidFill>
                </a:rPr>
                <a:t>Interessen i</a:t>
              </a:r>
            </a:p>
            <a:p>
              <a:r>
                <a:rPr lang="nb-NO" u="none" dirty="0">
                  <a:solidFill>
                    <a:srgbClr val="FF9900"/>
                  </a:solidFill>
                </a:rPr>
                <a:t>selvbestemmelse</a:t>
              </a:r>
              <a:endParaRPr lang="nb-NO" b="0" u="none" dirty="0">
                <a:solidFill>
                  <a:srgbClr val="FF9900"/>
                </a:solidFill>
              </a:endParaRPr>
            </a:p>
          </p:txBody>
        </p:sp>
        <p:sp>
          <p:nvSpPr>
            <p:cNvPr id="9" name="AutoShape 10"/>
            <p:cNvSpPr>
              <a:spLocks noChangeArrowheads="1"/>
            </p:cNvSpPr>
            <p:nvPr/>
          </p:nvSpPr>
          <p:spPr bwMode="auto">
            <a:xfrm>
              <a:off x="2544" y="1008"/>
              <a:ext cx="306" cy="432"/>
            </a:xfrm>
            <a:prstGeom prst="downArrow">
              <a:avLst>
                <a:gd name="adj1" fmla="val 50000"/>
                <a:gd name="adj2" fmla="val 35294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" name="Group 15"/>
          <p:cNvGrpSpPr>
            <a:grpSpLocks/>
          </p:cNvGrpSpPr>
          <p:nvPr/>
        </p:nvGrpSpPr>
        <p:grpSpPr bwMode="auto">
          <a:xfrm>
            <a:off x="5691188" y="2514601"/>
            <a:ext cx="3148012" cy="1119188"/>
            <a:chOff x="3585" y="1584"/>
            <a:chExt cx="1983" cy="705"/>
          </a:xfrm>
        </p:grpSpPr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4032" y="1584"/>
              <a:ext cx="1536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b="1" u="none" dirty="0">
                  <a:solidFill>
                    <a:srgbClr val="FF0000"/>
                  </a:solidFill>
                  <a:latin typeface="Courier New" pitchFamily="49" charset="0"/>
                </a:rPr>
                <a:t>Interessen i</a:t>
              </a:r>
            </a:p>
            <a:p>
              <a:r>
                <a:rPr lang="nb-NO" b="1" u="none" dirty="0">
                  <a:solidFill>
                    <a:srgbClr val="FF0000"/>
                  </a:solidFill>
                  <a:latin typeface="Courier New" pitchFamily="49" charset="0"/>
                </a:rPr>
                <a:t>innsyn og kunnskap</a:t>
              </a:r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 rot="4635011">
              <a:off x="3648" y="1920"/>
              <a:ext cx="306" cy="432"/>
            </a:xfrm>
            <a:prstGeom prst="downArrow">
              <a:avLst>
                <a:gd name="adj1" fmla="val 50000"/>
                <a:gd name="adj2" fmla="val 35294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3" name="Group 16"/>
          <p:cNvGrpSpPr>
            <a:grpSpLocks/>
          </p:cNvGrpSpPr>
          <p:nvPr/>
        </p:nvGrpSpPr>
        <p:grpSpPr bwMode="auto">
          <a:xfrm>
            <a:off x="381000" y="2286000"/>
            <a:ext cx="2438400" cy="1323975"/>
            <a:chOff x="240" y="1440"/>
            <a:chExt cx="1536" cy="834"/>
          </a:xfrm>
        </p:grpSpPr>
        <p:sp>
          <p:nvSpPr>
            <p:cNvPr id="14" name="Text Box 4"/>
            <p:cNvSpPr txBox="1">
              <a:spLocks noChangeArrowheads="1"/>
            </p:cNvSpPr>
            <p:nvPr/>
          </p:nvSpPr>
          <p:spPr bwMode="auto">
            <a:xfrm>
              <a:off x="240" y="1440"/>
              <a:ext cx="1440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u="none">
                  <a:solidFill>
                    <a:srgbClr val="006600"/>
                  </a:solidFill>
                  <a:latin typeface="Microsoft Sans Serif" pitchFamily="34" charset="0"/>
                </a:rPr>
                <a:t>Interessen i</a:t>
              </a:r>
            </a:p>
            <a:p>
              <a:r>
                <a:rPr lang="nb-NO" u="none">
                  <a:solidFill>
                    <a:srgbClr val="006600"/>
                  </a:solidFill>
                  <a:latin typeface="Microsoft Sans Serif" pitchFamily="34" charset="0"/>
                </a:rPr>
                <a:t>forholdsmessig kontroll</a:t>
              </a:r>
              <a:endParaRPr lang="nb-NO" b="0" u="none">
                <a:solidFill>
                  <a:srgbClr val="006600"/>
                </a:solidFill>
                <a:latin typeface="Microsoft Sans Serif" pitchFamily="34" charset="0"/>
              </a:endParaRPr>
            </a:p>
          </p:txBody>
        </p:sp>
        <p:sp>
          <p:nvSpPr>
            <p:cNvPr id="15" name="AutoShape 12"/>
            <p:cNvSpPr>
              <a:spLocks noChangeArrowheads="1"/>
            </p:cNvSpPr>
            <p:nvPr/>
          </p:nvSpPr>
          <p:spPr bwMode="auto">
            <a:xfrm rot="-3645949">
              <a:off x="1407" y="1905"/>
              <a:ext cx="306" cy="432"/>
            </a:xfrm>
            <a:prstGeom prst="downArrow">
              <a:avLst>
                <a:gd name="adj1" fmla="val 50000"/>
                <a:gd name="adj2" fmla="val 35294"/>
              </a:avLst>
            </a:prstGeom>
            <a:solidFill>
              <a:srgbClr val="00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6" name="Group 17"/>
          <p:cNvGrpSpPr>
            <a:grpSpLocks/>
          </p:cNvGrpSpPr>
          <p:nvPr/>
        </p:nvGrpSpPr>
        <p:grpSpPr bwMode="auto">
          <a:xfrm>
            <a:off x="5257800" y="4648200"/>
            <a:ext cx="2971800" cy="1628775"/>
            <a:chOff x="3312" y="2928"/>
            <a:chExt cx="1872" cy="1026"/>
          </a:xfrm>
        </p:grpSpPr>
        <p:sp>
          <p:nvSpPr>
            <p:cNvPr id="17" name="Text Box 5"/>
            <p:cNvSpPr txBox="1">
              <a:spLocks noChangeArrowheads="1"/>
            </p:cNvSpPr>
            <p:nvPr/>
          </p:nvSpPr>
          <p:spPr bwMode="auto">
            <a:xfrm>
              <a:off x="3744" y="2976"/>
              <a:ext cx="1440" cy="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u="none">
                  <a:solidFill>
                    <a:schemeClr val="accent2"/>
                  </a:solidFill>
                  <a:latin typeface="Times New Roman" pitchFamily="18" charset="0"/>
                </a:rPr>
                <a:t>Interessen i</a:t>
              </a:r>
            </a:p>
            <a:p>
              <a:r>
                <a:rPr lang="nb-NO" u="none">
                  <a:solidFill>
                    <a:schemeClr val="accent2"/>
                  </a:solidFill>
                  <a:latin typeface="Times New Roman" pitchFamily="18" charset="0"/>
                </a:rPr>
                <a:t>opplysnings- og behandlings-</a:t>
              </a:r>
            </a:p>
            <a:p>
              <a:r>
                <a:rPr lang="nb-NO" u="none">
                  <a:solidFill>
                    <a:schemeClr val="accent2"/>
                  </a:solidFill>
                  <a:latin typeface="Times New Roman" pitchFamily="18" charset="0"/>
                </a:rPr>
                <a:t>kvalitet</a:t>
              </a:r>
              <a:endParaRPr lang="nb-NO" b="0" u="none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18" name="AutoShape 13"/>
            <p:cNvSpPr>
              <a:spLocks noChangeArrowheads="1"/>
            </p:cNvSpPr>
            <p:nvPr/>
          </p:nvSpPr>
          <p:spPr bwMode="auto">
            <a:xfrm rot="6983282">
              <a:off x="3375" y="2865"/>
              <a:ext cx="306" cy="432"/>
            </a:xfrm>
            <a:prstGeom prst="downArrow">
              <a:avLst>
                <a:gd name="adj1" fmla="val 50000"/>
                <a:gd name="adj2" fmla="val 35294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/>
          <p:cNvPicPr>
            <a:picLocks noChangeAspect="1" noChangeArrowheads="1"/>
          </p:cNvPicPr>
          <p:nvPr/>
        </p:nvPicPr>
        <p:blipFill>
          <a:blip r:embed="rId2"/>
          <a:srcRect l="11133" t="5859" r="13867" b="23828"/>
          <a:stretch>
            <a:fillRect/>
          </a:stretch>
        </p:blipFill>
        <p:spPr bwMode="auto">
          <a:xfrm>
            <a:off x="0" y="785794"/>
            <a:ext cx="9144000" cy="6429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142852"/>
            <a:ext cx="8686800" cy="85723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Tenk gjennom</a:t>
            </a:r>
            <a:r>
              <a:rPr kumimoji="0" lang="nb-NO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Hvilke personverninteresser har relevans for Lånekassens</a:t>
            </a:r>
            <a:br>
              <a:rPr kumimoji="0" lang="nb-NO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b-NO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søknadsrutine?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929313" y="2214563"/>
            <a:ext cx="23733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800" b="0">
                <a:solidFill>
                  <a:srgbClr val="FF9900"/>
                </a:solidFill>
              </a:rPr>
              <a:t>“selvbestemmelse”</a:t>
            </a:r>
            <a:endParaRPr lang="nb-NO" b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000750" y="2643188"/>
            <a:ext cx="2689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800" b="0">
                <a:solidFill>
                  <a:srgbClr val="D60093"/>
                </a:solidFill>
              </a:rPr>
              <a:t>“innsyn og kunnskap”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241925" y="49085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nb-NO" b="0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6000750" y="3500438"/>
            <a:ext cx="1244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800" b="0">
                <a:solidFill>
                  <a:srgbClr val="9900CC"/>
                </a:solidFill>
              </a:rPr>
              <a:t>“kvalitet”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6072188" y="3929063"/>
            <a:ext cx="1263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800" b="0">
                <a:solidFill>
                  <a:srgbClr val="003399"/>
                </a:solidFill>
              </a:rPr>
              <a:t>“kontroll”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6000750" y="3071813"/>
            <a:ext cx="19764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800" b="0">
                <a:solidFill>
                  <a:srgbClr val="0099FF"/>
                </a:solidFill>
              </a:rPr>
              <a:t>“brukervennlig”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  <p:bldP spid="5" grpId="0" build="p" autoUpdateAnimBg="0"/>
      <p:bldP spid="7" grpId="0" build="p" autoUpdateAnimBg="0"/>
      <p:bldP spid="8" grpId="0" build="p" autoUpdateAnimBg="0"/>
      <p:bldP spid="9" grpId="0" build="p" autoUpdateAnimBg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202</Words>
  <Application>Microsoft Office PowerPoint</Application>
  <PresentationFormat>Skjermfremvisning (4:3)</PresentationFormat>
  <Paragraphs>84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Office-tema</vt:lpstr>
      <vt:lpstr>Lysbilde 1</vt:lpstr>
      <vt:lpstr>Lysbilde 2</vt:lpstr>
      <vt:lpstr>Lysbilde 3</vt:lpstr>
      <vt:lpstr>Lysbilde 4</vt:lpstr>
      <vt:lpstr>Lysbilde 5</vt:lpstr>
      <vt:lpstr>Lysbilde 6</vt:lpstr>
      <vt:lpstr>Lysbilde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eier</dc:creator>
  <cp:lastModifiedBy>eier</cp:lastModifiedBy>
  <cp:revision>3</cp:revision>
  <dcterms:created xsi:type="dcterms:W3CDTF">2013-10-07T20:14:35Z</dcterms:created>
  <dcterms:modified xsi:type="dcterms:W3CDTF">2013-10-07T20:35:26Z</dcterms:modified>
</cp:coreProperties>
</file>