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59" r:id="rId6"/>
    <p:sldId id="260" r:id="rId7"/>
    <p:sldId id="262" r:id="rId8"/>
    <p:sldId id="263" r:id="rId9"/>
    <p:sldId id="264" r:id="rId10"/>
    <p:sldId id="265" r:id="rId11"/>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00CC00"/>
    <a:srgbClr val="66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99" d="100"/>
          <a:sy n="99" d="100"/>
        </p:scale>
        <p:origin x="-24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en-GB"/>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en-GB"/>
          </a:p>
        </p:txBody>
      </p:sp>
      <p:sp>
        <p:nvSpPr>
          <p:cNvPr id="4" name="Plassholder for dato 3"/>
          <p:cNvSpPr>
            <a:spLocks noGrp="1"/>
          </p:cNvSpPr>
          <p:nvPr>
            <p:ph type="dt" sz="half" idx="10"/>
          </p:nvPr>
        </p:nvSpPr>
        <p:spPr/>
        <p:txBody>
          <a:bodyPr/>
          <a:lstStyle/>
          <a:p>
            <a:fld id="{9E089A9B-B408-4FB5-A1A7-F584887AC317}" type="datetimeFigureOut">
              <a:rPr lang="nb-NO" smtClean="0"/>
              <a:t>19.08.2013</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9E089A9B-B408-4FB5-A1A7-F584887AC317}" type="datetimeFigureOut">
              <a:rPr lang="nb-NO" smtClean="0"/>
              <a:t>19.08.2013</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en-GB"/>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9E089A9B-B408-4FB5-A1A7-F584887AC317}" type="datetimeFigureOut">
              <a:rPr lang="nb-NO" smtClean="0"/>
              <a:t>19.08.2013</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dato 4"/>
          <p:cNvSpPr>
            <a:spLocks noGrp="1"/>
          </p:cNvSpPr>
          <p:nvPr>
            <p:ph type="dt" sz="half" idx="10"/>
          </p:nvPr>
        </p:nvSpPr>
        <p:spPr/>
        <p:txBody>
          <a:bodyPr/>
          <a:lstStyle/>
          <a:p>
            <a:fld id="{9E089A9B-B408-4FB5-A1A7-F584887AC317}" type="datetimeFigureOut">
              <a:rPr lang="nb-NO" smtClean="0"/>
              <a:t>19.08.2013</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en-GB"/>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7" name="Plassholder for dato 6"/>
          <p:cNvSpPr>
            <a:spLocks noGrp="1"/>
          </p:cNvSpPr>
          <p:nvPr>
            <p:ph type="dt" sz="half" idx="10"/>
          </p:nvPr>
        </p:nvSpPr>
        <p:spPr/>
        <p:txBody>
          <a:bodyPr/>
          <a:lstStyle/>
          <a:p>
            <a:fld id="{9E089A9B-B408-4FB5-A1A7-F584887AC317}" type="datetimeFigureOut">
              <a:rPr lang="nb-NO" smtClean="0"/>
              <a:t>19.08.2013</a:t>
            </a:fld>
            <a:endParaRPr lang="en-GB"/>
          </a:p>
        </p:txBody>
      </p:sp>
      <p:sp>
        <p:nvSpPr>
          <p:cNvPr id="8" name="Plassholder for bunntekst 7"/>
          <p:cNvSpPr>
            <a:spLocks noGrp="1"/>
          </p:cNvSpPr>
          <p:nvPr>
            <p:ph type="ftr" sz="quarter" idx="11"/>
          </p:nvPr>
        </p:nvSpPr>
        <p:spPr/>
        <p:txBody>
          <a:bodyPr/>
          <a:lstStyle/>
          <a:p>
            <a:endParaRPr lang="en-GB"/>
          </a:p>
        </p:txBody>
      </p:sp>
      <p:sp>
        <p:nvSpPr>
          <p:cNvPr id="9" name="Plassholder for lysbildenummer 8"/>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dato 2"/>
          <p:cNvSpPr>
            <a:spLocks noGrp="1"/>
          </p:cNvSpPr>
          <p:nvPr>
            <p:ph type="dt" sz="half" idx="10"/>
          </p:nvPr>
        </p:nvSpPr>
        <p:spPr/>
        <p:txBody>
          <a:bodyPr/>
          <a:lstStyle/>
          <a:p>
            <a:fld id="{9E089A9B-B408-4FB5-A1A7-F584887AC317}" type="datetimeFigureOut">
              <a:rPr lang="nb-NO" smtClean="0"/>
              <a:t>19.08.2013</a:t>
            </a:fld>
            <a:endParaRPr lang="en-GB"/>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E089A9B-B408-4FB5-A1A7-F584887AC317}" type="datetimeFigureOut">
              <a:rPr lang="nb-NO" smtClean="0"/>
              <a:t>19.08.2013</a:t>
            </a:fld>
            <a:endParaRPr lang="en-GB"/>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en-GB"/>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9E089A9B-B408-4FB5-A1A7-F584887AC317}" type="datetimeFigureOut">
              <a:rPr lang="nb-NO" smtClean="0"/>
              <a:t>19.08.2013</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en-GB"/>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9E089A9B-B408-4FB5-A1A7-F584887AC317}" type="datetimeFigureOut">
              <a:rPr lang="nb-NO" smtClean="0"/>
              <a:t>19.08.2013</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9E089A9B-B408-4FB5-A1A7-F584887AC317}" type="datetimeFigureOut">
              <a:rPr lang="nb-NO" smtClean="0"/>
              <a:t>19.08.2013</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en-GB"/>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9E089A9B-B408-4FB5-A1A7-F584887AC317}" type="datetimeFigureOut">
              <a:rPr lang="nb-NO" smtClean="0"/>
              <a:t>19.08.2013</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3B13A02-F4AB-4A15-802E-F54EEECFD56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en-GB"/>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089A9B-B408-4FB5-A1A7-F584887AC317}" type="datetimeFigureOut">
              <a:rPr lang="nb-NO" smtClean="0"/>
              <a:t>19.08.2013</a:t>
            </a:fld>
            <a:endParaRPr lang="en-GB"/>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13A02-F4AB-4A15-802E-F54EEECFD56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a:bodyPr>
          <a:lstStyle/>
          <a:p>
            <a:r>
              <a:rPr lang="en-GB" sz="3200" dirty="0" err="1" smtClean="0">
                <a:solidFill>
                  <a:srgbClr val="C00000"/>
                </a:solidFill>
              </a:rPr>
              <a:t>Noen</a:t>
            </a:r>
            <a:r>
              <a:rPr lang="en-GB" sz="3200" dirty="0" smtClean="0">
                <a:solidFill>
                  <a:srgbClr val="C00000"/>
                </a:solidFill>
              </a:rPr>
              <a:t> </a:t>
            </a:r>
            <a:r>
              <a:rPr lang="en-GB" sz="3200" dirty="0" err="1" smtClean="0">
                <a:solidFill>
                  <a:srgbClr val="C00000"/>
                </a:solidFill>
              </a:rPr>
              <a:t>enkle</a:t>
            </a:r>
            <a:r>
              <a:rPr lang="en-GB" sz="3200" dirty="0" smtClean="0">
                <a:solidFill>
                  <a:srgbClr val="C00000"/>
                </a:solidFill>
              </a:rPr>
              <a:t> </a:t>
            </a:r>
            <a:r>
              <a:rPr lang="en-GB" sz="3200" dirty="0" err="1" smtClean="0">
                <a:solidFill>
                  <a:srgbClr val="C00000"/>
                </a:solidFill>
              </a:rPr>
              <a:t>studieteknikker</a:t>
            </a:r>
            <a:r>
              <a:rPr lang="en-GB" sz="3200" dirty="0">
                <a:solidFill>
                  <a:srgbClr val="C00000"/>
                </a:solidFill>
              </a:rPr>
              <a:t/>
            </a:r>
            <a:br>
              <a:rPr lang="en-GB" sz="3200" dirty="0">
                <a:solidFill>
                  <a:srgbClr val="C00000"/>
                </a:solidFill>
              </a:rPr>
            </a:br>
            <a:r>
              <a:rPr lang="en-GB" sz="3200" dirty="0" err="1" smtClean="0">
                <a:solidFill>
                  <a:srgbClr val="C00000"/>
                </a:solidFill>
              </a:rPr>
              <a:t>ved</a:t>
            </a:r>
            <a:r>
              <a:rPr lang="en-GB" sz="3200" dirty="0" smtClean="0">
                <a:solidFill>
                  <a:srgbClr val="C00000"/>
                </a:solidFill>
              </a:rPr>
              <a:t> </a:t>
            </a:r>
            <a:r>
              <a:rPr lang="en-GB" sz="3200" dirty="0" err="1" smtClean="0">
                <a:solidFill>
                  <a:srgbClr val="C00000"/>
                </a:solidFill>
              </a:rPr>
              <a:t>innlæring</a:t>
            </a:r>
            <a:r>
              <a:rPr lang="en-GB" sz="3200" dirty="0" smtClean="0">
                <a:solidFill>
                  <a:srgbClr val="C00000"/>
                </a:solidFill>
              </a:rPr>
              <a:t> </a:t>
            </a:r>
            <a:r>
              <a:rPr lang="en-GB" sz="3200" dirty="0" err="1" smtClean="0">
                <a:solidFill>
                  <a:srgbClr val="C00000"/>
                </a:solidFill>
              </a:rPr>
              <a:t>av</a:t>
            </a:r>
            <a:r>
              <a:rPr lang="en-GB" sz="3200" dirty="0" smtClean="0">
                <a:solidFill>
                  <a:srgbClr val="C00000"/>
                </a:solidFill>
              </a:rPr>
              <a:t> DRI-emner</a:t>
            </a:r>
            <a:endParaRPr lang="en-GB" sz="3200" dirty="0">
              <a:solidFill>
                <a:srgbClr val="C00000"/>
              </a:solidFill>
            </a:endParaRPr>
          </a:p>
        </p:txBody>
      </p:sp>
      <p:sp>
        <p:nvSpPr>
          <p:cNvPr id="3" name="Undertittel 2"/>
          <p:cNvSpPr>
            <a:spLocks noGrp="1"/>
          </p:cNvSpPr>
          <p:nvPr>
            <p:ph type="subTitle" idx="1"/>
          </p:nvPr>
        </p:nvSpPr>
        <p:spPr/>
        <p:txBody>
          <a:bodyPr/>
          <a:lstStyle/>
          <a:p>
            <a:r>
              <a:rPr lang="en-GB" dirty="0" smtClean="0"/>
              <a:t>Dag Wiese </a:t>
            </a:r>
            <a:r>
              <a:rPr lang="en-GB" dirty="0" err="1" smtClean="0"/>
              <a:t>Schartum</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b="1" dirty="0" err="1" smtClean="0">
                <a:solidFill>
                  <a:srgbClr val="C00000"/>
                </a:solidFill>
              </a:rPr>
              <a:t>Generelt</a:t>
            </a:r>
            <a:endParaRPr lang="en-GB" sz="3200" b="1" dirty="0">
              <a:solidFill>
                <a:srgbClr val="C00000"/>
              </a:solidFill>
            </a:endParaRPr>
          </a:p>
        </p:txBody>
      </p:sp>
      <p:sp>
        <p:nvSpPr>
          <p:cNvPr id="3" name="Plassholder for innhold 2"/>
          <p:cNvSpPr>
            <a:spLocks noGrp="1"/>
          </p:cNvSpPr>
          <p:nvPr>
            <p:ph idx="1"/>
          </p:nvPr>
        </p:nvSpPr>
        <p:spPr/>
        <p:txBody>
          <a:bodyPr>
            <a:normAutofit/>
          </a:bodyPr>
          <a:lstStyle/>
          <a:p>
            <a:r>
              <a:rPr lang="en-GB" sz="2400" dirty="0" smtClean="0"/>
              <a:t>Folk </a:t>
            </a:r>
            <a:r>
              <a:rPr lang="en-GB" sz="2400" dirty="0" err="1" smtClean="0"/>
              <a:t>er</a:t>
            </a:r>
            <a:r>
              <a:rPr lang="en-GB" sz="2400" dirty="0" smtClean="0"/>
              <a:t> </a:t>
            </a:r>
            <a:r>
              <a:rPr lang="en-GB" sz="2400" dirty="0" err="1" smtClean="0"/>
              <a:t>forskjellige</a:t>
            </a:r>
            <a:r>
              <a:rPr lang="en-GB" sz="2400" dirty="0" smtClean="0"/>
              <a:t>. Finn </a:t>
            </a:r>
            <a:r>
              <a:rPr lang="en-GB" sz="2400" dirty="0" err="1" smtClean="0"/>
              <a:t>ut</a:t>
            </a:r>
            <a:r>
              <a:rPr lang="en-GB" sz="2400" dirty="0" smtClean="0"/>
              <a:t> </a:t>
            </a:r>
            <a:r>
              <a:rPr lang="en-GB" sz="2400" dirty="0" err="1" smtClean="0"/>
              <a:t>hva</a:t>
            </a:r>
            <a:r>
              <a:rPr lang="en-GB" sz="2400" dirty="0" smtClean="0"/>
              <a:t> </a:t>
            </a:r>
            <a:r>
              <a:rPr lang="en-GB" sz="2400" dirty="0" err="1" smtClean="0"/>
              <a:t>som</a:t>
            </a:r>
            <a:r>
              <a:rPr lang="en-GB" sz="2400" dirty="0" smtClean="0"/>
              <a:t> </a:t>
            </a:r>
            <a:r>
              <a:rPr lang="en-GB" sz="2400" dirty="0" err="1" smtClean="0"/>
              <a:t>fungerer</a:t>
            </a:r>
            <a:r>
              <a:rPr lang="en-GB" sz="2400" dirty="0" smtClean="0"/>
              <a:t> for deg.</a:t>
            </a:r>
          </a:p>
          <a:p>
            <a:r>
              <a:rPr lang="en-GB" sz="2400" dirty="0" err="1" smtClean="0"/>
              <a:t>Ikke</a:t>
            </a:r>
            <a:r>
              <a:rPr lang="en-GB" sz="2400" dirty="0" smtClean="0"/>
              <a:t> la </a:t>
            </a:r>
            <a:r>
              <a:rPr lang="en-GB" sz="2400" dirty="0" err="1" smtClean="0"/>
              <a:t>studiet</a:t>
            </a:r>
            <a:r>
              <a:rPr lang="en-GB" sz="2400" dirty="0" smtClean="0"/>
              <a:t> </a:t>
            </a:r>
            <a:r>
              <a:rPr lang="en-GB" sz="2400" dirty="0" err="1" smtClean="0"/>
              <a:t>bli</a:t>
            </a:r>
            <a:r>
              <a:rPr lang="en-GB" sz="2400" dirty="0" smtClean="0"/>
              <a:t> </a:t>
            </a:r>
            <a:r>
              <a:rPr lang="en-GB" sz="2400" dirty="0" err="1" smtClean="0"/>
              <a:t>noe</a:t>
            </a:r>
            <a:r>
              <a:rPr lang="en-GB" sz="2400" dirty="0" smtClean="0"/>
              <a:t> du </a:t>
            </a:r>
            <a:r>
              <a:rPr lang="en-GB" sz="2400" dirty="0" err="1" smtClean="0"/>
              <a:t>gjør</a:t>
            </a:r>
            <a:r>
              <a:rPr lang="en-GB" sz="2400" dirty="0" smtClean="0"/>
              <a:t> </a:t>
            </a:r>
            <a:r>
              <a:rPr lang="en-GB" sz="2400" dirty="0" err="1" smtClean="0"/>
              <a:t>alene</a:t>
            </a:r>
            <a:r>
              <a:rPr lang="en-GB" sz="2400" dirty="0" smtClean="0"/>
              <a:t>. Finn deg </a:t>
            </a:r>
            <a:r>
              <a:rPr lang="en-GB" sz="2400" dirty="0" err="1" smtClean="0"/>
              <a:t>én</a:t>
            </a:r>
            <a:r>
              <a:rPr lang="en-GB" sz="2400" dirty="0" smtClean="0"/>
              <a:t> </a:t>
            </a:r>
            <a:r>
              <a:rPr lang="en-GB" sz="2400" dirty="0" err="1" smtClean="0"/>
              <a:t>eller</a:t>
            </a:r>
            <a:r>
              <a:rPr lang="en-GB" sz="2400" dirty="0" smtClean="0"/>
              <a:t> </a:t>
            </a:r>
            <a:r>
              <a:rPr lang="en-GB" sz="2400" dirty="0" err="1" smtClean="0"/>
              <a:t>flere</a:t>
            </a:r>
            <a:r>
              <a:rPr lang="en-GB" sz="2400" dirty="0" smtClean="0"/>
              <a:t> </a:t>
            </a:r>
            <a:r>
              <a:rPr lang="en-GB" sz="2400" dirty="0" err="1" smtClean="0"/>
              <a:t>medstudenter</a:t>
            </a:r>
            <a:r>
              <a:rPr lang="en-GB" sz="2400" dirty="0" smtClean="0"/>
              <a:t> å </a:t>
            </a:r>
            <a:r>
              <a:rPr lang="en-GB" sz="2400" dirty="0" err="1" smtClean="0"/>
              <a:t>samarbeide</a:t>
            </a:r>
            <a:r>
              <a:rPr lang="en-GB" sz="2400" dirty="0" smtClean="0"/>
              <a:t> med. Pass </a:t>
            </a:r>
            <a:r>
              <a:rPr lang="en-GB" sz="2400" dirty="0" err="1" smtClean="0"/>
              <a:t>på</a:t>
            </a:r>
            <a:r>
              <a:rPr lang="en-GB" sz="2400" dirty="0" smtClean="0"/>
              <a:t> at </a:t>
            </a:r>
            <a:r>
              <a:rPr lang="en-GB" sz="2400" dirty="0" err="1" smtClean="0"/>
              <a:t>alle</a:t>
            </a:r>
            <a:r>
              <a:rPr lang="en-GB" sz="2400" dirty="0" smtClean="0"/>
              <a:t> </a:t>
            </a:r>
            <a:r>
              <a:rPr lang="en-GB" sz="2400" dirty="0" err="1" smtClean="0"/>
              <a:t>får</a:t>
            </a:r>
            <a:r>
              <a:rPr lang="en-GB" sz="2400" dirty="0" smtClean="0"/>
              <a:t> </a:t>
            </a:r>
            <a:r>
              <a:rPr lang="en-GB" sz="2400" dirty="0" err="1" smtClean="0"/>
              <a:t>bli</a:t>
            </a:r>
            <a:r>
              <a:rPr lang="en-GB" sz="2400" dirty="0" smtClean="0"/>
              <a:t> med.</a:t>
            </a:r>
          </a:p>
          <a:p>
            <a:r>
              <a:rPr lang="en-GB" sz="2400" dirty="0" err="1" smtClean="0"/>
              <a:t>Varier</a:t>
            </a:r>
            <a:r>
              <a:rPr lang="en-GB" sz="2400" dirty="0" smtClean="0"/>
              <a:t> </a:t>
            </a:r>
            <a:r>
              <a:rPr lang="en-GB" sz="2400" dirty="0" err="1" smtClean="0"/>
              <a:t>studieteknikkene</a:t>
            </a:r>
            <a:r>
              <a:rPr lang="en-GB" sz="2400" dirty="0" smtClean="0"/>
              <a:t>. </a:t>
            </a:r>
            <a:r>
              <a:rPr lang="en-GB" sz="2400" dirty="0" err="1" smtClean="0"/>
              <a:t>Lesing</a:t>
            </a:r>
            <a:r>
              <a:rPr lang="en-GB" sz="2400" dirty="0" smtClean="0"/>
              <a:t> </a:t>
            </a:r>
            <a:r>
              <a:rPr lang="en-GB" sz="2400" dirty="0" err="1" smtClean="0"/>
              <a:t>av</a:t>
            </a:r>
            <a:r>
              <a:rPr lang="en-GB" sz="2400" dirty="0" smtClean="0"/>
              <a:t> </a:t>
            </a:r>
            <a:r>
              <a:rPr lang="en-GB" sz="2400" dirty="0" err="1" smtClean="0"/>
              <a:t>pensum</a:t>
            </a:r>
            <a:r>
              <a:rPr lang="en-GB" sz="2400" dirty="0" smtClean="0"/>
              <a:t> </a:t>
            </a:r>
            <a:r>
              <a:rPr lang="en-GB" sz="2400" dirty="0" err="1" smtClean="0"/>
              <a:t>er</a:t>
            </a:r>
            <a:r>
              <a:rPr lang="en-GB" sz="2400" dirty="0" smtClean="0"/>
              <a:t> bare en </a:t>
            </a:r>
            <a:r>
              <a:rPr lang="en-GB" sz="2400" dirty="0" err="1" smtClean="0"/>
              <a:t>liten</a:t>
            </a:r>
            <a:r>
              <a:rPr lang="en-GB" sz="2400" dirty="0" smtClean="0"/>
              <a:t> del </a:t>
            </a:r>
            <a:r>
              <a:rPr lang="en-GB" sz="2400" dirty="0" err="1" smtClean="0"/>
              <a:t>av</a:t>
            </a:r>
            <a:r>
              <a:rPr lang="en-GB" sz="2400" dirty="0" smtClean="0"/>
              <a:t> </a:t>
            </a:r>
            <a:r>
              <a:rPr lang="en-GB" sz="2400" dirty="0" err="1" smtClean="0"/>
              <a:t>aktivitene</a:t>
            </a:r>
            <a:r>
              <a:rPr lang="en-GB" sz="2400" dirty="0" smtClean="0"/>
              <a:t>. Mange </a:t>
            </a:r>
            <a:r>
              <a:rPr lang="en-GB" sz="2400" dirty="0" err="1" smtClean="0"/>
              <a:t>studieteknikker</a:t>
            </a:r>
            <a:r>
              <a:rPr lang="en-GB" sz="2400" dirty="0" smtClean="0"/>
              <a:t> </a:t>
            </a:r>
            <a:r>
              <a:rPr lang="en-GB" sz="2400" dirty="0" err="1" smtClean="0"/>
              <a:t>krever</a:t>
            </a:r>
            <a:r>
              <a:rPr lang="en-GB" sz="2400" dirty="0" smtClean="0"/>
              <a:t> at </a:t>
            </a:r>
            <a:r>
              <a:rPr lang="en-GB" sz="2400" dirty="0" err="1" smtClean="0"/>
              <a:t>flere</a:t>
            </a:r>
            <a:r>
              <a:rPr lang="en-GB" sz="2400" dirty="0" smtClean="0"/>
              <a:t> </a:t>
            </a:r>
            <a:r>
              <a:rPr lang="en-GB" sz="2400" dirty="0" err="1" smtClean="0"/>
              <a:t>samarbeider</a:t>
            </a:r>
            <a:r>
              <a:rPr lang="en-GB" sz="2400" dirty="0" smtClean="0"/>
              <a:t>.</a:t>
            </a:r>
          </a:p>
          <a:p>
            <a:r>
              <a:rPr lang="en-GB" sz="2400" dirty="0" smtClean="0"/>
              <a:t>Du </a:t>
            </a:r>
            <a:r>
              <a:rPr lang="en-GB" sz="2400" dirty="0" err="1" smtClean="0"/>
              <a:t>må</a:t>
            </a:r>
            <a:r>
              <a:rPr lang="en-GB" sz="2400" dirty="0" smtClean="0"/>
              <a:t> </a:t>
            </a:r>
            <a:r>
              <a:rPr lang="en-GB" sz="2400" dirty="0" err="1" smtClean="0"/>
              <a:t>sørge</a:t>
            </a:r>
            <a:r>
              <a:rPr lang="en-GB" sz="2400" dirty="0" smtClean="0"/>
              <a:t> for å </a:t>
            </a:r>
            <a:r>
              <a:rPr lang="en-GB" sz="2400" dirty="0" err="1" smtClean="0"/>
              <a:t>lese</a:t>
            </a:r>
            <a:r>
              <a:rPr lang="en-GB" sz="2400" dirty="0" smtClean="0"/>
              <a:t>, </a:t>
            </a:r>
            <a:r>
              <a:rPr lang="en-GB" sz="2400" dirty="0" err="1" smtClean="0"/>
              <a:t>tegne</a:t>
            </a:r>
            <a:r>
              <a:rPr lang="en-GB" sz="2400" dirty="0" smtClean="0"/>
              <a:t>, </a:t>
            </a:r>
            <a:r>
              <a:rPr lang="en-GB" sz="2400" dirty="0" err="1" smtClean="0"/>
              <a:t>skrive</a:t>
            </a:r>
            <a:r>
              <a:rPr lang="en-GB" sz="2400" dirty="0" smtClean="0"/>
              <a:t> </a:t>
            </a:r>
            <a:r>
              <a:rPr lang="en-GB" sz="2400" dirty="0" err="1" smtClean="0"/>
              <a:t>og</a:t>
            </a:r>
            <a:r>
              <a:rPr lang="en-GB" sz="2400" dirty="0" smtClean="0"/>
              <a:t> </a:t>
            </a:r>
            <a:r>
              <a:rPr lang="en-GB" sz="2400" dirty="0" err="1" smtClean="0"/>
              <a:t>snakke</a:t>
            </a:r>
            <a:r>
              <a:rPr lang="en-GB" sz="2400" dirty="0" smtClean="0"/>
              <a:t> fag.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0" y="214290"/>
            <a:ext cx="8835496" cy="1077218"/>
          </a:xfrm>
          <a:prstGeom prst="rect">
            <a:avLst/>
          </a:prstGeom>
          <a:noFill/>
        </p:spPr>
        <p:txBody>
          <a:bodyPr wrap="none" rtlCol="0">
            <a:spAutoFit/>
          </a:bodyPr>
          <a:lstStyle/>
          <a:p>
            <a:r>
              <a:rPr lang="en-GB" sz="3200" b="1" dirty="0" err="1" smtClean="0">
                <a:solidFill>
                  <a:srgbClr val="C00000"/>
                </a:solidFill>
              </a:rPr>
              <a:t>Begyn</a:t>
            </a:r>
            <a:r>
              <a:rPr lang="en-GB" sz="3200" b="1" dirty="0" smtClean="0">
                <a:solidFill>
                  <a:srgbClr val="C00000"/>
                </a:solidFill>
              </a:rPr>
              <a:t> med å </a:t>
            </a:r>
            <a:r>
              <a:rPr lang="en-GB" sz="3200" b="1" dirty="0" err="1" smtClean="0">
                <a:solidFill>
                  <a:srgbClr val="C00000"/>
                </a:solidFill>
              </a:rPr>
              <a:t>få</a:t>
            </a:r>
            <a:r>
              <a:rPr lang="en-GB" sz="3200" b="1" dirty="0" smtClean="0">
                <a:solidFill>
                  <a:srgbClr val="C00000"/>
                </a:solidFill>
              </a:rPr>
              <a:t> </a:t>
            </a:r>
            <a:r>
              <a:rPr lang="en-GB" sz="3200" b="1" dirty="0" err="1" smtClean="0">
                <a:solidFill>
                  <a:srgbClr val="C00000"/>
                </a:solidFill>
              </a:rPr>
              <a:t>oversikt</a:t>
            </a:r>
            <a:r>
              <a:rPr lang="en-GB" sz="3200" b="1" dirty="0" smtClean="0">
                <a:solidFill>
                  <a:srgbClr val="C00000"/>
                </a:solidFill>
              </a:rPr>
              <a:t> for å </a:t>
            </a:r>
            <a:r>
              <a:rPr lang="en-GB" sz="3200" b="1" dirty="0" err="1" smtClean="0">
                <a:solidFill>
                  <a:srgbClr val="C00000"/>
                </a:solidFill>
              </a:rPr>
              <a:t>anslå</a:t>
            </a:r>
            <a:r>
              <a:rPr lang="en-GB" sz="3200" b="1" dirty="0" smtClean="0">
                <a:solidFill>
                  <a:srgbClr val="C00000"/>
                </a:solidFill>
              </a:rPr>
              <a:t> </a:t>
            </a:r>
            <a:r>
              <a:rPr lang="en-GB" sz="3200" b="1" dirty="0" err="1" smtClean="0">
                <a:solidFill>
                  <a:srgbClr val="C00000"/>
                </a:solidFill>
              </a:rPr>
              <a:t>arbeidsmengde</a:t>
            </a:r>
            <a:endParaRPr lang="en-GB" sz="3200" b="1" dirty="0">
              <a:solidFill>
                <a:srgbClr val="C00000"/>
              </a:solidFill>
            </a:endParaRPr>
          </a:p>
          <a:p>
            <a:r>
              <a:rPr lang="en-GB" sz="3200" b="1" dirty="0" err="1" smtClean="0">
                <a:solidFill>
                  <a:srgbClr val="C00000"/>
                </a:solidFill>
              </a:rPr>
              <a:t>og</a:t>
            </a:r>
            <a:r>
              <a:rPr lang="en-GB" sz="3200" b="1" dirty="0" smtClean="0">
                <a:solidFill>
                  <a:srgbClr val="C00000"/>
                </a:solidFill>
              </a:rPr>
              <a:t> </a:t>
            </a:r>
            <a:r>
              <a:rPr lang="en-GB" sz="3200" b="1" dirty="0" err="1" smtClean="0">
                <a:solidFill>
                  <a:srgbClr val="C00000"/>
                </a:solidFill>
              </a:rPr>
              <a:t>hovedemner</a:t>
            </a:r>
            <a:endParaRPr lang="en-GB" sz="3200" b="1" dirty="0">
              <a:solidFill>
                <a:srgbClr val="C00000"/>
              </a:solidFill>
            </a:endParaRPr>
          </a:p>
        </p:txBody>
      </p:sp>
      <p:grpSp>
        <p:nvGrpSpPr>
          <p:cNvPr id="3" name="Gruppe 2"/>
          <p:cNvGrpSpPr/>
          <p:nvPr/>
        </p:nvGrpSpPr>
        <p:grpSpPr>
          <a:xfrm>
            <a:off x="642910" y="857232"/>
            <a:ext cx="7143800" cy="5857916"/>
            <a:chOff x="440896" y="500063"/>
            <a:chExt cx="7000924" cy="5857895"/>
          </a:xfrm>
        </p:grpSpPr>
        <p:sp>
          <p:nvSpPr>
            <p:cNvPr id="4" name="Text Box 3"/>
            <p:cNvSpPr txBox="1">
              <a:spLocks noChangeArrowheads="1"/>
            </p:cNvSpPr>
            <p:nvPr/>
          </p:nvSpPr>
          <p:spPr bwMode="auto">
            <a:xfrm>
              <a:off x="1030244" y="2066715"/>
              <a:ext cx="6089633" cy="421242"/>
            </a:xfrm>
            <a:prstGeom prst="rect">
              <a:avLst/>
            </a:prstGeom>
            <a:noFill/>
            <a:ln w="9525">
              <a:noFill/>
              <a:miter lim="800000"/>
              <a:headEnd/>
              <a:tailEnd/>
            </a:ln>
          </p:spPr>
          <p:txBody>
            <a:bodyPr>
              <a:spAutoFit/>
            </a:bodyPr>
            <a:lstStyle/>
            <a:p>
              <a:pPr>
                <a:spcBef>
                  <a:spcPct val="50000"/>
                </a:spcBef>
              </a:pPr>
              <a:endParaRPr lang="nb-NO"/>
            </a:p>
          </p:txBody>
        </p:sp>
        <p:sp>
          <p:nvSpPr>
            <p:cNvPr id="5" name="Rectangle 4"/>
            <p:cNvSpPr>
              <a:spLocks noChangeArrowheads="1"/>
            </p:cNvSpPr>
            <p:nvPr/>
          </p:nvSpPr>
          <p:spPr bwMode="auto">
            <a:xfrm>
              <a:off x="1095724" y="1434852"/>
              <a:ext cx="5696753" cy="4493247"/>
            </a:xfrm>
            <a:prstGeom prst="rect">
              <a:avLst/>
            </a:prstGeom>
            <a:noFill/>
            <a:ln w="28575">
              <a:solidFill>
                <a:schemeClr val="accent2"/>
              </a:solidFill>
              <a:miter lim="800000"/>
              <a:headEnd/>
              <a:tailEnd/>
            </a:ln>
          </p:spPr>
          <p:txBody>
            <a:bodyPr wrap="none" anchor="ctr"/>
            <a:lstStyle/>
            <a:p>
              <a:endParaRPr lang="nb-NO"/>
            </a:p>
          </p:txBody>
        </p:sp>
        <p:sp>
          <p:nvSpPr>
            <p:cNvPr id="6" name="Text Box 5"/>
            <p:cNvSpPr txBox="1">
              <a:spLocks noChangeArrowheads="1"/>
            </p:cNvSpPr>
            <p:nvPr/>
          </p:nvSpPr>
          <p:spPr bwMode="auto">
            <a:xfrm>
              <a:off x="440925" y="1083817"/>
              <a:ext cx="1712027" cy="421242"/>
            </a:xfrm>
            <a:prstGeom prst="rect">
              <a:avLst/>
            </a:prstGeom>
            <a:noFill/>
            <a:ln w="9525">
              <a:noFill/>
              <a:miter lim="800000"/>
              <a:headEnd/>
              <a:tailEnd/>
            </a:ln>
          </p:spPr>
          <p:txBody>
            <a:bodyPr wrap="none">
              <a:spAutoFit/>
            </a:bodyPr>
            <a:lstStyle/>
            <a:p>
              <a:r>
                <a:rPr lang="nb-NO">
                  <a:solidFill>
                    <a:schemeClr val="accent2"/>
                  </a:solidFill>
                </a:rPr>
                <a:t>Departementer</a:t>
              </a:r>
              <a:endParaRPr lang="nb-NO"/>
            </a:p>
          </p:txBody>
        </p:sp>
        <p:sp>
          <p:nvSpPr>
            <p:cNvPr id="7" name="Text Box 6"/>
            <p:cNvSpPr txBox="1">
              <a:spLocks noChangeArrowheads="1"/>
            </p:cNvSpPr>
            <p:nvPr/>
          </p:nvSpPr>
          <p:spPr bwMode="auto">
            <a:xfrm>
              <a:off x="5220959" y="1083817"/>
              <a:ext cx="2220861" cy="421242"/>
            </a:xfrm>
            <a:prstGeom prst="rect">
              <a:avLst/>
            </a:prstGeom>
            <a:noFill/>
            <a:ln w="9525">
              <a:noFill/>
              <a:miter lim="800000"/>
              <a:headEnd/>
              <a:tailEnd/>
            </a:ln>
          </p:spPr>
          <p:txBody>
            <a:bodyPr wrap="none">
              <a:spAutoFit/>
            </a:bodyPr>
            <a:lstStyle/>
            <a:p>
              <a:r>
                <a:rPr lang="nb-NO">
                  <a:solidFill>
                    <a:schemeClr val="accent2"/>
                  </a:solidFill>
                </a:rPr>
                <a:t>Direktorater / tilsyn</a:t>
              </a:r>
              <a:endParaRPr lang="nb-NO"/>
            </a:p>
          </p:txBody>
        </p:sp>
        <p:sp>
          <p:nvSpPr>
            <p:cNvPr id="8" name="Text Box 7"/>
            <p:cNvSpPr txBox="1">
              <a:spLocks noChangeArrowheads="1"/>
            </p:cNvSpPr>
            <p:nvPr/>
          </p:nvSpPr>
          <p:spPr bwMode="auto">
            <a:xfrm>
              <a:off x="440896" y="5879990"/>
              <a:ext cx="1350523" cy="421242"/>
            </a:xfrm>
            <a:prstGeom prst="rect">
              <a:avLst/>
            </a:prstGeom>
            <a:noFill/>
            <a:ln w="9525">
              <a:noFill/>
              <a:miter lim="800000"/>
              <a:headEnd/>
              <a:tailEnd/>
            </a:ln>
          </p:spPr>
          <p:txBody>
            <a:bodyPr>
              <a:spAutoFit/>
            </a:bodyPr>
            <a:lstStyle/>
            <a:p>
              <a:r>
                <a:rPr lang="nb-NO" dirty="0">
                  <a:solidFill>
                    <a:schemeClr val="accent2"/>
                  </a:solidFill>
                </a:rPr>
                <a:t>Kommuner</a:t>
              </a:r>
              <a:endParaRPr lang="nb-NO" dirty="0"/>
            </a:p>
          </p:txBody>
        </p:sp>
        <p:sp>
          <p:nvSpPr>
            <p:cNvPr id="9" name="Text Box 8"/>
            <p:cNvSpPr txBox="1">
              <a:spLocks noChangeArrowheads="1"/>
            </p:cNvSpPr>
            <p:nvPr/>
          </p:nvSpPr>
          <p:spPr bwMode="auto">
            <a:xfrm>
              <a:off x="6072198" y="5929330"/>
              <a:ext cx="1263217" cy="421242"/>
            </a:xfrm>
            <a:prstGeom prst="rect">
              <a:avLst/>
            </a:prstGeom>
            <a:noFill/>
            <a:ln w="9525">
              <a:noFill/>
              <a:miter lim="800000"/>
              <a:headEnd/>
              <a:tailEnd/>
            </a:ln>
          </p:spPr>
          <p:txBody>
            <a:bodyPr wrap="none">
              <a:spAutoFit/>
            </a:bodyPr>
            <a:lstStyle/>
            <a:p>
              <a:r>
                <a:rPr lang="nb-NO" dirty="0">
                  <a:solidFill>
                    <a:schemeClr val="accent2"/>
                  </a:solidFill>
                </a:rPr>
                <a:t>Domstoler</a:t>
              </a:r>
              <a:endParaRPr lang="nb-NO" dirty="0"/>
            </a:p>
          </p:txBody>
        </p:sp>
        <p:grpSp>
          <p:nvGrpSpPr>
            <p:cNvPr id="10" name="Group 46"/>
            <p:cNvGrpSpPr>
              <a:grpSpLocks/>
            </p:cNvGrpSpPr>
            <p:nvPr/>
          </p:nvGrpSpPr>
          <p:grpSpPr bwMode="auto">
            <a:xfrm>
              <a:off x="2941413" y="500063"/>
              <a:ext cx="1767956" cy="732786"/>
              <a:chOff x="1920" y="411"/>
              <a:chExt cx="1296" cy="501"/>
            </a:xfrm>
          </p:grpSpPr>
          <p:sp>
            <p:nvSpPr>
              <p:cNvPr id="30" name="Text Box 32"/>
              <p:cNvSpPr txBox="1">
                <a:spLocks noChangeArrowheads="1"/>
              </p:cNvSpPr>
              <p:nvPr/>
            </p:nvSpPr>
            <p:spPr bwMode="auto">
              <a:xfrm>
                <a:off x="1923" y="411"/>
                <a:ext cx="1278" cy="288"/>
              </a:xfrm>
              <a:prstGeom prst="rect">
                <a:avLst/>
              </a:prstGeom>
              <a:noFill/>
              <a:ln w="9525">
                <a:noFill/>
                <a:miter lim="800000"/>
                <a:headEnd/>
                <a:tailEnd/>
              </a:ln>
            </p:spPr>
            <p:txBody>
              <a:bodyPr wrap="none">
                <a:spAutoFit/>
              </a:bodyPr>
              <a:lstStyle/>
              <a:p>
                <a:r>
                  <a:rPr lang="nb-NO">
                    <a:solidFill>
                      <a:srgbClr val="CC3300"/>
                    </a:solidFill>
                  </a:rPr>
                  <a:t>Styring av IKT</a:t>
                </a:r>
              </a:p>
            </p:txBody>
          </p:sp>
          <p:sp>
            <p:nvSpPr>
              <p:cNvPr id="31" name="Line 35"/>
              <p:cNvSpPr>
                <a:spLocks noChangeShapeType="1"/>
              </p:cNvSpPr>
              <p:nvPr/>
            </p:nvSpPr>
            <p:spPr bwMode="auto">
              <a:xfrm rot="18874536" flipH="1">
                <a:off x="2736" y="720"/>
                <a:ext cx="192" cy="192"/>
              </a:xfrm>
              <a:prstGeom prst="line">
                <a:avLst/>
              </a:prstGeom>
              <a:noFill/>
              <a:ln w="57150">
                <a:solidFill>
                  <a:srgbClr val="CC3300"/>
                </a:solidFill>
                <a:round/>
                <a:headEnd/>
                <a:tailEnd type="triangle" w="med" len="med"/>
              </a:ln>
            </p:spPr>
            <p:txBody>
              <a:bodyPr wrap="none" anchor="ctr"/>
              <a:lstStyle/>
              <a:p>
                <a:endParaRPr lang="nb-NO"/>
              </a:p>
            </p:txBody>
          </p:sp>
          <p:sp>
            <p:nvSpPr>
              <p:cNvPr id="32" name="Line 37"/>
              <p:cNvSpPr>
                <a:spLocks noChangeShapeType="1"/>
              </p:cNvSpPr>
              <p:nvPr/>
            </p:nvSpPr>
            <p:spPr bwMode="auto">
              <a:xfrm rot="18901860" flipH="1">
                <a:off x="2448" y="720"/>
                <a:ext cx="192" cy="192"/>
              </a:xfrm>
              <a:prstGeom prst="line">
                <a:avLst/>
              </a:prstGeom>
              <a:noFill/>
              <a:ln w="57150">
                <a:solidFill>
                  <a:srgbClr val="CC3300"/>
                </a:solidFill>
                <a:round/>
                <a:headEnd/>
                <a:tailEnd type="triangle" w="med" len="med"/>
              </a:ln>
            </p:spPr>
            <p:txBody>
              <a:bodyPr wrap="none" anchor="ctr"/>
              <a:lstStyle/>
              <a:p>
                <a:endParaRPr lang="nb-NO"/>
              </a:p>
            </p:txBody>
          </p:sp>
          <p:sp>
            <p:nvSpPr>
              <p:cNvPr id="33" name="Line 43"/>
              <p:cNvSpPr>
                <a:spLocks noChangeShapeType="1"/>
              </p:cNvSpPr>
              <p:nvPr/>
            </p:nvSpPr>
            <p:spPr bwMode="auto">
              <a:xfrm rot="18874536" flipH="1">
                <a:off x="2160" y="720"/>
                <a:ext cx="192" cy="192"/>
              </a:xfrm>
              <a:prstGeom prst="line">
                <a:avLst/>
              </a:prstGeom>
              <a:noFill/>
              <a:ln w="57150">
                <a:solidFill>
                  <a:srgbClr val="CC3300"/>
                </a:solidFill>
                <a:round/>
                <a:headEnd/>
                <a:tailEnd type="triangle" w="med" len="med"/>
              </a:ln>
            </p:spPr>
            <p:txBody>
              <a:bodyPr wrap="none" anchor="ctr"/>
              <a:lstStyle/>
              <a:p>
                <a:endParaRPr lang="nb-NO"/>
              </a:p>
            </p:txBody>
          </p:sp>
          <p:sp>
            <p:nvSpPr>
              <p:cNvPr id="34" name="Line 44"/>
              <p:cNvSpPr>
                <a:spLocks noChangeShapeType="1"/>
              </p:cNvSpPr>
              <p:nvPr/>
            </p:nvSpPr>
            <p:spPr bwMode="auto">
              <a:xfrm rot="18874536" flipH="1">
                <a:off x="1920" y="720"/>
                <a:ext cx="192" cy="192"/>
              </a:xfrm>
              <a:prstGeom prst="line">
                <a:avLst/>
              </a:prstGeom>
              <a:noFill/>
              <a:ln w="57150">
                <a:solidFill>
                  <a:srgbClr val="CC3300"/>
                </a:solidFill>
                <a:round/>
                <a:headEnd/>
                <a:tailEnd type="triangle" w="med" len="med"/>
              </a:ln>
            </p:spPr>
            <p:txBody>
              <a:bodyPr wrap="none" anchor="ctr"/>
              <a:lstStyle/>
              <a:p>
                <a:endParaRPr lang="nb-NO"/>
              </a:p>
            </p:txBody>
          </p:sp>
          <p:sp>
            <p:nvSpPr>
              <p:cNvPr id="35" name="Line 45"/>
              <p:cNvSpPr>
                <a:spLocks noChangeShapeType="1"/>
              </p:cNvSpPr>
              <p:nvPr/>
            </p:nvSpPr>
            <p:spPr bwMode="auto">
              <a:xfrm rot="18874536" flipH="1">
                <a:off x="3024" y="720"/>
                <a:ext cx="192" cy="192"/>
              </a:xfrm>
              <a:prstGeom prst="line">
                <a:avLst/>
              </a:prstGeom>
              <a:noFill/>
              <a:ln w="57150">
                <a:solidFill>
                  <a:srgbClr val="CC3300"/>
                </a:solidFill>
                <a:round/>
                <a:headEnd/>
                <a:tailEnd type="triangle" w="med" len="med"/>
              </a:ln>
            </p:spPr>
            <p:txBody>
              <a:bodyPr wrap="none" anchor="ctr"/>
              <a:lstStyle/>
              <a:p>
                <a:endParaRPr lang="nb-NO"/>
              </a:p>
            </p:txBody>
          </p:sp>
        </p:grpSp>
        <p:sp>
          <p:nvSpPr>
            <p:cNvPr id="11" name="Text Box 48"/>
            <p:cNvSpPr txBox="1">
              <a:spLocks noChangeArrowheads="1"/>
            </p:cNvSpPr>
            <p:nvPr/>
          </p:nvSpPr>
          <p:spPr bwMode="auto">
            <a:xfrm>
              <a:off x="2523983" y="1553168"/>
              <a:ext cx="2585093" cy="421242"/>
            </a:xfrm>
            <a:prstGeom prst="rect">
              <a:avLst/>
            </a:prstGeom>
            <a:noFill/>
            <a:ln w="9525">
              <a:noFill/>
              <a:miter lim="800000"/>
              <a:headEnd/>
              <a:tailEnd/>
            </a:ln>
          </p:spPr>
          <p:txBody>
            <a:bodyPr wrap="none">
              <a:spAutoFit/>
            </a:bodyPr>
            <a:lstStyle/>
            <a:p>
              <a:r>
                <a:rPr lang="nb-NO">
                  <a:solidFill>
                    <a:schemeClr val="accent1"/>
                  </a:solidFill>
                </a:rPr>
                <a:t>Offentlighetsprinsippet</a:t>
              </a:r>
            </a:p>
          </p:txBody>
        </p:sp>
        <p:sp>
          <p:nvSpPr>
            <p:cNvPr id="12" name="Text Box 49"/>
            <p:cNvSpPr txBox="1">
              <a:spLocks noChangeArrowheads="1"/>
            </p:cNvSpPr>
            <p:nvPr/>
          </p:nvSpPr>
          <p:spPr bwMode="auto">
            <a:xfrm>
              <a:off x="1345344" y="5063517"/>
              <a:ext cx="1654733" cy="421242"/>
            </a:xfrm>
            <a:prstGeom prst="rect">
              <a:avLst/>
            </a:prstGeom>
            <a:noFill/>
            <a:ln w="9525">
              <a:noFill/>
              <a:miter lim="800000"/>
              <a:headEnd/>
              <a:tailEnd/>
            </a:ln>
          </p:spPr>
          <p:txBody>
            <a:bodyPr wrap="none">
              <a:spAutoFit/>
            </a:bodyPr>
            <a:lstStyle/>
            <a:p>
              <a:r>
                <a:rPr lang="nb-NO">
                  <a:solidFill>
                    <a:schemeClr val="accent1"/>
                  </a:solidFill>
                </a:rPr>
                <a:t>Rettssikkerhet</a:t>
              </a:r>
              <a:endParaRPr lang="nb-NO"/>
            </a:p>
          </p:txBody>
        </p:sp>
        <p:sp>
          <p:nvSpPr>
            <p:cNvPr id="13" name="Text Box 50"/>
            <p:cNvSpPr txBox="1">
              <a:spLocks noChangeArrowheads="1"/>
            </p:cNvSpPr>
            <p:nvPr/>
          </p:nvSpPr>
          <p:spPr bwMode="auto">
            <a:xfrm>
              <a:off x="5012220" y="5063517"/>
              <a:ext cx="1336882" cy="421242"/>
            </a:xfrm>
            <a:prstGeom prst="rect">
              <a:avLst/>
            </a:prstGeom>
            <a:noFill/>
            <a:ln w="9525">
              <a:noFill/>
              <a:miter lim="800000"/>
              <a:headEnd/>
              <a:tailEnd/>
            </a:ln>
          </p:spPr>
          <p:txBody>
            <a:bodyPr wrap="none">
              <a:spAutoFit/>
            </a:bodyPr>
            <a:lstStyle/>
            <a:p>
              <a:r>
                <a:rPr lang="nb-NO">
                  <a:solidFill>
                    <a:schemeClr val="accent1"/>
                  </a:solidFill>
                </a:rPr>
                <a:t>Personvern</a:t>
              </a:r>
            </a:p>
          </p:txBody>
        </p:sp>
        <p:grpSp>
          <p:nvGrpSpPr>
            <p:cNvPr id="14" name="Group 51"/>
            <p:cNvGrpSpPr>
              <a:grpSpLocks/>
            </p:cNvGrpSpPr>
            <p:nvPr/>
          </p:nvGrpSpPr>
          <p:grpSpPr bwMode="auto">
            <a:xfrm>
              <a:off x="2982342" y="2887101"/>
              <a:ext cx="1571518" cy="2106210"/>
              <a:chOff x="2160" y="1872"/>
              <a:chExt cx="1152" cy="1440"/>
            </a:xfrm>
          </p:grpSpPr>
          <p:sp>
            <p:nvSpPr>
              <p:cNvPr id="28" name="AutoShape 52"/>
              <p:cNvSpPr>
                <a:spLocks noChangeArrowheads="1"/>
              </p:cNvSpPr>
              <p:nvPr/>
            </p:nvSpPr>
            <p:spPr bwMode="auto">
              <a:xfrm>
                <a:off x="2160" y="1872"/>
                <a:ext cx="1152" cy="1440"/>
              </a:xfrm>
              <a:prstGeom prst="flowChartMagneticDisk">
                <a:avLst/>
              </a:prstGeom>
              <a:solidFill>
                <a:srgbClr val="FFFF66"/>
              </a:solidFill>
              <a:ln w="9525">
                <a:solidFill>
                  <a:schemeClr val="tx1"/>
                </a:solidFill>
                <a:round/>
                <a:headEnd/>
                <a:tailEnd/>
              </a:ln>
            </p:spPr>
            <p:txBody>
              <a:bodyPr wrap="none" anchor="ctr"/>
              <a:lstStyle/>
              <a:p>
                <a:endParaRPr lang="nb-NO"/>
              </a:p>
            </p:txBody>
          </p:sp>
          <p:sp>
            <p:nvSpPr>
              <p:cNvPr id="29" name="Text Box 53"/>
              <p:cNvSpPr txBox="1">
                <a:spLocks noChangeArrowheads="1"/>
              </p:cNvSpPr>
              <p:nvPr/>
            </p:nvSpPr>
            <p:spPr bwMode="auto">
              <a:xfrm>
                <a:off x="2592" y="2496"/>
                <a:ext cx="528" cy="288"/>
              </a:xfrm>
              <a:prstGeom prst="rect">
                <a:avLst/>
              </a:prstGeom>
              <a:solidFill>
                <a:srgbClr val="FFFF66"/>
              </a:solidFill>
              <a:ln w="9525">
                <a:noFill/>
                <a:miter lim="800000"/>
                <a:headEnd/>
                <a:tailEnd/>
              </a:ln>
            </p:spPr>
            <p:txBody>
              <a:bodyPr>
                <a:spAutoFit/>
              </a:bodyPr>
              <a:lstStyle/>
              <a:p>
                <a:pPr>
                  <a:spcBef>
                    <a:spcPct val="50000"/>
                  </a:spcBef>
                </a:pPr>
                <a:r>
                  <a:rPr lang="nb-NO"/>
                  <a:t>IKT</a:t>
                </a:r>
              </a:p>
            </p:txBody>
          </p:sp>
        </p:grpSp>
        <p:sp>
          <p:nvSpPr>
            <p:cNvPr id="15" name="Line 54"/>
            <p:cNvSpPr>
              <a:spLocks noChangeShapeType="1"/>
            </p:cNvSpPr>
            <p:nvPr/>
          </p:nvSpPr>
          <p:spPr bwMode="auto">
            <a:xfrm flipV="1">
              <a:off x="1738223" y="4221033"/>
              <a:ext cx="1571518" cy="842484"/>
            </a:xfrm>
            <a:prstGeom prst="line">
              <a:avLst/>
            </a:prstGeom>
            <a:noFill/>
            <a:ln w="19050">
              <a:solidFill>
                <a:srgbClr val="FF3300"/>
              </a:solidFill>
              <a:round/>
              <a:headEnd/>
              <a:tailEnd type="triangle" w="med" len="med"/>
            </a:ln>
          </p:spPr>
          <p:txBody>
            <a:bodyPr wrap="none" anchor="ctr"/>
            <a:lstStyle/>
            <a:p>
              <a:endParaRPr lang="nb-NO"/>
            </a:p>
          </p:txBody>
        </p:sp>
        <p:sp>
          <p:nvSpPr>
            <p:cNvPr id="16" name="Line 55"/>
            <p:cNvSpPr>
              <a:spLocks noChangeShapeType="1"/>
            </p:cNvSpPr>
            <p:nvPr/>
          </p:nvSpPr>
          <p:spPr bwMode="auto">
            <a:xfrm rot="13670411" flipV="1">
              <a:off x="4101892" y="4317239"/>
              <a:ext cx="1755175" cy="720279"/>
            </a:xfrm>
            <a:prstGeom prst="line">
              <a:avLst/>
            </a:prstGeom>
            <a:noFill/>
            <a:ln w="19050">
              <a:solidFill>
                <a:srgbClr val="FF3300"/>
              </a:solidFill>
              <a:round/>
              <a:headEnd/>
              <a:tailEnd type="triangle" w="med" len="med"/>
            </a:ln>
          </p:spPr>
          <p:txBody>
            <a:bodyPr wrap="none" anchor="ctr"/>
            <a:lstStyle/>
            <a:p>
              <a:endParaRPr lang="nb-NO"/>
            </a:p>
          </p:txBody>
        </p:sp>
        <p:grpSp>
          <p:nvGrpSpPr>
            <p:cNvPr id="17" name="Group 56"/>
            <p:cNvGrpSpPr>
              <a:grpSpLocks/>
            </p:cNvGrpSpPr>
            <p:nvPr/>
          </p:nvGrpSpPr>
          <p:grpSpPr bwMode="auto">
            <a:xfrm>
              <a:off x="1738223" y="1904203"/>
              <a:ext cx="4518116" cy="4453755"/>
              <a:chOff x="1248" y="1200"/>
              <a:chExt cx="3312" cy="3045"/>
            </a:xfrm>
          </p:grpSpPr>
          <p:sp>
            <p:nvSpPr>
              <p:cNvPr id="25" name="Line 57"/>
              <p:cNvSpPr>
                <a:spLocks noChangeShapeType="1"/>
              </p:cNvSpPr>
              <p:nvPr/>
            </p:nvSpPr>
            <p:spPr bwMode="auto">
              <a:xfrm flipV="1">
                <a:off x="1248" y="1200"/>
                <a:ext cx="1488" cy="2160"/>
              </a:xfrm>
              <a:prstGeom prst="line">
                <a:avLst/>
              </a:prstGeom>
              <a:noFill/>
              <a:ln w="28575">
                <a:solidFill>
                  <a:schemeClr val="accent1"/>
                </a:solidFill>
                <a:round/>
                <a:headEnd/>
                <a:tailEnd/>
              </a:ln>
            </p:spPr>
            <p:txBody>
              <a:bodyPr wrap="none" anchor="ctr"/>
              <a:lstStyle/>
              <a:p>
                <a:endParaRPr lang="nb-NO"/>
              </a:p>
            </p:txBody>
          </p:sp>
          <p:sp>
            <p:nvSpPr>
              <p:cNvPr id="26" name="Line 58"/>
              <p:cNvSpPr>
                <a:spLocks noChangeShapeType="1"/>
              </p:cNvSpPr>
              <p:nvPr/>
            </p:nvSpPr>
            <p:spPr bwMode="auto">
              <a:xfrm rot="17473839" flipV="1">
                <a:off x="2736" y="1200"/>
                <a:ext cx="1488" cy="2160"/>
              </a:xfrm>
              <a:prstGeom prst="line">
                <a:avLst/>
              </a:prstGeom>
              <a:noFill/>
              <a:ln w="28575">
                <a:solidFill>
                  <a:schemeClr val="accent1"/>
                </a:solidFill>
                <a:round/>
                <a:headEnd/>
                <a:tailEnd/>
              </a:ln>
            </p:spPr>
            <p:txBody>
              <a:bodyPr wrap="none" anchor="ctr"/>
              <a:lstStyle/>
              <a:p>
                <a:endParaRPr lang="nb-NO"/>
              </a:p>
            </p:txBody>
          </p:sp>
          <p:sp>
            <p:nvSpPr>
              <p:cNvPr id="27" name="Line 59"/>
              <p:cNvSpPr>
                <a:spLocks noChangeShapeType="1"/>
              </p:cNvSpPr>
              <p:nvPr/>
            </p:nvSpPr>
            <p:spPr bwMode="auto">
              <a:xfrm rot="3242763" flipV="1">
                <a:off x="1857" y="2162"/>
                <a:ext cx="1756" cy="2409"/>
              </a:xfrm>
              <a:prstGeom prst="line">
                <a:avLst/>
              </a:prstGeom>
              <a:noFill/>
              <a:ln w="28575">
                <a:solidFill>
                  <a:schemeClr val="accent1"/>
                </a:solidFill>
                <a:round/>
                <a:headEnd/>
                <a:tailEnd/>
              </a:ln>
            </p:spPr>
            <p:txBody>
              <a:bodyPr wrap="none" anchor="ctr"/>
              <a:lstStyle/>
              <a:p>
                <a:endParaRPr lang="nb-NO"/>
              </a:p>
            </p:txBody>
          </p:sp>
        </p:grpSp>
        <p:sp>
          <p:nvSpPr>
            <p:cNvPr id="18" name="Line 60"/>
            <p:cNvSpPr>
              <a:spLocks noChangeShapeType="1"/>
            </p:cNvSpPr>
            <p:nvPr/>
          </p:nvSpPr>
          <p:spPr bwMode="auto">
            <a:xfrm>
              <a:off x="3768101" y="1904203"/>
              <a:ext cx="0" cy="1755175"/>
            </a:xfrm>
            <a:prstGeom prst="line">
              <a:avLst/>
            </a:prstGeom>
            <a:noFill/>
            <a:ln w="19050">
              <a:solidFill>
                <a:srgbClr val="FF3300"/>
              </a:solidFill>
              <a:round/>
              <a:headEnd/>
              <a:tailEnd type="triangle" w="med" len="med"/>
            </a:ln>
          </p:spPr>
          <p:txBody>
            <a:bodyPr wrap="none" anchor="ctr"/>
            <a:lstStyle/>
            <a:p>
              <a:endParaRPr lang="nb-NO"/>
            </a:p>
          </p:txBody>
        </p:sp>
        <p:sp>
          <p:nvSpPr>
            <p:cNvPr id="19" name="Text Box 61"/>
            <p:cNvSpPr txBox="1">
              <a:spLocks noChangeArrowheads="1"/>
            </p:cNvSpPr>
            <p:nvPr/>
          </p:nvSpPr>
          <p:spPr bwMode="auto">
            <a:xfrm>
              <a:off x="2916862" y="3659377"/>
              <a:ext cx="1766214" cy="283571"/>
            </a:xfrm>
            <a:prstGeom prst="rect">
              <a:avLst/>
            </a:prstGeom>
            <a:noFill/>
            <a:ln w="9525">
              <a:noFill/>
              <a:miter lim="800000"/>
              <a:headEnd/>
              <a:tailEnd/>
            </a:ln>
          </p:spPr>
          <p:txBody>
            <a:bodyPr wrap="none">
              <a:spAutoFit/>
            </a:bodyPr>
            <a:lstStyle/>
            <a:p>
              <a:r>
                <a:rPr lang="nb-NO" sz="1400" u="sng" smtClean="0">
                  <a:solidFill>
                    <a:srgbClr val="CC3300"/>
                  </a:solidFill>
                </a:rPr>
                <a:t>Enkeltvedtak</a:t>
              </a:r>
              <a:r>
                <a:rPr lang="nb-NO" sz="1400" smtClean="0"/>
                <a:t> </a:t>
              </a:r>
              <a:r>
                <a:rPr lang="nb-NO" sz="1400" dirty="0"/>
                <a:t>ved hjelp av</a:t>
              </a:r>
            </a:p>
          </p:txBody>
        </p:sp>
        <p:grpSp>
          <p:nvGrpSpPr>
            <p:cNvPr id="20" name="Group 62"/>
            <p:cNvGrpSpPr>
              <a:grpSpLocks/>
            </p:cNvGrpSpPr>
            <p:nvPr/>
          </p:nvGrpSpPr>
          <p:grpSpPr bwMode="auto">
            <a:xfrm>
              <a:off x="4095501" y="1974409"/>
              <a:ext cx="2245416" cy="1755174"/>
              <a:chOff x="2976" y="1248"/>
              <a:chExt cx="1646" cy="1200"/>
            </a:xfrm>
          </p:grpSpPr>
          <p:sp>
            <p:nvSpPr>
              <p:cNvPr id="23" name="Text Box 63"/>
              <p:cNvSpPr txBox="1">
                <a:spLocks noChangeArrowheads="1"/>
              </p:cNvSpPr>
              <p:nvPr/>
            </p:nvSpPr>
            <p:spPr bwMode="auto">
              <a:xfrm>
                <a:off x="3168" y="1248"/>
                <a:ext cx="1454" cy="442"/>
              </a:xfrm>
              <a:prstGeom prst="rect">
                <a:avLst/>
              </a:prstGeom>
              <a:noFill/>
              <a:ln w="9525">
                <a:noFill/>
                <a:miter lim="800000"/>
                <a:headEnd/>
                <a:tailEnd/>
              </a:ln>
            </p:spPr>
            <p:txBody>
              <a:bodyPr wrap="none">
                <a:spAutoFit/>
              </a:bodyPr>
              <a:lstStyle/>
              <a:p>
                <a:r>
                  <a:rPr lang="nb-NO" sz="2000">
                    <a:solidFill>
                      <a:srgbClr val="CC3300"/>
                    </a:solidFill>
                  </a:rPr>
                  <a:t>Vekt på rettslige</a:t>
                </a:r>
              </a:p>
              <a:p>
                <a:r>
                  <a:rPr lang="nb-NO" sz="2000">
                    <a:solidFill>
                      <a:srgbClr val="CC3300"/>
                    </a:solidFill>
                  </a:rPr>
                  <a:t>beslutningssystemer:</a:t>
                </a:r>
              </a:p>
            </p:txBody>
          </p:sp>
          <p:sp>
            <p:nvSpPr>
              <p:cNvPr id="24" name="Line 64"/>
              <p:cNvSpPr>
                <a:spLocks noChangeShapeType="1"/>
              </p:cNvSpPr>
              <p:nvPr/>
            </p:nvSpPr>
            <p:spPr bwMode="auto">
              <a:xfrm flipV="1">
                <a:off x="2976" y="1632"/>
                <a:ext cx="240" cy="816"/>
              </a:xfrm>
              <a:prstGeom prst="line">
                <a:avLst/>
              </a:prstGeom>
              <a:noFill/>
              <a:ln w="28575">
                <a:solidFill>
                  <a:srgbClr val="CC3300"/>
                </a:solidFill>
                <a:prstDash val="sysDot"/>
                <a:round/>
                <a:headEnd/>
                <a:tailEnd/>
              </a:ln>
            </p:spPr>
            <p:txBody>
              <a:bodyPr wrap="none" anchor="ctr"/>
              <a:lstStyle/>
              <a:p>
                <a:endParaRPr lang="nb-NO"/>
              </a:p>
            </p:txBody>
          </p:sp>
        </p:grpSp>
        <p:sp>
          <p:nvSpPr>
            <p:cNvPr id="21" name="Text Box 65"/>
            <p:cNvSpPr txBox="1">
              <a:spLocks noChangeArrowheads="1"/>
            </p:cNvSpPr>
            <p:nvPr/>
          </p:nvSpPr>
          <p:spPr bwMode="auto">
            <a:xfrm>
              <a:off x="4540218" y="2593108"/>
              <a:ext cx="2038063" cy="535328"/>
            </a:xfrm>
            <a:prstGeom prst="rect">
              <a:avLst/>
            </a:prstGeom>
            <a:noFill/>
            <a:ln w="9525">
              <a:noFill/>
              <a:miter lim="800000"/>
              <a:headEnd/>
              <a:tailEnd/>
            </a:ln>
          </p:spPr>
          <p:txBody>
            <a:bodyPr wrap="none">
              <a:spAutoFit/>
            </a:bodyPr>
            <a:lstStyle/>
            <a:p>
              <a:pPr>
                <a:buFontTx/>
                <a:buChar char="•"/>
              </a:pPr>
              <a:r>
                <a:rPr lang="nb-NO" sz="1600">
                  <a:solidFill>
                    <a:srgbClr val="CC0099"/>
                  </a:solidFill>
                </a:rPr>
                <a:t> Transformering fra</a:t>
              </a:r>
            </a:p>
            <a:p>
              <a:r>
                <a:rPr lang="nb-NO" sz="1600">
                  <a:solidFill>
                    <a:srgbClr val="CC0099"/>
                  </a:solidFill>
                </a:rPr>
                <a:t>rettsregler til programkode</a:t>
              </a:r>
              <a:endParaRPr lang="nb-NO" sz="1800">
                <a:solidFill>
                  <a:srgbClr val="CC0099"/>
                </a:solidFill>
              </a:endParaRPr>
            </a:p>
          </p:txBody>
        </p:sp>
        <p:sp>
          <p:nvSpPr>
            <p:cNvPr id="22" name="Text Box 66"/>
            <p:cNvSpPr txBox="1">
              <a:spLocks noChangeArrowheads="1"/>
            </p:cNvSpPr>
            <p:nvPr/>
          </p:nvSpPr>
          <p:spPr bwMode="auto">
            <a:xfrm>
              <a:off x="4881260" y="3097722"/>
              <a:ext cx="1656096" cy="535328"/>
            </a:xfrm>
            <a:prstGeom prst="rect">
              <a:avLst/>
            </a:prstGeom>
            <a:noFill/>
            <a:ln w="9525">
              <a:noFill/>
              <a:miter lim="800000"/>
              <a:headEnd/>
              <a:tailEnd/>
            </a:ln>
          </p:spPr>
          <p:txBody>
            <a:bodyPr wrap="none">
              <a:spAutoFit/>
            </a:bodyPr>
            <a:lstStyle/>
            <a:p>
              <a:pPr>
                <a:buFontTx/>
                <a:buChar char="•"/>
              </a:pPr>
              <a:r>
                <a:rPr lang="nb-NO" sz="1600">
                  <a:solidFill>
                    <a:srgbClr val="006600"/>
                  </a:solidFill>
                </a:rPr>
                <a:t> Innvirkning på og  </a:t>
              </a:r>
            </a:p>
            <a:p>
              <a:r>
                <a:rPr lang="nb-NO" sz="1600">
                  <a:solidFill>
                    <a:srgbClr val="006600"/>
                  </a:solidFill>
                </a:rPr>
                <a:t>valg av arbeidsdeling</a:t>
              </a:r>
              <a:endParaRPr lang="nb-NO" sz="1800">
                <a:solidFill>
                  <a:srgbClr val="006600"/>
                </a:solidFill>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l"/>
            <a:r>
              <a:rPr lang="nb-NO" sz="3200" dirty="0" smtClean="0">
                <a:solidFill>
                  <a:srgbClr val="C00000"/>
                </a:solidFill>
              </a:rPr>
              <a:t>Noen leseteknikker: </a:t>
            </a:r>
            <a:r>
              <a:rPr lang="nb-NO" sz="3200" b="1" dirty="0" smtClean="0">
                <a:solidFill>
                  <a:srgbClr val="C00000"/>
                </a:solidFill>
              </a:rPr>
              <a:t>Systematisk lesing</a:t>
            </a:r>
            <a:r>
              <a:rPr lang="nb-NO" sz="3200" b="1" u="sng" dirty="0" smtClean="0">
                <a:solidFill>
                  <a:srgbClr val="C00000"/>
                </a:solidFill>
              </a:rPr>
              <a:t/>
            </a:r>
            <a:br>
              <a:rPr lang="nb-NO" sz="3200" b="1" u="sng" dirty="0" smtClean="0">
                <a:solidFill>
                  <a:srgbClr val="C00000"/>
                </a:solidFill>
              </a:rPr>
            </a:b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lvl="0"/>
            <a:r>
              <a:rPr lang="nb-NO" sz="2400" dirty="0" smtClean="0"/>
              <a:t>Hva </a:t>
            </a:r>
            <a:r>
              <a:rPr lang="nb-NO" sz="2400" dirty="0"/>
              <a:t>slags tekst er dette? (redegjør for faktiske forhold, argumenterer, diskuterer mv)</a:t>
            </a:r>
          </a:p>
          <a:p>
            <a:pPr lvl="0"/>
            <a:r>
              <a:rPr lang="nb-NO" sz="2400" dirty="0"/>
              <a:t>Hvordan skal jeg lære teksten? (forstå og/eller reprodusere?)</a:t>
            </a:r>
          </a:p>
          <a:p>
            <a:pPr lvl="0"/>
            <a:r>
              <a:rPr lang="nb-NO" sz="2400" dirty="0"/>
              <a:t>På hvilket nivå bør jeg lese teksten? (helheten, hovedelementer, detaljer)</a:t>
            </a:r>
          </a:p>
          <a:p>
            <a:pPr lvl="0"/>
            <a:r>
              <a:rPr lang="nb-NO" sz="2400" dirty="0"/>
              <a:t>Hva er sammenhengene mellom nivåene? (hovedkategorier, underkategorier)</a:t>
            </a:r>
          </a:p>
          <a:p>
            <a:pPr lvl="0"/>
            <a:r>
              <a:rPr lang="nb-NO" sz="2400" dirty="0"/>
              <a:t>Har teksten sammenheng med noe annet jeg har lest eller kan? (assosiere!)</a:t>
            </a:r>
          </a:p>
          <a:p>
            <a:pPr lvl="0"/>
            <a:r>
              <a:rPr lang="nb-NO" sz="2400" dirty="0"/>
              <a:t>Hvordan kan jeg forklare disse sammenhengene?</a:t>
            </a:r>
          </a:p>
          <a:p>
            <a:endParaRPr lang="en-GB"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pPr algn="l"/>
            <a:r>
              <a:rPr lang="nb-NO" sz="3200" dirty="0" smtClean="0">
                <a:solidFill>
                  <a:srgbClr val="C00000"/>
                </a:solidFill>
              </a:rPr>
              <a:t>Noen leseteknikker: </a:t>
            </a:r>
            <a:r>
              <a:rPr lang="nb-NO" sz="3200" b="1" dirty="0" smtClean="0">
                <a:solidFill>
                  <a:srgbClr val="C00000"/>
                </a:solidFill>
              </a:rPr>
              <a:t>Kritisk/problemorientert lesing</a:t>
            </a:r>
            <a:r>
              <a:rPr lang="nb-NO" sz="3200" b="1" u="sng" dirty="0" smtClean="0">
                <a:solidFill>
                  <a:srgbClr val="C00000"/>
                </a:solidFill>
              </a:rPr>
              <a:t/>
            </a:r>
            <a:br>
              <a:rPr lang="nb-NO" sz="3200" b="1" u="sng" dirty="0" smtClean="0">
                <a:solidFill>
                  <a:srgbClr val="C00000"/>
                </a:solidFill>
              </a:rPr>
            </a:br>
            <a:endParaRPr lang="en-GB" sz="3200" dirty="0">
              <a:solidFill>
                <a:srgbClr val="C00000"/>
              </a:solidFill>
            </a:endParaRPr>
          </a:p>
        </p:txBody>
      </p:sp>
      <p:sp>
        <p:nvSpPr>
          <p:cNvPr id="3" name="Plassholder for innhold 2"/>
          <p:cNvSpPr>
            <a:spLocks noGrp="1"/>
          </p:cNvSpPr>
          <p:nvPr>
            <p:ph idx="1"/>
          </p:nvPr>
        </p:nvSpPr>
        <p:spPr/>
        <p:txBody>
          <a:bodyPr>
            <a:noAutofit/>
          </a:bodyPr>
          <a:lstStyle/>
          <a:p>
            <a:pPr lvl="0"/>
            <a:r>
              <a:rPr lang="nb-NO" sz="2400" dirty="0" smtClean="0"/>
              <a:t>Er </a:t>
            </a:r>
            <a:r>
              <a:rPr lang="nb-NO" sz="2400" dirty="0"/>
              <a:t>jeg enig i innholdet av teksten? (Har forfatteren dekning for sine synspunkter, resonnerer hun logisk mv)</a:t>
            </a:r>
          </a:p>
          <a:p>
            <a:pPr lvl="0"/>
            <a:r>
              <a:rPr lang="nb-NO" sz="2400" dirty="0"/>
              <a:t>Hvilke er de tre vanskeligste elementene i denne teksten?</a:t>
            </a:r>
          </a:p>
          <a:p>
            <a:pPr lvl="0"/>
            <a:r>
              <a:rPr lang="nb-NO" sz="2400" dirty="0"/>
              <a:t>Hvorfor er det vanskelig? (språk, usystematisk, jeg mangler bakgrunnskunnskap)</a:t>
            </a:r>
          </a:p>
          <a:p>
            <a:pPr lvl="0"/>
            <a:r>
              <a:rPr lang="nb-NO" sz="2400" dirty="0"/>
              <a:t>Hva er mest interessant med denne teksten – og hvorfor? (aktualitet, betydning for noe jeg synes er viktig? mv)</a:t>
            </a:r>
          </a:p>
          <a:p>
            <a:endParaRPr lang="en-GB"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pPr algn="l"/>
            <a:r>
              <a:rPr lang="nb-NO" sz="3200" dirty="0" smtClean="0">
                <a:solidFill>
                  <a:srgbClr val="C00000"/>
                </a:solidFill>
              </a:rPr>
              <a:t>Noen leseteknikker: </a:t>
            </a:r>
            <a:r>
              <a:rPr lang="nb-NO" sz="3200" b="1" dirty="0" smtClean="0">
                <a:solidFill>
                  <a:srgbClr val="C00000"/>
                </a:solidFill>
              </a:rPr>
              <a:t>Alternativ, sammenlignende lesing</a:t>
            </a:r>
            <a:br>
              <a:rPr lang="nb-NO" sz="3200" b="1" dirty="0" smtClean="0">
                <a:solidFill>
                  <a:srgbClr val="C00000"/>
                </a:solidFill>
              </a:rPr>
            </a:b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lvl="0"/>
            <a:r>
              <a:rPr lang="nb-NO" sz="2400" dirty="0" smtClean="0"/>
              <a:t>Gå </a:t>
            </a:r>
            <a:r>
              <a:rPr lang="nb-NO" sz="2400" dirty="0"/>
              <a:t>i biblioteket og let opp én alternativ fremstilling for hvert hovedemne</a:t>
            </a:r>
          </a:p>
          <a:p>
            <a:pPr lvl="0"/>
            <a:r>
              <a:rPr lang="nb-NO" sz="2400" dirty="0"/>
              <a:t>Sammenlign den nye fremstillingen med </a:t>
            </a:r>
            <a:r>
              <a:rPr lang="nb-NO" sz="2400" dirty="0" smtClean="0"/>
              <a:t>pensumfremstillingen</a:t>
            </a:r>
            <a:endParaRPr lang="nb-NO" sz="2400" dirty="0"/>
          </a:p>
          <a:p>
            <a:pPr lvl="0"/>
            <a:r>
              <a:rPr lang="nb-NO" sz="2400" dirty="0"/>
              <a:t>Ta stilling til styrker og svakheter ved </a:t>
            </a:r>
            <a:r>
              <a:rPr lang="nb-NO" sz="2400" dirty="0" smtClean="0"/>
              <a:t>pensumfremstillingen </a:t>
            </a:r>
            <a:r>
              <a:rPr lang="nb-NO" sz="2400" dirty="0"/>
              <a:t>vurdert ut i fra den alternative </a:t>
            </a:r>
            <a:r>
              <a:rPr lang="nb-NO" sz="2400" dirty="0" smtClean="0"/>
              <a:t>litteraturen</a:t>
            </a:r>
            <a:endParaRPr lang="nb-NO" sz="2400" dirty="0"/>
          </a:p>
          <a:p>
            <a:endParaRPr lang="en-GB"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b="1" dirty="0" err="1" smtClean="0">
                <a:solidFill>
                  <a:srgbClr val="6600CC"/>
                </a:solidFill>
              </a:rPr>
              <a:t>Noen</a:t>
            </a:r>
            <a:r>
              <a:rPr lang="en-GB" sz="3200" b="1" dirty="0" smtClean="0">
                <a:solidFill>
                  <a:srgbClr val="6600CC"/>
                </a:solidFill>
              </a:rPr>
              <a:t> </a:t>
            </a:r>
            <a:r>
              <a:rPr lang="en-GB" sz="3200" b="1" dirty="0" err="1" smtClean="0">
                <a:solidFill>
                  <a:srgbClr val="6600CC"/>
                </a:solidFill>
              </a:rPr>
              <a:t>tegneteknikker</a:t>
            </a:r>
            <a:endParaRPr lang="en-GB" sz="3200" b="1" dirty="0">
              <a:solidFill>
                <a:srgbClr val="6600CC"/>
              </a:solidFill>
            </a:endParaRPr>
          </a:p>
        </p:txBody>
      </p:sp>
      <p:sp>
        <p:nvSpPr>
          <p:cNvPr id="3" name="Plassholder for innhold 2"/>
          <p:cNvSpPr>
            <a:spLocks noGrp="1"/>
          </p:cNvSpPr>
          <p:nvPr>
            <p:ph idx="1"/>
          </p:nvPr>
        </p:nvSpPr>
        <p:spPr/>
        <p:txBody>
          <a:bodyPr>
            <a:normAutofit/>
          </a:bodyPr>
          <a:lstStyle/>
          <a:p>
            <a:r>
              <a:rPr lang="nb-NO" sz="2400" dirty="0" smtClean="0"/>
              <a:t>Lær deg alle tegninger i pensumlitteraturen og </a:t>
            </a:r>
            <a:r>
              <a:rPr lang="nb-NO" sz="2400" dirty="0" err="1" smtClean="0"/>
              <a:t>forelesnings-presentasjonene</a:t>
            </a:r>
            <a:endParaRPr lang="nb-NO" sz="2400" dirty="0" smtClean="0"/>
          </a:p>
          <a:p>
            <a:pPr lvl="1"/>
            <a:r>
              <a:rPr lang="nb-NO" sz="2400" dirty="0" smtClean="0"/>
              <a:t>Tegn dem</a:t>
            </a:r>
          </a:p>
          <a:p>
            <a:pPr lvl="1"/>
            <a:r>
              <a:rPr lang="nb-NO" sz="2400" dirty="0" smtClean="0"/>
              <a:t> Forstå og forklar dem</a:t>
            </a:r>
          </a:p>
          <a:p>
            <a:pPr lvl="1"/>
            <a:r>
              <a:rPr lang="nb-NO" sz="2400" dirty="0" smtClean="0"/>
              <a:t>Vær kritisk: kan de gjøres bedre?</a:t>
            </a:r>
          </a:p>
          <a:p>
            <a:r>
              <a:rPr lang="nb-NO" sz="2400" dirty="0" smtClean="0"/>
              <a:t>Tenk igjennom om det stoffet du har lest kan tegnes i form av strukturer, flytdiagrammer, tankekart e.l.</a:t>
            </a:r>
          </a:p>
          <a:p>
            <a:pPr lvl="1"/>
            <a:r>
              <a:rPr lang="nb-NO" sz="2400" dirty="0" smtClean="0"/>
              <a:t>Lag utkast og vis </a:t>
            </a:r>
            <a:r>
              <a:rPr lang="nb-NO" sz="2400" dirty="0" err="1" smtClean="0"/>
              <a:t>medstudenter</a:t>
            </a:r>
            <a:r>
              <a:rPr lang="nb-NO" sz="2400" dirty="0" smtClean="0"/>
              <a:t> for å høre om de er enige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b="1" dirty="0" err="1" smtClean="0">
                <a:solidFill>
                  <a:srgbClr val="00CC00"/>
                </a:solidFill>
              </a:rPr>
              <a:t>Noen</a:t>
            </a:r>
            <a:r>
              <a:rPr lang="en-GB" sz="3200" b="1" dirty="0" smtClean="0">
                <a:solidFill>
                  <a:srgbClr val="00CC00"/>
                </a:solidFill>
              </a:rPr>
              <a:t> </a:t>
            </a:r>
            <a:r>
              <a:rPr lang="en-GB" sz="3200" b="1" dirty="0" err="1" smtClean="0">
                <a:solidFill>
                  <a:srgbClr val="00CC00"/>
                </a:solidFill>
              </a:rPr>
              <a:t>skrive</a:t>
            </a:r>
            <a:r>
              <a:rPr lang="en-GB" sz="3200" b="1" dirty="0" err="1" smtClean="0">
                <a:solidFill>
                  <a:srgbClr val="00CC00"/>
                </a:solidFill>
              </a:rPr>
              <a:t>teknikker</a:t>
            </a:r>
            <a:endParaRPr lang="en-GB" sz="3200" dirty="0">
              <a:solidFill>
                <a:srgbClr val="00CC00"/>
              </a:solidFill>
            </a:endParaRPr>
          </a:p>
        </p:txBody>
      </p:sp>
      <p:sp>
        <p:nvSpPr>
          <p:cNvPr id="3" name="Plassholder for innhold 2"/>
          <p:cNvSpPr>
            <a:spLocks noGrp="1"/>
          </p:cNvSpPr>
          <p:nvPr>
            <p:ph idx="1"/>
          </p:nvPr>
        </p:nvSpPr>
        <p:spPr/>
        <p:txBody>
          <a:bodyPr>
            <a:normAutofit/>
          </a:bodyPr>
          <a:lstStyle/>
          <a:p>
            <a:r>
              <a:rPr lang="nb-NO" sz="2400" dirty="0" smtClean="0"/>
              <a:t>Skriv og gjengi det du har lest, mest mulig med egne ord</a:t>
            </a:r>
          </a:p>
          <a:p>
            <a:r>
              <a:rPr lang="nb-NO" sz="2400" dirty="0" smtClean="0"/>
              <a:t>Finn fram til det du f.eks. mener er de ti viktigste begrepene i en pensumtekst (artikkel). Skriv gjengivelse av innholdet med utgangspunkt i disse ordene</a:t>
            </a:r>
          </a:p>
          <a:p>
            <a:r>
              <a:rPr lang="nb-NO" sz="2400" dirty="0" smtClean="0"/>
              <a:t>Skriv tidligere eksamensoppgaver. Bytt med en </a:t>
            </a:r>
            <a:r>
              <a:rPr lang="nb-NO" sz="2400" dirty="0" err="1" smtClean="0"/>
              <a:t>medstudent</a:t>
            </a:r>
            <a:r>
              <a:rPr lang="nb-NO" sz="2400" dirty="0" smtClean="0"/>
              <a:t> og rett/kommenter den andre besvarelser. Bruk pensum som støtte.</a:t>
            </a:r>
            <a:endParaRPr lang="nb-NO"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b="1" dirty="0" err="1" smtClean="0">
                <a:solidFill>
                  <a:schemeClr val="accent6">
                    <a:lumMod val="75000"/>
                  </a:schemeClr>
                </a:solidFill>
              </a:rPr>
              <a:t>Noen</a:t>
            </a:r>
            <a:r>
              <a:rPr lang="en-GB" sz="3200" b="1" dirty="0" smtClean="0">
                <a:solidFill>
                  <a:schemeClr val="accent6">
                    <a:lumMod val="75000"/>
                  </a:schemeClr>
                </a:solidFill>
              </a:rPr>
              <a:t> </a:t>
            </a:r>
            <a:r>
              <a:rPr lang="en-GB" sz="3200" b="1" dirty="0" err="1" smtClean="0">
                <a:solidFill>
                  <a:schemeClr val="accent6">
                    <a:lumMod val="75000"/>
                  </a:schemeClr>
                </a:solidFill>
              </a:rPr>
              <a:t>snakketeknikker</a:t>
            </a:r>
            <a:endParaRPr lang="en-GB" sz="3200" b="1" dirty="0">
              <a:solidFill>
                <a:schemeClr val="accent6">
                  <a:lumMod val="75000"/>
                </a:schemeClr>
              </a:solidFill>
            </a:endParaRPr>
          </a:p>
        </p:txBody>
      </p:sp>
      <p:sp>
        <p:nvSpPr>
          <p:cNvPr id="3" name="Plassholder for innhold 2"/>
          <p:cNvSpPr>
            <a:spLocks noGrp="1"/>
          </p:cNvSpPr>
          <p:nvPr>
            <p:ph idx="1"/>
          </p:nvPr>
        </p:nvSpPr>
        <p:spPr/>
        <p:txBody>
          <a:bodyPr>
            <a:normAutofit fontScale="77500" lnSpcReduction="20000"/>
          </a:bodyPr>
          <a:lstStyle/>
          <a:p>
            <a:r>
              <a:rPr lang="nb-NO" dirty="0" smtClean="0"/>
              <a:t>Bestem deg for et avgrenset emne eller en sammenheng mellom emner</a:t>
            </a:r>
          </a:p>
          <a:p>
            <a:r>
              <a:rPr lang="nb-NO" dirty="0" smtClean="0"/>
              <a:t>Forklar for en </a:t>
            </a:r>
            <a:r>
              <a:rPr lang="nb-NO" dirty="0" err="1" smtClean="0"/>
              <a:t>medstudent</a:t>
            </a:r>
            <a:r>
              <a:rPr lang="nb-NO" dirty="0" smtClean="0"/>
              <a:t> (med utgangspunkt i tekst eller tegning). </a:t>
            </a:r>
            <a:r>
              <a:rPr lang="nb-NO" dirty="0" err="1" smtClean="0"/>
              <a:t>Medstudenten</a:t>
            </a:r>
            <a:r>
              <a:rPr lang="nb-NO" dirty="0" smtClean="0"/>
              <a:t> gjør notater og merker seg uenigheter, mangler og andre svakheter. Ta disse forholdene opp til diskusjon. Slå opp i pensum for å avklare.</a:t>
            </a:r>
          </a:p>
          <a:p>
            <a:r>
              <a:rPr lang="nb-NO" dirty="0" smtClean="0"/>
              <a:t>Gå deg en tur et ensomt sted og snakk deg igjennom et emne. Gjør gjerne opptak. Hva var du fornøyd med? Hva hadde du problemer med? Gå til pensum og les problemstoffet.</a:t>
            </a:r>
          </a:p>
          <a:p>
            <a:r>
              <a:rPr lang="nb-NO" dirty="0" smtClean="0"/>
              <a:t>Forklar til en venn eller et familiemedlem hva </a:t>
            </a:r>
            <a:r>
              <a:rPr lang="nb-NO" dirty="0" err="1" smtClean="0"/>
              <a:t>DRI-emnet</a:t>
            </a:r>
            <a:r>
              <a:rPr lang="nb-NO" dirty="0" smtClean="0"/>
              <a:t> går ut på.  Prøv å gjøre det så enkelt som mulig og unngå å bruke faguttrykk.</a:t>
            </a:r>
            <a:endParaRPr lang="nb-NO"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b="1" dirty="0" smtClean="0">
                <a:solidFill>
                  <a:srgbClr val="CC3300"/>
                </a:solidFill>
              </a:rPr>
              <a:t>Ad. </a:t>
            </a:r>
            <a:r>
              <a:rPr lang="en-GB" sz="3200" b="1" dirty="0" err="1" smtClean="0">
                <a:solidFill>
                  <a:srgbClr val="CC3300"/>
                </a:solidFill>
              </a:rPr>
              <a:t>undervisningen</a:t>
            </a:r>
            <a:endParaRPr lang="en-GB" sz="3200" b="1" dirty="0">
              <a:solidFill>
                <a:srgbClr val="CC3300"/>
              </a:solidFill>
            </a:endParaRPr>
          </a:p>
        </p:txBody>
      </p:sp>
      <p:sp>
        <p:nvSpPr>
          <p:cNvPr id="3" name="Plassholder for innhold 2"/>
          <p:cNvSpPr>
            <a:spLocks noGrp="1"/>
          </p:cNvSpPr>
          <p:nvPr>
            <p:ph idx="1"/>
          </p:nvPr>
        </p:nvSpPr>
        <p:spPr/>
        <p:txBody>
          <a:bodyPr>
            <a:normAutofit fontScale="92500" lnSpcReduction="20000"/>
          </a:bodyPr>
          <a:lstStyle/>
          <a:p>
            <a:r>
              <a:rPr lang="nb-NO" dirty="0" smtClean="0"/>
              <a:t>Undervisningstyper</a:t>
            </a:r>
          </a:p>
          <a:p>
            <a:pPr lvl="1"/>
            <a:r>
              <a:rPr lang="nb-NO" dirty="0" smtClean="0"/>
              <a:t>Forelesninger (lytt, forstå, relater)</a:t>
            </a:r>
          </a:p>
          <a:p>
            <a:pPr lvl="2"/>
            <a:r>
              <a:rPr lang="nb-NO" dirty="0" smtClean="0"/>
              <a:t>Les anbefalt pensum før forelesningen</a:t>
            </a:r>
          </a:p>
          <a:p>
            <a:pPr lvl="2"/>
            <a:r>
              <a:rPr lang="nb-NO" dirty="0" smtClean="0"/>
              <a:t>Konsentrer deg om å lytte og forstå – still gjerne spørsmål</a:t>
            </a:r>
          </a:p>
          <a:p>
            <a:pPr lvl="2"/>
            <a:r>
              <a:rPr lang="nb-NO" dirty="0" smtClean="0"/>
              <a:t>Repeter ved hjelp av en lese-, skrive-, tegne- eller snakketeknikk</a:t>
            </a:r>
          </a:p>
          <a:p>
            <a:pPr lvl="1"/>
            <a:r>
              <a:rPr lang="nb-NO" dirty="0" smtClean="0"/>
              <a:t>Seminarer (mest muntlig egenaktivitet)</a:t>
            </a:r>
          </a:p>
          <a:p>
            <a:pPr lvl="2"/>
            <a:r>
              <a:rPr lang="nb-NO" dirty="0" smtClean="0"/>
              <a:t>Ta gjerne med PC, nettbrett e.l.</a:t>
            </a:r>
          </a:p>
          <a:p>
            <a:pPr lvl="1"/>
            <a:r>
              <a:rPr lang="nb-NO" dirty="0" smtClean="0"/>
              <a:t>Obligatoriske oppgaver (mest skriftlig egenaktivitet)</a:t>
            </a:r>
          </a:p>
          <a:p>
            <a:pPr lvl="2"/>
            <a:r>
              <a:rPr lang="nb-NO" dirty="0" smtClean="0"/>
              <a:t>Kan bare løses i grupper</a:t>
            </a:r>
          </a:p>
          <a:p>
            <a:pPr lvl="2"/>
            <a:r>
              <a:rPr lang="nb-NO" dirty="0" smtClean="0"/>
              <a:t>Resultatet skal være skriftlig, men prosessen fram bør involvere flere teknikker</a:t>
            </a:r>
            <a:endParaRPr lang="nb-NO"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636</Words>
  <Application>Microsoft Office PowerPoint</Application>
  <PresentationFormat>Skjermfremvisning (4:3)</PresentationFormat>
  <Paragraphs>68</Paragraphs>
  <Slides>10</Slides>
  <Notes>0</Notes>
  <HiddenSlides>0</HiddenSlides>
  <MMClips>0</MMClips>
  <ScaleCrop>false</ScaleCrop>
  <HeadingPairs>
    <vt:vector size="4" baseType="variant">
      <vt:variant>
        <vt:lpstr>Tema</vt:lpstr>
      </vt:variant>
      <vt:variant>
        <vt:i4>1</vt:i4>
      </vt:variant>
      <vt:variant>
        <vt:lpstr>Lysbildetitler</vt:lpstr>
      </vt:variant>
      <vt:variant>
        <vt:i4>10</vt:i4>
      </vt:variant>
    </vt:vector>
  </HeadingPairs>
  <TitlesOfParts>
    <vt:vector size="11" baseType="lpstr">
      <vt:lpstr>Office-tema</vt:lpstr>
      <vt:lpstr>Noen enkle studieteknikker ved innlæring av DRI-emner</vt:lpstr>
      <vt:lpstr>Generelt</vt:lpstr>
      <vt:lpstr>Lysbilde 3</vt:lpstr>
      <vt:lpstr>Noen leseteknikker: Systematisk lesing </vt:lpstr>
      <vt:lpstr>Noen leseteknikker: Kritisk/problemorientert lesing </vt:lpstr>
      <vt:lpstr>Noen leseteknikker: Alternativ, sammenlignende lesing </vt:lpstr>
      <vt:lpstr>Noen tegneteknikker</vt:lpstr>
      <vt:lpstr>Noen skriveteknikker</vt:lpstr>
      <vt:lpstr>Noen snakketeknikker</vt:lpstr>
      <vt:lpstr>Ad. undervisningen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Noen enkle studieteknikker ved innlæring av DRI-emner</dc:title>
  <dc:creator>eier</dc:creator>
  <cp:lastModifiedBy>eier</cp:lastModifiedBy>
  <cp:revision>1</cp:revision>
  <dcterms:created xsi:type="dcterms:W3CDTF">2013-08-19T20:11:34Z</dcterms:created>
  <dcterms:modified xsi:type="dcterms:W3CDTF">2013-08-19T21:41:32Z</dcterms:modified>
</cp:coreProperties>
</file>