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8"/>
  </p:handoutMasterIdLst>
  <p:sldIdLst>
    <p:sldId id="256" r:id="rId2"/>
    <p:sldId id="263" r:id="rId3"/>
    <p:sldId id="264" r:id="rId4"/>
    <p:sldId id="265" r:id="rId5"/>
    <p:sldId id="266" r:id="rId6"/>
    <p:sldId id="267" r:id="rId7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6DCA9B-0BF3-4EA0-B445-46BBE1571C6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9F7C4-1E35-49D4-A54B-0C1881CFD0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CE6FE-5640-49CE-854E-9A89A33FE1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D2353-D913-40B5-9BD3-33EE2D7204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36603-DEF5-43A4-9E12-E0C529F7C9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86518-AAC2-4E11-AA49-AE763872F58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3561E-D2C4-488E-ADF9-855EF88559E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96F2F-E2DD-41AF-9DF2-9ED4DBA193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CA97C-7D07-4CFF-89C1-FDB42EF0F3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A10E-D425-4D6C-AB88-D3BCE457D0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3CCBD-BF79-4898-B2EA-901BD3510F9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B1FA-9AE7-4ED9-A909-064B86D8E9D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3569D63-7643-408E-B053-A46A340AF6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2357430"/>
            <a:ext cx="7772400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</a:rPr>
              <a:t>Introduksjon til </a:t>
            </a:r>
            <a:r>
              <a:rPr lang="nb-NO" sz="2800" dirty="0" smtClean="0">
                <a:solidFill>
                  <a:srgbClr val="0033CC"/>
                </a:solidFill>
              </a:rPr>
              <a:t>bachelorstudiet i </a:t>
            </a:r>
            <a:r>
              <a:rPr lang="nb-NO" sz="2800" b="1" dirty="0" smtClean="0">
                <a:solidFill>
                  <a:srgbClr val="0033CC"/>
                </a:solidFill>
              </a:rPr>
              <a:t/>
            </a:r>
            <a:br>
              <a:rPr lang="nb-NO" sz="2800" b="1" dirty="0" smtClean="0">
                <a:solidFill>
                  <a:srgbClr val="0033CC"/>
                </a:solidFill>
              </a:rPr>
            </a:br>
            <a:r>
              <a:rPr lang="nb-NO" sz="2800" b="1" dirty="0" smtClean="0">
                <a:solidFill>
                  <a:srgbClr val="0033CC"/>
                </a:solidFill>
              </a:rPr>
              <a:t>Demokrati og rettigheter i informasjonssamfunnet (DRI)</a:t>
            </a:r>
            <a:endParaRPr lang="nb-NO" sz="2800" b="1" dirty="0" smtClean="0">
              <a:solidFill>
                <a:srgbClr val="0033CC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 dirty="0" smtClean="0"/>
              <a:t>Prof. Dag Wiese Schartum, AFIN</a:t>
            </a:r>
          </a:p>
          <a:p>
            <a:r>
              <a:rPr lang="nb-NO" sz="1600" dirty="0" smtClean="0"/>
              <a:t>(program- og emneansvarlig)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O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m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tilnærmingen i DRI1001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4" name="Gruppe 33"/>
          <p:cNvGrpSpPr/>
          <p:nvPr/>
        </p:nvGrpSpPr>
        <p:grpSpPr>
          <a:xfrm>
            <a:off x="1905000" y="2133600"/>
            <a:ext cx="4991100" cy="3276600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72200" y="35814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2" name="Gruppe 31"/>
          <p:cNvGrpSpPr/>
          <p:nvPr/>
        </p:nvGrpSpPr>
        <p:grpSpPr>
          <a:xfrm>
            <a:off x="381000" y="1600200"/>
            <a:ext cx="1524000" cy="3810000"/>
            <a:chOff x="381000" y="1600200"/>
            <a:chExt cx="1524000" cy="3810000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31" name="Gruppe 30"/>
            <p:cNvGrpSpPr/>
            <p:nvPr/>
          </p:nvGrpSpPr>
          <p:grpSpPr>
            <a:xfrm>
              <a:off x="381000" y="1600200"/>
              <a:ext cx="1492250" cy="3338513"/>
              <a:chOff x="381000" y="1600200"/>
              <a:chExt cx="1492250" cy="3338513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609600" y="4572000"/>
                <a:ext cx="12128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800" dirty="0"/>
                  <a:t>Personvern</a:t>
                </a:r>
                <a:endParaRPr lang="nb-NO" dirty="0"/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381000" y="3505200"/>
                <a:ext cx="14922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nb-NO" sz="1800" dirty="0"/>
                  <a:t>Rettssikkerhet</a:t>
                </a:r>
                <a:endParaRPr lang="nb-NO" dirty="0"/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685800" y="2590800"/>
                <a:ext cx="11620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800"/>
                  <a:t>Demokrati</a:t>
                </a:r>
                <a:endParaRPr lang="nb-NO"/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57200" y="1600200"/>
                <a:ext cx="1349375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dirty="0">
                    <a:solidFill>
                      <a:srgbClr val="CC3300"/>
                    </a:solidFill>
                  </a:rPr>
                  <a:t>Idealer</a:t>
                </a:r>
              </a:p>
            </p:txBody>
          </p:sp>
        </p:grpSp>
      </p:grpSp>
      <p:grpSp>
        <p:nvGrpSpPr>
          <p:cNvPr id="33" name="Gruppe 32"/>
          <p:cNvGrpSpPr/>
          <p:nvPr/>
        </p:nvGrpSpPr>
        <p:grpSpPr>
          <a:xfrm>
            <a:off x="1905000" y="5348288"/>
            <a:ext cx="7107238" cy="900112"/>
            <a:chOff x="1905000" y="5348288"/>
            <a:chExt cx="7107238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0985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Databaser</a:t>
              </a:r>
              <a:endParaRPr lang="nb-NO"/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125571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WWW osv.</a:t>
              </a:r>
              <a:endParaRPr lang="nb-NO"/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33985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800"/>
                <a:t>Beslutnings-</a:t>
              </a:r>
            </a:p>
            <a:p>
              <a:r>
                <a:rPr lang="nb-NO" sz="1800"/>
                <a:t>systemer</a:t>
              </a:r>
              <a:endParaRPr lang="nb-NO"/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0" y="5486400"/>
              <a:ext cx="2154238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Teknologier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1928794" y="4786322"/>
            <a:ext cx="4357718" cy="642942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3" name="Gruppe 62"/>
          <p:cNvGrpSpPr/>
          <p:nvPr/>
        </p:nvGrpSpPr>
        <p:grpSpPr>
          <a:xfrm>
            <a:off x="1928794" y="4714884"/>
            <a:ext cx="4357718" cy="714380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Noen</a:t>
            </a:r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sentrale spørsmål i </a:t>
            </a:r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DRI-studiet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smtClean="0"/>
              <a:t>Hvordan</a:t>
            </a:r>
            <a:r>
              <a:rPr lang="nb-NO" sz="2400" smtClean="0"/>
              <a:t> virker anvendelse av IKT </a:t>
            </a:r>
            <a:r>
              <a:rPr lang="nb-NO" sz="2400" i="1" smtClean="0"/>
              <a:t>faktisk</a:t>
            </a:r>
            <a:r>
              <a:rPr lang="nb-NO" sz="2400" smtClean="0"/>
              <a:t> inn på idealer om </a:t>
            </a:r>
            <a:r>
              <a:rPr lang="nb-NO" sz="2400" smtClean="0"/>
              <a:t>demokrati</a:t>
            </a:r>
            <a:r>
              <a:rPr lang="nb-NO" sz="2400" smtClean="0"/>
              <a:t>, rettsstat og </a:t>
            </a:r>
            <a:r>
              <a:rPr lang="nb-NO" sz="2400" smtClean="0"/>
              <a:t>personvern?</a:t>
            </a:r>
            <a:endParaRPr lang="nb-NO" sz="2400" smtClean="0"/>
          </a:p>
          <a:p>
            <a:r>
              <a:rPr lang="nb-NO" sz="2400" smtClean="0"/>
              <a:t>Hvordan </a:t>
            </a:r>
            <a:r>
              <a:rPr lang="nb-NO" sz="2400" i="1" smtClean="0"/>
              <a:t>kan</a:t>
            </a:r>
            <a:r>
              <a:rPr lang="nb-NO" sz="2400" smtClean="0"/>
              <a:t> teknologien virke inn på disse </a:t>
            </a:r>
            <a:r>
              <a:rPr lang="nb-NO" sz="2400" smtClean="0"/>
              <a:t>styringsidealene?</a:t>
            </a:r>
            <a:endParaRPr lang="nb-NO" sz="2400" smtClean="0"/>
          </a:p>
          <a:p>
            <a:r>
              <a:rPr lang="nb-NO" sz="2400" smtClean="0"/>
              <a:t>Hvordan </a:t>
            </a:r>
            <a:r>
              <a:rPr lang="nb-NO" sz="2400" i="1" smtClean="0"/>
              <a:t>bør</a:t>
            </a:r>
            <a:r>
              <a:rPr lang="nb-NO" sz="2400" smtClean="0"/>
              <a:t> vi bruke digitalisering i offentlig </a:t>
            </a:r>
            <a:r>
              <a:rPr lang="nb-NO" sz="2400" smtClean="0"/>
              <a:t>sektor?</a:t>
            </a:r>
            <a:endParaRPr lang="nb-NO" sz="2400" smtClean="0"/>
          </a:p>
          <a:p>
            <a:endParaRPr lang="nb-NO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perspektivet i </a:t>
            </a:r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DRI-studiet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162312"/>
          </a:xfrm>
        </p:spPr>
        <p:txBody>
          <a:bodyPr/>
          <a:lstStyle/>
          <a:p>
            <a:r>
              <a:rPr lang="nb-NO" sz="2200" dirty="0" err="1" smtClean="0"/>
              <a:t>DRI-studiet</a:t>
            </a:r>
            <a:r>
              <a:rPr lang="nb-NO" sz="2200" dirty="0" smtClean="0"/>
              <a:t> er i stor grad fokusert mot offentlig sektor, og særlig offentlig forvaltning (i mindre grad tjenesteyting)</a:t>
            </a:r>
          </a:p>
          <a:p>
            <a:r>
              <a:rPr lang="nb-NO" sz="2200" dirty="0" smtClean="0"/>
              <a:t>Spesielt er oppmerksomheten rettet mot forholdet mellom forvaltningsorganer og enkeltpersoner, og den </a:t>
            </a:r>
            <a:r>
              <a:rPr lang="nb-NO" sz="2200" i="1" dirty="0" smtClean="0"/>
              <a:t>myndighetsutøvelse</a:t>
            </a:r>
            <a:r>
              <a:rPr lang="nb-NO" sz="2200" dirty="0" smtClean="0"/>
              <a:t> som skjer i denne relasjonen</a:t>
            </a:r>
          </a:p>
          <a:p>
            <a:r>
              <a:rPr lang="nb-NO" sz="2200" dirty="0" smtClean="0"/>
              <a:t>De nevnte styringsidealene er særlig relevante for beskyttelse av den enkelte i møte med </a:t>
            </a:r>
            <a:r>
              <a:rPr lang="nb-NO" sz="2200" smtClean="0"/>
              <a:t>offentlig forvaltning</a:t>
            </a:r>
            <a:endParaRPr lang="nb-NO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</a:t>
            </a:r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blir </a:t>
            </a:r>
            <a:r>
              <a:rPr lang="nb-NO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dere?</a:t>
            </a:r>
            <a:endParaRPr lang="nb-NO" sz="32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714488"/>
            <a:ext cx="7772400" cy="4381512"/>
          </a:xfrm>
        </p:spPr>
        <p:txBody>
          <a:bodyPr/>
          <a:lstStyle/>
          <a:p>
            <a:r>
              <a:rPr lang="nb-NO" sz="2200" dirty="0" smtClean="0"/>
              <a:t>Typiske oppgaver for forvaltningsinformatikere er å utvikle og evaluere systemløsninger og beslutningsrutiner i offentlig forvaltning, gjerne som ledd i moderniseringen av offentlig sektor</a:t>
            </a:r>
          </a:p>
          <a:p>
            <a:r>
              <a:rPr lang="nb-NO" sz="2200" dirty="0" smtClean="0"/>
              <a:t>Eksempler på typiske arbeidsgivere: Direktoratet for forvaltning og IKT (DIFI), Skatteetaten, Arbeids- og velferdsetaten,  Utlendingsdirektoratet, KRIPOS, konsulentbransjen</a:t>
            </a:r>
          </a:p>
          <a:p>
            <a:r>
              <a:rPr lang="nb-NO" sz="2200" dirty="0" smtClean="0"/>
              <a:t>De fleste som gjør seg ferdige med DRI tar master i forvaltningsinformatikk</a:t>
            </a:r>
          </a:p>
          <a:p>
            <a:r>
              <a:rPr lang="nb-NO" sz="2200" dirty="0" smtClean="0"/>
              <a:t>Arbeidsmarkedet for kandidater fra masterstudiet har ”alltid” vært veldig godt</a:t>
            </a:r>
            <a:endParaRPr lang="nb-NO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1143000"/>
          </a:xfrm>
        </p:spPr>
        <p:txBody>
          <a:bodyPr/>
          <a:lstStyle/>
          <a:p>
            <a:r>
              <a:rPr lang="nb-NO" sz="3200" b="1" dirty="0" smtClean="0">
                <a:solidFill>
                  <a:srgbClr val="0033CC"/>
                </a:solidFill>
              </a:rPr>
              <a:t>Litt om miljøet som står bak DRI</a:t>
            </a:r>
            <a:endParaRPr lang="nb-NO" sz="3200" b="1" dirty="0">
              <a:solidFill>
                <a:srgbClr val="0033CC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158" y="1214422"/>
            <a:ext cx="8358246" cy="5072098"/>
          </a:xfrm>
        </p:spPr>
        <p:txBody>
          <a:bodyPr/>
          <a:lstStyle/>
          <a:p>
            <a:r>
              <a:rPr lang="nb-NO" sz="2000" dirty="0" smtClean="0"/>
              <a:t>Faglig ansvarlig miljø: Avdeling for forvaltningsinformatikk (AFIN) som er knyttet til Senter for rettsinformatikk (SERI)</a:t>
            </a:r>
          </a:p>
          <a:p>
            <a:r>
              <a:rPr lang="nb-NO" sz="2000" dirty="0" smtClean="0"/>
              <a:t>Programansvarlig og ansvarlig for DRI1001: Dag Wiese Schartum</a:t>
            </a:r>
          </a:p>
          <a:p>
            <a:r>
              <a:rPr lang="nb-NO" sz="2000" dirty="0" smtClean="0"/>
              <a:t>SERI og AFIN er tverrfaglige miljøer ved Det juridiske fakultetet. Hovedvekt er på jus</a:t>
            </a:r>
          </a:p>
          <a:p>
            <a:r>
              <a:rPr lang="nb-NO" sz="2000" dirty="0" smtClean="0"/>
              <a:t>Miljøet består av ca 20 forskere + fire studentmiljøer, herunder DRI og FINF</a:t>
            </a:r>
          </a:p>
          <a:p>
            <a:r>
              <a:rPr lang="nb-NO" sz="2000" dirty="0" smtClean="0"/>
              <a:t>DRI og FINF styres av et eget programråd (PFIN) og har </a:t>
            </a:r>
            <a:r>
              <a:rPr lang="nb-NO" sz="2000" dirty="0" err="1" smtClean="0"/>
              <a:t>student-representasjon</a:t>
            </a:r>
            <a:endParaRPr lang="nb-NO" sz="2000" dirty="0" smtClean="0"/>
          </a:p>
          <a:p>
            <a:r>
              <a:rPr lang="nb-NO" sz="2000" dirty="0" smtClean="0"/>
              <a:t>SERI/AFIN holder til i </a:t>
            </a:r>
            <a:r>
              <a:rPr lang="nb-NO" sz="2000" dirty="0" err="1" smtClean="0"/>
              <a:t>Domus</a:t>
            </a:r>
            <a:r>
              <a:rPr lang="nb-NO" sz="2000" dirty="0" smtClean="0"/>
              <a:t> Nova (dette bygget) i 4. etasje</a:t>
            </a:r>
          </a:p>
          <a:p>
            <a:r>
              <a:rPr lang="nb-NO" sz="2000" dirty="0" smtClean="0"/>
              <a:t>Lesesalsplasser finnes </a:t>
            </a:r>
            <a:r>
              <a:rPr lang="nb-NO" sz="2000" dirty="0" err="1" smtClean="0"/>
              <a:t>bl.a</a:t>
            </a:r>
            <a:r>
              <a:rPr lang="nb-NO" sz="2000" dirty="0" smtClean="0"/>
              <a:t> i DN, og fra femte semester får dere adgang til plasser hos SERI/AFIN. Dere er imidlertid alltid velkomne hos oss, og det er særlig grunn til å bruke biblioteket vårt</a:t>
            </a:r>
          </a:p>
          <a:p>
            <a:r>
              <a:rPr lang="nb-NO" sz="2000" dirty="0" smtClean="0"/>
              <a:t>Miljøet er veldig aktivt og åpent, og det er lurt å følge med på flere aktiviteter enn de som formelt hører til studieplanen</a:t>
            </a:r>
          </a:p>
          <a:p>
            <a:r>
              <a:rPr lang="nb-NO" sz="2000" dirty="0" err="1" smtClean="0"/>
              <a:t>SERIøs</a:t>
            </a:r>
            <a:r>
              <a:rPr lang="nb-NO" sz="2000" dirty="0" smtClean="0"/>
              <a:t> studentforening er en viktig del av miljøet vårt 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369</Words>
  <Application>Microsoft PowerPoint</Application>
  <PresentationFormat>Skjermfremvisning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Introduksjon til bachelorstudiet i  Demokrati og rettigheter i informasjonssamfunnet (DRI)</vt:lpstr>
      <vt:lpstr>Lysbilde 2</vt:lpstr>
      <vt:lpstr>Noen sentrale spørsmål i DRI-studiet</vt:lpstr>
      <vt:lpstr>Om perspektivet i DRI-studiet</vt:lpstr>
      <vt:lpstr>Hva blir dere?</vt:lpstr>
      <vt:lpstr>Litt om miljøet som står bak DRI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DRI 1001: Digital forvaltning</dc:title>
  <dc:creator>Administrator</dc:creator>
  <cp:lastModifiedBy>eier</cp:lastModifiedBy>
  <cp:revision>16</cp:revision>
  <cp:lastPrinted>2005-08-15T19:56:14Z</cp:lastPrinted>
  <dcterms:created xsi:type="dcterms:W3CDTF">2004-08-15T18:33:24Z</dcterms:created>
  <dcterms:modified xsi:type="dcterms:W3CDTF">2013-08-11T22:36:55Z</dcterms:modified>
</cp:coreProperties>
</file>