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59" r:id="rId6"/>
    <p:sldId id="257" r:id="rId7"/>
    <p:sldId id="261" r:id="rId8"/>
    <p:sldId id="260" r:id="rId9"/>
    <p:sldId id="262" r:id="rId10"/>
    <p:sldId id="263" r:id="rId11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CC3300"/>
    <a:srgbClr val="008000"/>
    <a:srgbClr val="FFCC66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2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8638E-C68D-4782-94D6-B8CC359CE74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9AB48-E2C7-4525-A5BB-B8B0BEFE580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C8A61-2538-47FA-AC28-78816C2B900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CB86A-2B63-4B11-90A0-A8C67E17D5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6EDE7-E3D3-4354-AA99-CA60FDE01B1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DB196-10CB-48DF-A961-4341EAA2CC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A8340-5B4E-4141-AD28-618E5AB793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A2715-51FC-4053-A55D-D9B9B04104D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CC0A8-8EC7-4311-AE46-4DCD6A94330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989E5-7C8F-4F57-8D86-B3A2412DEA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00A5C-2A87-4056-BAF2-87594458501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41E03C4C-0EB6-4AAA-9DC2-11529CD295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Automatisering av rettslige beslutninger,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særlig enkeltvedtak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smtClean="0"/>
              <a:t>Prof. 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Automatisering av enkeltvedtak </a:t>
            </a:r>
            <a:r>
              <a:rPr lang="nb-NO" sz="2800" smtClean="0">
                <a:solidFill>
                  <a:schemeClr val="accent2"/>
                </a:solidFill>
              </a:rPr>
              <a:t>(og andre enkeltavgjørelser)</a:t>
            </a:r>
            <a:endParaRPr lang="nb-NO" sz="2800" b="1" smtClean="0">
              <a:solidFill>
                <a:schemeClr val="accent2"/>
              </a:solidFill>
            </a:endParaRPr>
          </a:p>
        </p:txBody>
      </p:sp>
      <p:grpSp>
        <p:nvGrpSpPr>
          <p:cNvPr id="5123" name="Group 86"/>
          <p:cNvGrpSpPr>
            <a:grpSpLocks/>
          </p:cNvGrpSpPr>
          <p:nvPr/>
        </p:nvGrpSpPr>
        <p:grpSpPr bwMode="auto">
          <a:xfrm>
            <a:off x="1600200" y="990600"/>
            <a:ext cx="5486400" cy="2438400"/>
            <a:chOff x="960" y="816"/>
            <a:chExt cx="3456" cy="1536"/>
          </a:xfrm>
        </p:grpSpPr>
        <p:grpSp>
          <p:nvGrpSpPr>
            <p:cNvPr id="5133" name="Group 56"/>
            <p:cNvGrpSpPr>
              <a:grpSpLocks/>
            </p:cNvGrpSpPr>
            <p:nvPr/>
          </p:nvGrpSpPr>
          <p:grpSpPr bwMode="auto">
            <a:xfrm>
              <a:off x="960" y="816"/>
              <a:ext cx="3456" cy="1536"/>
              <a:chOff x="960" y="816"/>
              <a:chExt cx="3456" cy="1536"/>
            </a:xfrm>
          </p:grpSpPr>
          <p:sp>
            <p:nvSpPr>
              <p:cNvPr id="5163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64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Saksbehandlings-/kontorstøttesystemer</a:t>
                </a:r>
              </a:p>
            </p:txBody>
          </p:sp>
        </p:grpSp>
        <p:grpSp>
          <p:nvGrpSpPr>
            <p:cNvPr id="5134" name="Group 57"/>
            <p:cNvGrpSpPr>
              <a:grpSpLocks/>
            </p:cNvGrpSpPr>
            <p:nvPr/>
          </p:nvGrpSpPr>
          <p:grpSpPr bwMode="auto">
            <a:xfrm>
              <a:off x="1824" y="1440"/>
              <a:ext cx="1760" cy="469"/>
              <a:chOff x="1910" y="1975"/>
              <a:chExt cx="1760" cy="469"/>
            </a:xfrm>
          </p:grpSpPr>
          <p:sp>
            <p:nvSpPr>
              <p:cNvPr id="5160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rettskilder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161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programkode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162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5135" name="Group 61"/>
            <p:cNvGrpSpPr>
              <a:grpSpLocks/>
            </p:cNvGrpSpPr>
            <p:nvPr/>
          </p:nvGrpSpPr>
          <p:grpSpPr bwMode="auto">
            <a:xfrm>
              <a:off x="1248" y="1104"/>
              <a:ext cx="1440" cy="1008"/>
              <a:chOff x="1248" y="1104"/>
              <a:chExt cx="1440" cy="1008"/>
            </a:xfrm>
          </p:grpSpPr>
          <p:grpSp>
            <p:nvGrpSpPr>
              <p:cNvPr id="5149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5153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5155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5157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5158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5159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sp>
                <p:nvSpPr>
                  <p:cNvPr id="5156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sp>
              <p:nvSpPr>
                <p:cNvPr id="5154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600"/>
                    <a:t>Rettslige</a:t>
                  </a:r>
                </a:p>
                <a:p>
                  <a:r>
                    <a:rPr lang="nb-NO" sz="1600"/>
                    <a:t>tekstsystemer</a:t>
                  </a:r>
                </a:p>
              </p:txBody>
            </p:sp>
          </p:grpSp>
          <p:grpSp>
            <p:nvGrpSpPr>
              <p:cNvPr id="5150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5151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5152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600"/>
                    <a:t>manuelt</a:t>
                  </a:r>
                </a:p>
              </p:txBody>
            </p:sp>
          </p:grpSp>
        </p:grpSp>
        <p:grpSp>
          <p:nvGrpSpPr>
            <p:cNvPr id="5136" name="Group 73"/>
            <p:cNvGrpSpPr>
              <a:grpSpLocks/>
            </p:cNvGrpSpPr>
            <p:nvPr/>
          </p:nvGrpSpPr>
          <p:grpSpPr bwMode="auto">
            <a:xfrm>
              <a:off x="2688" y="1104"/>
              <a:ext cx="1460" cy="1008"/>
              <a:chOff x="2688" y="1104"/>
              <a:chExt cx="1460" cy="1008"/>
            </a:xfrm>
          </p:grpSpPr>
          <p:grpSp>
            <p:nvGrpSpPr>
              <p:cNvPr id="5138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5142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5144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5146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5147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5148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sp>
                <p:nvSpPr>
                  <p:cNvPr id="5145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sp>
              <p:nvSpPr>
                <p:cNvPr id="5143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600"/>
                    <a:t>Rettslige beslut-</a:t>
                  </a:r>
                </a:p>
                <a:p>
                  <a:r>
                    <a:rPr lang="nb-NO" sz="1600"/>
                    <a:t>ningssystemer</a:t>
                  </a:r>
                </a:p>
              </p:txBody>
            </p:sp>
          </p:grpSp>
          <p:grpSp>
            <p:nvGrpSpPr>
              <p:cNvPr id="5139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5140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600"/>
                    <a:t>manuelt</a:t>
                  </a:r>
                </a:p>
              </p:txBody>
            </p:sp>
            <p:sp>
              <p:nvSpPr>
                <p:cNvPr id="5141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sp>
          <p:nvSpPr>
            <p:cNvPr id="5137" name="AutoShape 85"/>
            <p:cNvSpPr>
              <a:spLocks noChangeArrowheads="1"/>
            </p:cNvSpPr>
            <p:nvPr/>
          </p:nvSpPr>
          <p:spPr bwMode="auto">
            <a:xfrm>
              <a:off x="2640" y="1008"/>
              <a:ext cx="1296" cy="1104"/>
            </a:xfrm>
            <a:prstGeom prst="wedgeEllipseCallout">
              <a:avLst>
                <a:gd name="adj1" fmla="val -62269"/>
                <a:gd name="adj2" fmla="val 94477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  <p:sp>
        <p:nvSpPr>
          <p:cNvPr id="3160" name="Text Box 88"/>
          <p:cNvSpPr txBox="1">
            <a:spLocks noChangeArrowheads="1"/>
          </p:cNvSpPr>
          <p:nvPr/>
        </p:nvSpPr>
        <p:spPr bwMode="auto">
          <a:xfrm>
            <a:off x="533400" y="4191000"/>
            <a:ext cx="784860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Dvs. en avgjørelse som treffes under utøving av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offentlig myndighet og som er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bestemmende for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rettigheter eller plikter til en eller flere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bestemte personer (enkeltpersoner eller andre private rettssubjekter)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600" i="1"/>
              <a:t>(jf definisjonen i § 2 bokstav b, jf bokstav a i forvaltningsloven)	</a:t>
            </a:r>
            <a:endParaRPr lang="nb-NO" sz="1800"/>
          </a:p>
        </p:txBody>
      </p:sp>
      <p:sp>
        <p:nvSpPr>
          <p:cNvPr id="3161" name="Line 89"/>
          <p:cNvSpPr>
            <a:spLocks noChangeShapeType="1"/>
          </p:cNvSpPr>
          <p:nvPr/>
        </p:nvSpPr>
        <p:spPr bwMode="auto">
          <a:xfrm>
            <a:off x="1371600" y="4495800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162" name="Line 90"/>
          <p:cNvSpPr>
            <a:spLocks noChangeShapeType="1"/>
          </p:cNvSpPr>
          <p:nvPr/>
        </p:nvSpPr>
        <p:spPr bwMode="auto">
          <a:xfrm>
            <a:off x="609600" y="4953000"/>
            <a:ext cx="18288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163" name="Line 91"/>
          <p:cNvSpPr>
            <a:spLocks noChangeShapeType="1"/>
          </p:cNvSpPr>
          <p:nvPr/>
        </p:nvSpPr>
        <p:spPr bwMode="auto">
          <a:xfrm>
            <a:off x="609600" y="53340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164" name="Line 92"/>
          <p:cNvSpPr>
            <a:spLocks noChangeShapeType="1"/>
          </p:cNvSpPr>
          <p:nvPr/>
        </p:nvSpPr>
        <p:spPr bwMode="auto">
          <a:xfrm>
            <a:off x="609600" y="5715000"/>
            <a:ext cx="2057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165" name="Line 93"/>
          <p:cNvSpPr>
            <a:spLocks noChangeShapeType="1"/>
          </p:cNvSpPr>
          <p:nvPr/>
        </p:nvSpPr>
        <p:spPr bwMode="auto">
          <a:xfrm>
            <a:off x="609600" y="609600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5" name="Group 95"/>
          <p:cNvGrpSpPr>
            <a:grpSpLocks/>
          </p:cNvGrpSpPr>
          <p:nvPr/>
        </p:nvGrpSpPr>
        <p:grpSpPr bwMode="auto">
          <a:xfrm>
            <a:off x="1524000" y="3657600"/>
            <a:ext cx="5381625" cy="457200"/>
            <a:chOff x="960" y="2112"/>
            <a:chExt cx="3390" cy="288"/>
          </a:xfrm>
        </p:grpSpPr>
        <p:sp>
          <p:nvSpPr>
            <p:cNvPr id="5131" name="Text Box 87"/>
            <p:cNvSpPr txBox="1">
              <a:spLocks noChangeArrowheads="1"/>
            </p:cNvSpPr>
            <p:nvPr/>
          </p:nvSpPr>
          <p:spPr bwMode="auto">
            <a:xfrm>
              <a:off x="960" y="2112"/>
              <a:ext cx="33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/>
                <a:t>Rettslig beslutning - her: </a:t>
              </a:r>
              <a:r>
                <a:rPr lang="nb-NO" i="1"/>
                <a:t>enkeltvedtak</a:t>
              </a:r>
              <a:endParaRPr lang="nb-NO"/>
            </a:p>
          </p:txBody>
        </p:sp>
        <p:sp>
          <p:nvSpPr>
            <p:cNvPr id="5132" name="Line 94"/>
            <p:cNvSpPr>
              <a:spLocks noChangeShapeType="1"/>
            </p:cNvSpPr>
            <p:nvPr/>
          </p:nvSpPr>
          <p:spPr bwMode="auto">
            <a:xfrm>
              <a:off x="2976" y="2352"/>
              <a:ext cx="960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0" grpId="0" autoUpdateAnimBg="0"/>
      <p:bldP spid="3161" grpId="0" animBg="1"/>
      <p:bldP spid="3162" grpId="0" animBg="1"/>
      <p:bldP spid="3163" grpId="0" animBg="1"/>
      <p:bldP spid="3164" grpId="0" animBg="1"/>
      <p:bldP spid="31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Nærmere om enkeltvedtak ...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788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… er avgjørelser som styres av rettsregler og rettslig metode/rettskildelæren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" y="2057400"/>
            <a:ext cx="151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olidFill>
                  <a:srgbClr val="6600CC"/>
                </a:solidFill>
              </a:rPr>
              <a:t>Rettskilder</a:t>
            </a:r>
            <a:endParaRPr lang="nb-NO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1000" y="2590800"/>
            <a:ext cx="1012825" cy="777875"/>
            <a:chOff x="240" y="1632"/>
            <a:chExt cx="638" cy="490"/>
          </a:xfrm>
        </p:grpSpPr>
        <p:sp>
          <p:nvSpPr>
            <p:cNvPr id="1056" name="Text Box 5"/>
            <p:cNvSpPr txBox="1">
              <a:spLocks noChangeArrowheads="1"/>
            </p:cNvSpPr>
            <p:nvPr/>
          </p:nvSpPr>
          <p:spPr bwMode="auto">
            <a:xfrm>
              <a:off x="240" y="1632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lov</a:t>
              </a:r>
            </a:p>
          </p:txBody>
        </p:sp>
        <p:sp>
          <p:nvSpPr>
            <p:cNvPr id="1057" name="Text Box 6"/>
            <p:cNvSpPr txBox="1">
              <a:spLocks noChangeArrowheads="1"/>
            </p:cNvSpPr>
            <p:nvPr/>
          </p:nvSpPr>
          <p:spPr bwMode="auto">
            <a:xfrm>
              <a:off x="240" y="1872"/>
              <a:ext cx="6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forskrift</a:t>
              </a:r>
            </a:p>
          </p:txBody>
        </p:sp>
      </p:grp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81000" y="4038600"/>
            <a:ext cx="1028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dommer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81000" y="3505200"/>
            <a:ext cx="1309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forarbeider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381000" y="4495800"/>
            <a:ext cx="2125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forvaltningspraksis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57200" y="4953000"/>
            <a:ext cx="1182688" cy="854075"/>
            <a:chOff x="288" y="3120"/>
            <a:chExt cx="745" cy="538"/>
          </a:xfrm>
        </p:grpSpPr>
        <p:sp>
          <p:nvSpPr>
            <p:cNvPr id="1054" name="Text Box 10"/>
            <p:cNvSpPr txBox="1">
              <a:spLocks noChangeArrowheads="1"/>
            </p:cNvSpPr>
            <p:nvPr/>
          </p:nvSpPr>
          <p:spPr bwMode="auto">
            <a:xfrm>
              <a:off x="288" y="3408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mv</a:t>
              </a:r>
            </a:p>
          </p:txBody>
        </p:sp>
        <p:sp>
          <p:nvSpPr>
            <p:cNvPr id="1055" name="Text Box 12"/>
            <p:cNvSpPr txBox="1">
              <a:spLocks noChangeArrowheads="1"/>
            </p:cNvSpPr>
            <p:nvPr/>
          </p:nvSpPr>
          <p:spPr bwMode="auto">
            <a:xfrm>
              <a:off x="288" y="3120"/>
              <a:ext cx="7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instrukser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981200" y="2057400"/>
            <a:ext cx="2447925" cy="3886200"/>
            <a:chOff x="1248" y="1296"/>
            <a:chExt cx="1542" cy="2448"/>
          </a:xfrm>
        </p:grpSpPr>
        <p:grpSp>
          <p:nvGrpSpPr>
            <p:cNvPr id="1050" name="Group 17"/>
            <p:cNvGrpSpPr>
              <a:grpSpLocks/>
            </p:cNvGrpSpPr>
            <p:nvPr/>
          </p:nvGrpSpPr>
          <p:grpSpPr bwMode="auto">
            <a:xfrm>
              <a:off x="1248" y="1632"/>
              <a:ext cx="816" cy="2112"/>
              <a:chOff x="1248" y="1632"/>
              <a:chExt cx="816" cy="2112"/>
            </a:xfrm>
          </p:grpSpPr>
          <p:sp>
            <p:nvSpPr>
              <p:cNvPr id="1052" name="AutoShape 15"/>
              <p:cNvSpPr>
                <a:spLocks/>
              </p:cNvSpPr>
              <p:nvPr/>
            </p:nvSpPr>
            <p:spPr bwMode="auto">
              <a:xfrm>
                <a:off x="1248" y="1632"/>
                <a:ext cx="624" cy="2112"/>
              </a:xfrm>
              <a:prstGeom prst="rightBrace">
                <a:avLst>
                  <a:gd name="adj1" fmla="val 28205"/>
                  <a:gd name="adj2" fmla="val 50000"/>
                </a:avLst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53" name="Line 16"/>
              <p:cNvSpPr>
                <a:spLocks noChangeShapeType="1"/>
              </p:cNvSpPr>
              <p:nvPr/>
            </p:nvSpPr>
            <p:spPr bwMode="auto">
              <a:xfrm>
                <a:off x="1872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051" name="Text Box 18"/>
            <p:cNvSpPr txBox="1">
              <a:spLocks noChangeArrowheads="1"/>
            </p:cNvSpPr>
            <p:nvPr/>
          </p:nvSpPr>
          <p:spPr bwMode="auto">
            <a:xfrm>
              <a:off x="1824" y="1296"/>
              <a:ext cx="96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Rettsregler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971800" y="2895600"/>
            <a:ext cx="2419350" cy="2057400"/>
            <a:chOff x="1872" y="1824"/>
            <a:chExt cx="1524" cy="1296"/>
          </a:xfrm>
        </p:grpSpPr>
        <p:sp>
          <p:nvSpPr>
            <p:cNvPr id="1048" name="AutoShape 20"/>
            <p:cNvSpPr>
              <a:spLocks noChangeArrowheads="1"/>
            </p:cNvSpPr>
            <p:nvPr/>
          </p:nvSpPr>
          <p:spPr bwMode="auto">
            <a:xfrm rot="8510995">
              <a:off x="1872" y="2352"/>
              <a:ext cx="721" cy="768"/>
            </a:xfrm>
            <a:custGeom>
              <a:avLst/>
              <a:gdLst>
                <a:gd name="T0" fmla="*/ 1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w 21600"/>
                <a:gd name="T11" fmla="*/ 1 h 21600"/>
                <a:gd name="T12" fmla="*/ 1 w 21600"/>
                <a:gd name="T13" fmla="*/ 1 h 21600"/>
                <a:gd name="T14" fmla="*/ 1 w 21600"/>
                <a:gd name="T15" fmla="*/ 0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1798 w 21600"/>
                <a:gd name="T25" fmla="*/ 14597 h 21600"/>
                <a:gd name="T26" fmla="*/ 17286 w 21600"/>
                <a:gd name="T27" fmla="*/ 1729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5937" y="0"/>
                  </a:moveTo>
                  <a:lnTo>
                    <a:pt x="10274" y="7562"/>
                  </a:lnTo>
                  <a:lnTo>
                    <a:pt x="14588" y="7562"/>
                  </a:lnTo>
                  <a:lnTo>
                    <a:pt x="14588" y="14588"/>
                  </a:lnTo>
                  <a:lnTo>
                    <a:pt x="7562" y="14588"/>
                  </a:lnTo>
                  <a:lnTo>
                    <a:pt x="7562" y="10274"/>
                  </a:lnTo>
                  <a:lnTo>
                    <a:pt x="0" y="15937"/>
                  </a:lnTo>
                  <a:lnTo>
                    <a:pt x="7562" y="21600"/>
                  </a:lnTo>
                  <a:lnTo>
                    <a:pt x="7562" y="17286"/>
                  </a:lnTo>
                  <a:lnTo>
                    <a:pt x="17286" y="17286"/>
                  </a:lnTo>
                  <a:lnTo>
                    <a:pt x="17286" y="7562"/>
                  </a:lnTo>
                  <a:lnTo>
                    <a:pt x="21600" y="756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49" name="Text Box 21"/>
            <p:cNvSpPr txBox="1">
              <a:spLocks noChangeArrowheads="1"/>
            </p:cNvSpPr>
            <p:nvPr/>
          </p:nvSpPr>
          <p:spPr bwMode="auto">
            <a:xfrm>
              <a:off x="2016" y="1824"/>
              <a:ext cx="138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/>
                <a:t>Relevante</a:t>
              </a:r>
            </a:p>
            <a:p>
              <a:r>
                <a:rPr lang="nb-NO" sz="1800" b="1"/>
                <a:t>saksopplysninger</a:t>
              </a:r>
              <a:endParaRPr lang="nb-NO" sz="1800"/>
            </a:p>
            <a:p>
              <a:r>
                <a:rPr lang="nb-NO" sz="1800"/>
                <a:t>(beslutningsgrunnlag)</a:t>
              </a:r>
            </a:p>
          </p:txBody>
        </p:sp>
      </p:grp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3276600" y="4953000"/>
            <a:ext cx="19637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Relevante</a:t>
            </a:r>
          </a:p>
          <a:p>
            <a:r>
              <a:rPr lang="nb-NO" sz="1800" b="1"/>
              <a:t>behandlingsregler</a:t>
            </a:r>
            <a:endParaRPr lang="nb-NO" sz="1800"/>
          </a:p>
          <a:p>
            <a:r>
              <a:rPr lang="nb-NO" sz="1800"/>
              <a:t>(operasjoner som</a:t>
            </a:r>
          </a:p>
          <a:p>
            <a:r>
              <a:rPr lang="nb-NO" sz="1800"/>
              <a:t> skal utføres på</a:t>
            </a:r>
          </a:p>
          <a:p>
            <a:r>
              <a:rPr lang="nb-NO" sz="1800"/>
              <a:t>opplysningene)</a:t>
            </a: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4876800" y="1643063"/>
            <a:ext cx="2151063" cy="3767137"/>
            <a:chOff x="3072" y="1035"/>
            <a:chExt cx="1355" cy="2373"/>
          </a:xfrm>
        </p:grpSpPr>
        <p:grpSp>
          <p:nvGrpSpPr>
            <p:cNvPr id="1043" name="Group 29"/>
            <p:cNvGrpSpPr>
              <a:grpSpLocks/>
            </p:cNvGrpSpPr>
            <p:nvPr/>
          </p:nvGrpSpPr>
          <p:grpSpPr bwMode="auto">
            <a:xfrm>
              <a:off x="3168" y="1035"/>
              <a:ext cx="1259" cy="2373"/>
              <a:chOff x="3168" y="1035"/>
              <a:chExt cx="1259" cy="2373"/>
            </a:xfrm>
          </p:grpSpPr>
          <p:sp>
            <p:nvSpPr>
              <p:cNvPr id="1044" name="Text Box 25"/>
              <p:cNvSpPr txBox="1">
                <a:spLocks noChangeArrowheads="1"/>
              </p:cNvSpPr>
              <p:nvPr/>
            </p:nvSpPr>
            <p:spPr bwMode="auto">
              <a:xfrm>
                <a:off x="3240" y="1035"/>
                <a:ext cx="1187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rgbClr val="6600CC"/>
                    </a:solidFill>
                  </a:rPr>
                  <a:t>Anvende rett-</a:t>
                </a:r>
              </a:p>
              <a:p>
                <a:r>
                  <a:rPr lang="nb-NO">
                    <a:solidFill>
                      <a:srgbClr val="6600CC"/>
                    </a:solidFill>
                  </a:rPr>
                  <a:t>regel i enkelt-</a:t>
                </a:r>
              </a:p>
              <a:p>
                <a:r>
                  <a:rPr lang="nb-NO">
                    <a:solidFill>
                      <a:srgbClr val="6600CC"/>
                    </a:solidFill>
                  </a:rPr>
                  <a:t>saker</a:t>
                </a:r>
                <a:endParaRPr lang="nb-NO"/>
              </a:p>
            </p:txBody>
          </p:sp>
          <p:sp>
            <p:nvSpPr>
              <p:cNvPr id="1045" name="Text Box 26"/>
              <p:cNvSpPr txBox="1">
                <a:spLocks noChangeArrowheads="1"/>
              </p:cNvSpPr>
              <p:nvPr/>
            </p:nvSpPr>
            <p:spPr bwMode="auto">
              <a:xfrm>
                <a:off x="3408" y="2208"/>
                <a:ext cx="916" cy="1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0000">
                    <a:sym typeface="Webdings" pitchFamily="18" charset="2"/>
                  </a:rPr>
                  <a:t></a:t>
                </a:r>
                <a:endParaRPr lang="nb-NO" sz="10000"/>
              </a:p>
            </p:txBody>
          </p:sp>
          <p:sp>
            <p:nvSpPr>
              <p:cNvPr id="1046" name="Line 27"/>
              <p:cNvSpPr>
                <a:spLocks noChangeShapeType="1"/>
              </p:cNvSpPr>
              <p:nvPr/>
            </p:nvSpPr>
            <p:spPr bwMode="auto">
              <a:xfrm>
                <a:off x="3216" y="2112"/>
                <a:ext cx="432" cy="43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47" name="Line 28"/>
              <p:cNvSpPr>
                <a:spLocks noChangeShapeType="1"/>
              </p:cNvSpPr>
              <p:nvPr/>
            </p:nvSpPr>
            <p:spPr bwMode="auto">
              <a:xfrm rot="-4718280">
                <a:off x="3168" y="2976"/>
                <a:ext cx="432" cy="43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3072" y="2544"/>
            <a:ext cx="636" cy="468"/>
          </p:xfrm>
          <a:graphic>
            <a:graphicData uri="http://schemas.openxmlformats.org/presentationml/2006/ole">
              <p:oleObj spid="_x0000_s1027" name="Utklipp" r:id="rId3" imgW="4762440" imgH="3504600" progId="MS_ClipArt_Gallery.2">
                <p:embed/>
              </p:oleObj>
            </a:graphicData>
          </a:graphic>
        </p:graphicFrame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6553200" y="1676400"/>
            <a:ext cx="2424113" cy="3228975"/>
            <a:chOff x="4128" y="1056"/>
            <a:chExt cx="1527" cy="2034"/>
          </a:xfrm>
        </p:grpSpPr>
        <p:sp>
          <p:nvSpPr>
            <p:cNvPr id="1041" name="Text Box 30"/>
            <p:cNvSpPr txBox="1">
              <a:spLocks noChangeArrowheads="1"/>
            </p:cNvSpPr>
            <p:nvPr/>
          </p:nvSpPr>
          <p:spPr bwMode="auto">
            <a:xfrm>
              <a:off x="4560" y="1056"/>
              <a:ext cx="1095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Treffe</a:t>
              </a:r>
            </a:p>
            <a:p>
              <a:r>
                <a:rPr lang="nb-NO">
                  <a:solidFill>
                    <a:srgbClr val="6600CC"/>
                  </a:solidFill>
                </a:rPr>
                <a:t>enkeltvedtak</a:t>
              </a:r>
              <a:endParaRPr lang="nb-NO"/>
            </a:p>
          </p:txBody>
        </p:sp>
        <p:sp>
          <p:nvSpPr>
            <p:cNvPr id="1042" name="Line 31"/>
            <p:cNvSpPr>
              <a:spLocks noChangeShapeType="1"/>
            </p:cNvSpPr>
            <p:nvPr/>
          </p:nvSpPr>
          <p:spPr bwMode="auto">
            <a:xfrm>
              <a:off x="4128" y="2784"/>
              <a:ext cx="48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4608" y="2352"/>
            <a:ext cx="891" cy="738"/>
          </p:xfrm>
          <a:graphic>
            <a:graphicData uri="http://schemas.openxmlformats.org/presentationml/2006/ole">
              <p:oleObj spid="_x0000_s1026" name="Utklipp" r:id="rId4" imgW="4046400" imgH="3352320" progId="MS_ClipArt_Gallery.2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P spid="8196" grpId="0" build="p" autoUpdateAnimBg="0"/>
      <p:bldP spid="8199" grpId="0" build="p" autoUpdateAnimBg="0"/>
      <p:bldP spid="8200" grpId="0" build="p" autoUpdateAnimBg="0"/>
      <p:bldP spid="8201" grpId="0" build="p" autoUpdateAnimBg="0"/>
      <p:bldP spid="821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4572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Lage beslutningssystem som kan treffe enkeltvedtak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28600" y="1295400"/>
            <a:ext cx="2655888" cy="3086100"/>
            <a:chOff x="0" y="1291"/>
            <a:chExt cx="1673" cy="1944"/>
          </a:xfrm>
        </p:grpSpPr>
        <p:sp>
          <p:nvSpPr>
            <p:cNvPr id="2086" name="Text Box 5"/>
            <p:cNvSpPr txBox="1">
              <a:spLocks noChangeArrowheads="1"/>
            </p:cNvSpPr>
            <p:nvPr/>
          </p:nvSpPr>
          <p:spPr bwMode="auto">
            <a:xfrm>
              <a:off x="0" y="1291"/>
              <a:ext cx="95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Rettskilder</a:t>
              </a:r>
              <a:endParaRPr lang="nb-NO"/>
            </a:p>
          </p:txBody>
        </p:sp>
        <p:sp>
          <p:nvSpPr>
            <p:cNvPr id="2087" name="Text Box 7"/>
            <p:cNvSpPr txBox="1">
              <a:spLocks noChangeArrowheads="1"/>
            </p:cNvSpPr>
            <p:nvPr/>
          </p:nvSpPr>
          <p:spPr bwMode="auto">
            <a:xfrm>
              <a:off x="65" y="1555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lov</a:t>
              </a:r>
            </a:p>
          </p:txBody>
        </p:sp>
        <p:sp>
          <p:nvSpPr>
            <p:cNvPr id="2088" name="Text Box 8"/>
            <p:cNvSpPr txBox="1">
              <a:spLocks noChangeArrowheads="1"/>
            </p:cNvSpPr>
            <p:nvPr/>
          </p:nvSpPr>
          <p:spPr bwMode="auto">
            <a:xfrm>
              <a:off x="65" y="1743"/>
              <a:ext cx="6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forskrift</a:t>
              </a:r>
            </a:p>
          </p:txBody>
        </p:sp>
        <p:sp>
          <p:nvSpPr>
            <p:cNvPr id="2089" name="Text Box 9"/>
            <p:cNvSpPr txBox="1">
              <a:spLocks noChangeArrowheads="1"/>
            </p:cNvSpPr>
            <p:nvPr/>
          </p:nvSpPr>
          <p:spPr bwMode="auto">
            <a:xfrm>
              <a:off x="65" y="2270"/>
              <a:ext cx="6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dommer</a:t>
              </a:r>
            </a:p>
          </p:txBody>
        </p:sp>
        <p:sp>
          <p:nvSpPr>
            <p:cNvPr id="2090" name="Text Box 10"/>
            <p:cNvSpPr txBox="1">
              <a:spLocks noChangeArrowheads="1"/>
            </p:cNvSpPr>
            <p:nvPr/>
          </p:nvSpPr>
          <p:spPr bwMode="auto">
            <a:xfrm>
              <a:off x="65" y="2006"/>
              <a:ext cx="8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forarbeider</a:t>
              </a:r>
            </a:p>
          </p:txBody>
        </p:sp>
        <p:sp>
          <p:nvSpPr>
            <p:cNvPr id="2091" name="Text Box 11"/>
            <p:cNvSpPr txBox="1">
              <a:spLocks noChangeArrowheads="1"/>
            </p:cNvSpPr>
            <p:nvPr/>
          </p:nvSpPr>
          <p:spPr bwMode="auto">
            <a:xfrm>
              <a:off x="65" y="2496"/>
              <a:ext cx="13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forvaltningspraksis</a:t>
              </a:r>
            </a:p>
          </p:txBody>
        </p:sp>
        <p:sp>
          <p:nvSpPr>
            <p:cNvPr id="2092" name="Text Box 13"/>
            <p:cNvSpPr txBox="1">
              <a:spLocks noChangeArrowheads="1"/>
            </p:cNvSpPr>
            <p:nvPr/>
          </p:nvSpPr>
          <p:spPr bwMode="auto">
            <a:xfrm>
              <a:off x="96" y="2947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mv</a:t>
              </a:r>
            </a:p>
          </p:txBody>
        </p:sp>
        <p:sp>
          <p:nvSpPr>
            <p:cNvPr id="2093" name="Text Box 14"/>
            <p:cNvSpPr txBox="1">
              <a:spLocks noChangeArrowheads="1"/>
            </p:cNvSpPr>
            <p:nvPr/>
          </p:nvSpPr>
          <p:spPr bwMode="auto">
            <a:xfrm>
              <a:off x="96" y="2722"/>
              <a:ext cx="7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instrukser</a:t>
              </a:r>
            </a:p>
          </p:txBody>
        </p:sp>
        <p:grpSp>
          <p:nvGrpSpPr>
            <p:cNvPr id="2094" name="Group 37"/>
            <p:cNvGrpSpPr>
              <a:grpSpLocks/>
            </p:cNvGrpSpPr>
            <p:nvPr/>
          </p:nvGrpSpPr>
          <p:grpSpPr bwMode="auto">
            <a:xfrm>
              <a:off x="1296" y="1579"/>
              <a:ext cx="377" cy="1656"/>
              <a:chOff x="1152" y="1560"/>
              <a:chExt cx="377" cy="1656"/>
            </a:xfrm>
          </p:grpSpPr>
          <p:sp>
            <p:nvSpPr>
              <p:cNvPr id="2095" name="AutoShape 17"/>
              <p:cNvSpPr>
                <a:spLocks/>
              </p:cNvSpPr>
              <p:nvPr/>
            </p:nvSpPr>
            <p:spPr bwMode="auto">
              <a:xfrm>
                <a:off x="1152" y="1560"/>
                <a:ext cx="144" cy="1656"/>
              </a:xfrm>
              <a:prstGeom prst="rightBrace">
                <a:avLst>
                  <a:gd name="adj1" fmla="val 122241"/>
                  <a:gd name="adj2" fmla="val 50000"/>
                </a:avLst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96" name="Line 18"/>
              <p:cNvSpPr>
                <a:spLocks noChangeShapeType="1"/>
              </p:cNvSpPr>
              <p:nvPr/>
            </p:nvSpPr>
            <p:spPr bwMode="auto">
              <a:xfrm flipV="1">
                <a:off x="1296" y="2352"/>
                <a:ext cx="144" cy="3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97" name="AutoShape 21"/>
              <p:cNvSpPr>
                <a:spLocks noChangeArrowheads="1"/>
              </p:cNvSpPr>
              <p:nvPr/>
            </p:nvSpPr>
            <p:spPr bwMode="auto">
              <a:xfrm rot="8510995">
                <a:off x="1248" y="2256"/>
                <a:ext cx="281" cy="3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17694720 60000 65536"/>
                  <a:gd name="T17" fmla="*/ 11796480 60000 65536"/>
                  <a:gd name="T18" fmla="*/ 17694720 60000 65536"/>
                  <a:gd name="T19" fmla="*/ 11796480 60000 65536"/>
                  <a:gd name="T20" fmla="*/ 5898240 60000 65536"/>
                  <a:gd name="T21" fmla="*/ 5898240 60000 65536"/>
                  <a:gd name="T22" fmla="*/ 0 60000 65536"/>
                  <a:gd name="T23" fmla="*/ 0 60000 65536"/>
                  <a:gd name="T24" fmla="*/ 2614 w 21600"/>
                  <a:gd name="T25" fmla="*/ 12710 h 21600"/>
                  <a:gd name="T26" fmla="*/ 17295 w 21600"/>
                  <a:gd name="T27" fmla="*/ 1725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14985" y="0"/>
                    </a:moveTo>
                    <a:lnTo>
                      <a:pt x="8370" y="7562"/>
                    </a:lnTo>
                    <a:lnTo>
                      <a:pt x="12684" y="7562"/>
                    </a:lnTo>
                    <a:lnTo>
                      <a:pt x="12684" y="12684"/>
                    </a:lnTo>
                    <a:lnTo>
                      <a:pt x="7562" y="12684"/>
                    </a:lnTo>
                    <a:lnTo>
                      <a:pt x="7562" y="8370"/>
                    </a:lnTo>
                    <a:lnTo>
                      <a:pt x="0" y="14985"/>
                    </a:lnTo>
                    <a:lnTo>
                      <a:pt x="7562" y="21600"/>
                    </a:lnTo>
                    <a:lnTo>
                      <a:pt x="7562" y="17286"/>
                    </a:lnTo>
                    <a:lnTo>
                      <a:pt x="17286" y="17286"/>
                    </a:lnTo>
                    <a:lnTo>
                      <a:pt x="17286" y="7562"/>
                    </a:lnTo>
                    <a:lnTo>
                      <a:pt x="21600" y="756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2438400" y="1219200"/>
            <a:ext cx="2460625" cy="3448050"/>
            <a:chOff x="1824" y="1296"/>
            <a:chExt cx="2214" cy="3191"/>
          </a:xfrm>
        </p:grpSpPr>
        <p:sp>
          <p:nvSpPr>
            <p:cNvPr id="2083" name="Text Box 19"/>
            <p:cNvSpPr txBox="1">
              <a:spLocks noChangeArrowheads="1"/>
            </p:cNvSpPr>
            <p:nvPr/>
          </p:nvSpPr>
          <p:spPr bwMode="auto">
            <a:xfrm>
              <a:off x="1824" y="1296"/>
              <a:ext cx="1379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Rettsregler</a:t>
              </a:r>
            </a:p>
          </p:txBody>
        </p:sp>
        <p:sp>
          <p:nvSpPr>
            <p:cNvPr id="2084" name="Text Box 22"/>
            <p:cNvSpPr txBox="1">
              <a:spLocks noChangeArrowheads="1"/>
            </p:cNvSpPr>
            <p:nvPr/>
          </p:nvSpPr>
          <p:spPr bwMode="auto">
            <a:xfrm>
              <a:off x="2015" y="1823"/>
              <a:ext cx="1971" cy="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/>
                <a:t>Relevante</a:t>
              </a:r>
            </a:p>
            <a:p>
              <a:r>
                <a:rPr lang="nb-NO" sz="1800" b="1"/>
                <a:t>saksopplysninger</a:t>
              </a:r>
              <a:endParaRPr lang="nb-NO" sz="1800"/>
            </a:p>
            <a:p>
              <a:r>
                <a:rPr lang="nb-NO" sz="1800"/>
                <a:t>(beslutningsgrunnlag)</a:t>
              </a:r>
            </a:p>
          </p:txBody>
        </p:sp>
        <p:sp>
          <p:nvSpPr>
            <p:cNvPr id="2085" name="Text Box 23"/>
            <p:cNvSpPr txBox="1">
              <a:spLocks noChangeArrowheads="1"/>
            </p:cNvSpPr>
            <p:nvPr/>
          </p:nvSpPr>
          <p:spPr bwMode="auto">
            <a:xfrm>
              <a:off x="2065" y="3120"/>
              <a:ext cx="1973" cy="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/>
                <a:t>Relevante</a:t>
              </a:r>
            </a:p>
            <a:p>
              <a:r>
                <a:rPr lang="nb-NO" sz="1800" b="1"/>
                <a:t>“behandlingsregler”</a:t>
              </a:r>
              <a:endParaRPr lang="nb-NO" sz="1800"/>
            </a:p>
            <a:p>
              <a:r>
                <a:rPr lang="nb-NO" sz="1800"/>
                <a:t>(operasjoner som</a:t>
              </a:r>
            </a:p>
            <a:p>
              <a:r>
                <a:rPr lang="nb-NO" sz="1800"/>
                <a:t> skal utføres på</a:t>
              </a:r>
            </a:p>
            <a:p>
              <a:r>
                <a:rPr lang="nb-NO" sz="1800"/>
                <a:t>opplysningene)</a:t>
              </a:r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4572000" y="914400"/>
            <a:ext cx="1925638" cy="3352800"/>
            <a:chOff x="2640" y="1056"/>
            <a:chExt cx="1213" cy="2112"/>
          </a:xfrm>
        </p:grpSpPr>
        <p:sp>
          <p:nvSpPr>
            <p:cNvPr id="2079" name="Text Box 26"/>
            <p:cNvSpPr txBox="1">
              <a:spLocks noChangeArrowheads="1"/>
            </p:cNvSpPr>
            <p:nvPr/>
          </p:nvSpPr>
          <p:spPr bwMode="auto">
            <a:xfrm>
              <a:off x="2784" y="1056"/>
              <a:ext cx="106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Lage beslut-</a:t>
              </a:r>
            </a:p>
            <a:p>
              <a:r>
                <a:rPr lang="nb-NO">
                  <a:solidFill>
                    <a:srgbClr val="6600CC"/>
                  </a:solidFill>
                </a:rPr>
                <a:t>ningssystem</a:t>
              </a:r>
              <a:endParaRPr lang="nb-NO"/>
            </a:p>
          </p:txBody>
        </p:sp>
        <p:sp>
          <p:nvSpPr>
            <p:cNvPr id="2080" name="Line 28"/>
            <p:cNvSpPr>
              <a:spLocks noChangeShapeType="1"/>
            </p:cNvSpPr>
            <p:nvPr/>
          </p:nvSpPr>
          <p:spPr bwMode="auto">
            <a:xfrm>
              <a:off x="2784" y="1872"/>
              <a:ext cx="432" cy="43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81" name="Line 29"/>
            <p:cNvSpPr>
              <a:spLocks noChangeShapeType="1"/>
            </p:cNvSpPr>
            <p:nvPr/>
          </p:nvSpPr>
          <p:spPr bwMode="auto">
            <a:xfrm rot="-4718280">
              <a:off x="2736" y="2736"/>
              <a:ext cx="432" cy="43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2640" y="2304"/>
            <a:ext cx="636" cy="468"/>
          </p:xfrm>
          <a:graphic>
            <a:graphicData uri="http://schemas.openxmlformats.org/presentationml/2006/ole">
              <p:oleObj spid="_x0000_s2050" name="Utklipp" r:id="rId3" imgW="4762440" imgH="3504600" progId="MS_ClipArt_Gallery.2">
                <p:embed/>
              </p:oleObj>
            </a:graphicData>
          </a:graphic>
        </p:graphicFrame>
        <p:pic>
          <p:nvPicPr>
            <p:cNvPr id="2082" name="Picture 39"/>
            <p:cNvPicPr>
              <a:picLocks noChangeAspect="1" noChangeArrowheads="1"/>
            </p:cNvPicPr>
            <p:nvPr/>
          </p:nvPicPr>
          <p:blipFill>
            <a:blip r:embed="rId4" cstate="print"/>
            <a:srcRect l="62227" t="34744" r="28239" b="55988"/>
            <a:stretch>
              <a:fillRect/>
            </a:stretch>
          </p:blipFill>
          <p:spPr bwMode="auto">
            <a:xfrm>
              <a:off x="3264" y="2352"/>
              <a:ext cx="576" cy="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77"/>
          <p:cNvGrpSpPr>
            <a:grpSpLocks/>
          </p:cNvGrpSpPr>
          <p:nvPr/>
        </p:nvGrpSpPr>
        <p:grpSpPr bwMode="auto">
          <a:xfrm>
            <a:off x="6477000" y="914400"/>
            <a:ext cx="2444750" cy="3292475"/>
            <a:chOff x="4080" y="576"/>
            <a:chExt cx="1540" cy="2074"/>
          </a:xfrm>
        </p:grpSpPr>
        <p:sp>
          <p:nvSpPr>
            <p:cNvPr id="2070" name="Text Box 32"/>
            <p:cNvSpPr txBox="1">
              <a:spLocks noChangeArrowheads="1"/>
            </p:cNvSpPr>
            <p:nvPr/>
          </p:nvSpPr>
          <p:spPr bwMode="auto">
            <a:xfrm>
              <a:off x="4416" y="576"/>
              <a:ext cx="98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6600CC"/>
                  </a:solidFill>
                </a:rPr>
                <a:t>Bruke på</a:t>
              </a:r>
            </a:p>
            <a:p>
              <a:r>
                <a:rPr lang="nb-NO">
                  <a:solidFill>
                    <a:srgbClr val="6600CC"/>
                  </a:solidFill>
                </a:rPr>
                <a:t>enkeltsaker</a:t>
              </a:r>
              <a:endParaRPr lang="nb-NO"/>
            </a:p>
          </p:txBody>
        </p:sp>
        <p:sp>
          <p:nvSpPr>
            <p:cNvPr id="2071" name="Line 33"/>
            <p:cNvSpPr>
              <a:spLocks noChangeShapeType="1"/>
            </p:cNvSpPr>
            <p:nvPr/>
          </p:nvSpPr>
          <p:spPr bwMode="auto">
            <a:xfrm>
              <a:off x="4080" y="1920"/>
              <a:ext cx="48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72" name="Text Box 41"/>
            <p:cNvSpPr txBox="1">
              <a:spLocks noChangeArrowheads="1"/>
            </p:cNvSpPr>
            <p:nvPr/>
          </p:nvSpPr>
          <p:spPr bwMode="auto">
            <a:xfrm>
              <a:off x="4416" y="1344"/>
              <a:ext cx="91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0">
                  <a:sym typeface="Webdings" pitchFamily="18" charset="2"/>
                </a:rPr>
                <a:t></a:t>
              </a:r>
              <a:endParaRPr lang="nb-NO" sz="10000"/>
            </a:p>
          </p:txBody>
        </p:sp>
        <p:sp>
          <p:nvSpPr>
            <p:cNvPr id="2073" name="Line 53"/>
            <p:cNvSpPr>
              <a:spLocks noChangeShapeType="1"/>
            </p:cNvSpPr>
            <p:nvPr/>
          </p:nvSpPr>
          <p:spPr bwMode="auto">
            <a:xfrm>
              <a:off x="4176" y="2016"/>
              <a:ext cx="48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74" name="Text Box 54"/>
            <p:cNvSpPr txBox="1">
              <a:spLocks noChangeArrowheads="1"/>
            </p:cNvSpPr>
            <p:nvPr/>
          </p:nvSpPr>
          <p:spPr bwMode="auto">
            <a:xfrm>
              <a:off x="4512" y="1440"/>
              <a:ext cx="91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0">
                  <a:sym typeface="Webdings" pitchFamily="18" charset="2"/>
                </a:rPr>
                <a:t></a:t>
              </a:r>
              <a:endParaRPr lang="nb-NO" sz="10000"/>
            </a:p>
          </p:txBody>
        </p:sp>
        <p:sp>
          <p:nvSpPr>
            <p:cNvPr id="2075" name="Line 55"/>
            <p:cNvSpPr>
              <a:spLocks noChangeShapeType="1"/>
            </p:cNvSpPr>
            <p:nvPr/>
          </p:nvSpPr>
          <p:spPr bwMode="auto">
            <a:xfrm>
              <a:off x="4272" y="2112"/>
              <a:ext cx="48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76" name="Text Box 56"/>
            <p:cNvSpPr txBox="1">
              <a:spLocks noChangeArrowheads="1"/>
            </p:cNvSpPr>
            <p:nvPr/>
          </p:nvSpPr>
          <p:spPr bwMode="auto">
            <a:xfrm>
              <a:off x="4608" y="1536"/>
              <a:ext cx="91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0">
                  <a:sym typeface="Webdings" pitchFamily="18" charset="2"/>
                </a:rPr>
                <a:t></a:t>
              </a:r>
              <a:endParaRPr lang="nb-NO" sz="10000"/>
            </a:p>
          </p:txBody>
        </p:sp>
        <p:sp>
          <p:nvSpPr>
            <p:cNvPr id="2077" name="Line 57"/>
            <p:cNvSpPr>
              <a:spLocks noChangeShapeType="1"/>
            </p:cNvSpPr>
            <p:nvPr/>
          </p:nvSpPr>
          <p:spPr bwMode="auto">
            <a:xfrm>
              <a:off x="4368" y="2208"/>
              <a:ext cx="48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78" name="Text Box 58"/>
            <p:cNvSpPr txBox="1">
              <a:spLocks noChangeArrowheads="1"/>
            </p:cNvSpPr>
            <p:nvPr/>
          </p:nvSpPr>
          <p:spPr bwMode="auto">
            <a:xfrm>
              <a:off x="4704" y="1632"/>
              <a:ext cx="91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0">
                  <a:sym typeface="Webdings" pitchFamily="18" charset="2"/>
                </a:rPr>
                <a:t></a:t>
              </a:r>
              <a:endParaRPr lang="nb-NO" sz="10000"/>
            </a:p>
          </p:txBody>
        </p:sp>
      </p:grp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5334000" y="3886200"/>
            <a:ext cx="3048000" cy="2667000"/>
            <a:chOff x="3360" y="2448"/>
            <a:chExt cx="1920" cy="1680"/>
          </a:xfrm>
        </p:grpSpPr>
        <p:sp>
          <p:nvSpPr>
            <p:cNvPr id="2057" name="Line 63"/>
            <p:cNvSpPr>
              <a:spLocks noChangeShapeType="1"/>
            </p:cNvSpPr>
            <p:nvPr/>
          </p:nvSpPr>
          <p:spPr bwMode="auto">
            <a:xfrm flipH="1">
              <a:off x="4608" y="2448"/>
              <a:ext cx="288" cy="43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2058" name="Group 76"/>
            <p:cNvGrpSpPr>
              <a:grpSpLocks/>
            </p:cNvGrpSpPr>
            <p:nvPr/>
          </p:nvGrpSpPr>
          <p:grpSpPr bwMode="auto">
            <a:xfrm>
              <a:off x="3360" y="2544"/>
              <a:ext cx="1920" cy="1584"/>
              <a:chOff x="3360" y="2544"/>
              <a:chExt cx="1920" cy="1584"/>
            </a:xfrm>
          </p:grpSpPr>
          <p:grpSp>
            <p:nvGrpSpPr>
              <p:cNvPr id="2059" name="Group 69"/>
              <p:cNvGrpSpPr>
                <a:grpSpLocks/>
              </p:cNvGrpSpPr>
              <p:nvPr/>
            </p:nvGrpSpPr>
            <p:grpSpPr bwMode="auto">
              <a:xfrm>
                <a:off x="3360" y="2736"/>
                <a:ext cx="1567" cy="1162"/>
                <a:chOff x="3271" y="3024"/>
                <a:chExt cx="1773" cy="1162"/>
              </a:xfrm>
            </p:grpSpPr>
            <p:sp>
              <p:nvSpPr>
                <p:cNvPr id="2065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3271" y="3120"/>
                  <a:ext cx="765" cy="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7000">
                      <a:sym typeface="Webdings" pitchFamily="18" charset="2"/>
                    </a:rPr>
                    <a:t></a:t>
                  </a:r>
                  <a:endParaRPr lang="nb-NO" sz="7000"/>
                </a:p>
              </p:txBody>
            </p:sp>
            <p:sp>
              <p:nvSpPr>
                <p:cNvPr id="2066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3607" y="3120"/>
                  <a:ext cx="765" cy="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7000">
                      <a:sym typeface="Webdings" pitchFamily="18" charset="2"/>
                    </a:rPr>
                    <a:t></a:t>
                  </a:r>
                  <a:endParaRPr lang="nb-NO" sz="7000"/>
                </a:p>
              </p:txBody>
            </p:sp>
            <p:sp>
              <p:nvSpPr>
                <p:cNvPr id="2067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943" y="3024"/>
                  <a:ext cx="765" cy="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7000">
                      <a:sym typeface="Webdings" pitchFamily="18" charset="2"/>
                    </a:rPr>
                    <a:t></a:t>
                  </a:r>
                  <a:endParaRPr lang="nb-NO" sz="7000"/>
                </a:p>
              </p:txBody>
            </p:sp>
            <p:sp>
              <p:nvSpPr>
                <p:cNvPr id="2068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4279" y="3024"/>
                  <a:ext cx="765" cy="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7000">
                      <a:sym typeface="Webdings" pitchFamily="18" charset="2"/>
                    </a:rPr>
                    <a:t></a:t>
                  </a:r>
                  <a:endParaRPr lang="nb-NO" sz="7000"/>
                </a:p>
              </p:txBody>
            </p:sp>
            <p:sp>
              <p:nvSpPr>
                <p:cNvPr id="2069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896" y="3456"/>
                  <a:ext cx="764" cy="7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7000">
                      <a:sym typeface="Webdings" pitchFamily="18" charset="2"/>
                    </a:rPr>
                    <a:t></a:t>
                  </a:r>
                  <a:endParaRPr lang="nb-NO" sz="7000"/>
                </a:p>
              </p:txBody>
            </p:sp>
          </p:grpSp>
          <p:sp>
            <p:nvSpPr>
              <p:cNvPr id="2060" name="Line 70"/>
              <p:cNvSpPr>
                <a:spLocks noChangeShapeType="1"/>
              </p:cNvSpPr>
              <p:nvPr/>
            </p:nvSpPr>
            <p:spPr bwMode="auto">
              <a:xfrm flipH="1">
                <a:off x="4704" y="2544"/>
                <a:ext cx="288" cy="432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61" name="Line 71"/>
              <p:cNvSpPr>
                <a:spLocks noChangeShapeType="1"/>
              </p:cNvSpPr>
              <p:nvPr/>
            </p:nvSpPr>
            <p:spPr bwMode="auto">
              <a:xfrm flipH="1">
                <a:off x="4800" y="2640"/>
                <a:ext cx="288" cy="432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62" name="Line 72"/>
              <p:cNvSpPr>
                <a:spLocks noChangeShapeType="1"/>
              </p:cNvSpPr>
              <p:nvPr/>
            </p:nvSpPr>
            <p:spPr bwMode="auto">
              <a:xfrm flipH="1">
                <a:off x="4896" y="2736"/>
                <a:ext cx="288" cy="432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63" name="Line 73"/>
              <p:cNvSpPr>
                <a:spLocks noChangeShapeType="1"/>
              </p:cNvSpPr>
              <p:nvPr/>
            </p:nvSpPr>
            <p:spPr bwMode="auto">
              <a:xfrm flipH="1">
                <a:off x="4992" y="2832"/>
                <a:ext cx="288" cy="432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064" name="Text Box 75"/>
              <p:cNvSpPr txBox="1">
                <a:spLocks noChangeArrowheads="1"/>
              </p:cNvSpPr>
              <p:nvPr/>
            </p:nvSpPr>
            <p:spPr bwMode="auto">
              <a:xfrm>
                <a:off x="3408" y="3840"/>
                <a:ext cx="162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rgbClr val="6600CC"/>
                    </a:solidFill>
                  </a:rPr>
                  <a:t>Treffe enkeltvedtak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Kort om hva transformering av rettskilder er</a:t>
            </a:r>
            <a:endParaRPr lang="nb-NO" smtClean="0">
              <a:solidFill>
                <a:schemeClr val="accent2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811213"/>
            <a:ext cx="6765925" cy="1989137"/>
            <a:chOff x="384" y="511"/>
            <a:chExt cx="4262" cy="1253"/>
          </a:xfrm>
        </p:grpSpPr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384" y="511"/>
              <a:ext cx="41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Utgangspunktet er regler uttrykt ved hjelp av “naturlig norsk”...</a:t>
              </a:r>
            </a:p>
          </p:txBody>
        </p:sp>
        <p:pic>
          <p:nvPicPr>
            <p:cNvPr id="615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6306" t="7896" r="5876"/>
            <a:stretch>
              <a:fillRect/>
            </a:stretch>
          </p:blipFill>
          <p:spPr bwMode="auto">
            <a:xfrm>
              <a:off x="1248" y="720"/>
              <a:ext cx="3398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09600" y="3021013"/>
            <a:ext cx="6781800" cy="2049462"/>
            <a:chOff x="384" y="1903"/>
            <a:chExt cx="4272" cy="1291"/>
          </a:xfrm>
        </p:grpSpPr>
        <p:sp>
          <p:nvSpPr>
            <p:cNvPr id="6153" name="Text Box 5"/>
            <p:cNvSpPr txBox="1">
              <a:spLocks noChangeArrowheads="1"/>
            </p:cNvSpPr>
            <p:nvPr/>
          </p:nvSpPr>
          <p:spPr bwMode="auto">
            <a:xfrm>
              <a:off x="384" y="1903"/>
              <a:ext cx="34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som skal fortolkes og uttrykkes som programkode ...</a:t>
              </a:r>
            </a:p>
          </p:txBody>
        </p:sp>
        <p:pic>
          <p:nvPicPr>
            <p:cNvPr id="615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0" y="2160"/>
              <a:ext cx="3456" cy="1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46125" y="5119688"/>
            <a:ext cx="7118350" cy="992187"/>
            <a:chOff x="470" y="3225"/>
            <a:chExt cx="4484" cy="625"/>
          </a:xfrm>
        </p:grpSpPr>
        <p:sp>
          <p:nvSpPr>
            <p:cNvPr id="6150" name="Text Box 7"/>
            <p:cNvSpPr txBox="1">
              <a:spLocks noChangeArrowheads="1"/>
            </p:cNvSpPr>
            <p:nvPr/>
          </p:nvSpPr>
          <p:spPr bwMode="auto">
            <a:xfrm>
              <a:off x="470" y="3225"/>
              <a:ext cx="44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Transformingen innebærer med andre ord at vi fortolker en flertydig</a:t>
              </a:r>
            </a:p>
          </p:txBody>
        </p:sp>
        <p:sp>
          <p:nvSpPr>
            <p:cNvPr id="6151" name="Text Box 8"/>
            <p:cNvSpPr txBox="1">
              <a:spLocks noChangeArrowheads="1"/>
            </p:cNvSpPr>
            <p:nvPr/>
          </p:nvSpPr>
          <p:spPr bwMode="auto">
            <a:xfrm>
              <a:off x="480" y="3408"/>
              <a:ext cx="371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tekst og gjør den om til et sett av entydige instruksjoner,</a:t>
              </a:r>
            </a:p>
          </p:txBody>
        </p:sp>
        <p:sp>
          <p:nvSpPr>
            <p:cNvPr id="6152" name="Text Box 9"/>
            <p:cNvSpPr txBox="1">
              <a:spLocks noChangeArrowheads="1"/>
            </p:cNvSpPr>
            <p:nvPr/>
          </p:nvSpPr>
          <p:spPr bwMode="auto">
            <a:xfrm>
              <a:off x="480" y="3600"/>
              <a:ext cx="39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uttrykt ved hjelp av et programmeringsspråk (formelt språk).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Oversikt over hovedelementene i en automatisert rettslig beslutningsprosess</a:t>
            </a:r>
            <a:endParaRPr lang="nb-NO" smtClean="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000">
                <a:sym typeface="Marlett" pitchFamily="2" charset="2"/>
              </a:rPr>
              <a:t></a:t>
            </a:r>
            <a:r>
              <a:rPr lang="nb-NO" sz="2000"/>
              <a:t> aritmetiske</a:t>
            </a:r>
            <a:endParaRPr lang="nb-NO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>
                <a:sym typeface="Marlett" pitchFamily="2" charset="2"/>
              </a:rPr>
              <a:t></a:t>
            </a:r>
            <a:r>
              <a:rPr lang="nb-NO" sz="2000"/>
              <a:t> logiske</a:t>
            </a:r>
            <a:endParaRPr lang="nb-NO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/>
          </a:p>
          <a:p>
            <a:endParaRPr lang="nb-NO"/>
          </a:p>
          <a:p>
            <a:r>
              <a:rPr lang="nb-NO" sz="1900"/>
              <a:t>Enkeltvedtak</a:t>
            </a:r>
          </a:p>
          <a:p>
            <a:endParaRPr lang="nb-NO" sz="1900"/>
          </a:p>
          <a:p>
            <a:endParaRPr lang="nb-NO"/>
          </a:p>
          <a:p>
            <a:endParaRPr lang="nb-NO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 sz="1800"/>
            </a:p>
            <a:p>
              <a:r>
                <a:rPr lang="nb-NO" sz="1800"/>
                <a:t>Relevant</a:t>
              </a:r>
            </a:p>
            <a:p>
              <a:r>
                <a:rPr lang="nb-NO" sz="1800"/>
                <a:t>beslutnings-</a:t>
              </a:r>
            </a:p>
            <a:p>
              <a:r>
                <a:rPr lang="nb-NO" sz="1800"/>
                <a:t>grunnlag;</a:t>
              </a:r>
            </a:p>
            <a:p>
              <a:r>
                <a:rPr lang="nb-NO" sz="1800"/>
                <a:t>dvs opplysn. </a:t>
              </a:r>
            </a:p>
            <a:p>
              <a:r>
                <a:rPr lang="nb-NO" sz="1800"/>
                <a:t>om den aktuelle</a:t>
              </a:r>
            </a:p>
            <a:p>
              <a:r>
                <a:rPr lang="nb-NO" sz="1800"/>
                <a:t>personen</a:t>
              </a:r>
              <a:endParaRPr lang="nb-NO"/>
            </a:p>
            <a:p>
              <a:endParaRPr lang="nb-NO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AND, OR, NOT, </a:t>
            </a:r>
            <a:r>
              <a:rPr lang="nb-NO" sz="1800">
                <a:sym typeface="Symbol" pitchFamily="18" charset="2"/>
              </a:rPr>
              <a:t>, </a:t>
            </a:r>
            <a:r>
              <a:rPr lang="nb-NO" sz="1800"/>
              <a:t>&lt;, &gt;, </a:t>
            </a:r>
            <a:r>
              <a:rPr lang="nb-NO" sz="1800">
                <a:sym typeface="Symbol" pitchFamily="18" charset="2"/>
              </a:rPr>
              <a:t> etc</a:t>
            </a:r>
            <a:endParaRPr lang="nb-NO">
              <a:sym typeface="Symbol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+, -, /, * </a:t>
            </a:r>
            <a:r>
              <a:rPr lang="nb-NO" sz="1800">
                <a:sym typeface="Symbol" pitchFamily="18" charset="2"/>
              </a:rPr>
              <a:t>etc</a:t>
            </a:r>
            <a:endParaRPr lang="nb-NO">
              <a:sym typeface="Symbol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/>
                <a:t>variable</a:t>
              </a:r>
            </a:p>
            <a:p>
              <a:r>
                <a:rPr lang="nb-NO" sz="1800"/>
                <a:t>faste</a:t>
              </a:r>
              <a:endParaRPr lang="nb-NO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85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900"/>
              <a:t>Uriktige data =&gt; uriktige vedtak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286000" y="5638800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/>
              <a:t>Uriktige operasjoner </a:t>
            </a:r>
          </a:p>
          <a:p>
            <a:r>
              <a:rPr lang="nb-NO" sz="1800"/>
              <a:t>=&gt; uriktige vedtak,</a:t>
            </a:r>
            <a:endParaRPr lang="nb-NO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Operasjoner</a:t>
              </a:r>
              <a:endParaRPr 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Identifisering av de opplysninger som skal inngå i saksbehandlingen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b="1">
                <a:solidFill>
                  <a:schemeClr val="accent2"/>
                </a:solidFill>
              </a:rPr>
              <a:t>“§ 2.</a:t>
            </a:r>
            <a:r>
              <a:rPr lang="nb-NO" sz="1700">
                <a:solidFill>
                  <a:schemeClr val="accent2"/>
                </a:solidFill>
              </a:rPr>
              <a:t> </a:t>
            </a:r>
            <a:r>
              <a:rPr lang="nb-NO" sz="1700" i="1">
                <a:solidFill>
                  <a:schemeClr val="accent2"/>
                </a:solidFill>
              </a:rPr>
              <a:t>Vilkår knyttet til barnet</a:t>
            </a:r>
            <a:r>
              <a:rPr lang="nb-NO" sz="170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267200" y="1752600"/>
            <a:ext cx="2514600" cy="838200"/>
            <a:chOff x="2688" y="1104"/>
            <a:chExt cx="1584" cy="528"/>
          </a:xfrm>
        </p:grpSpPr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2736" y="1248"/>
              <a:ext cx="15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Barnets identifikasjon</a:t>
              </a:r>
            </a:p>
          </p:txBody>
        </p:sp>
        <p:sp>
          <p:nvSpPr>
            <p:cNvPr id="8211" name="AutoShape 9"/>
            <p:cNvSpPr>
              <a:spLocks noChangeArrowheads="1"/>
            </p:cNvSpPr>
            <p:nvPr/>
          </p:nvSpPr>
          <p:spPr bwMode="auto">
            <a:xfrm>
              <a:off x="2688" y="1104"/>
              <a:ext cx="1584" cy="528"/>
            </a:xfrm>
            <a:prstGeom prst="wedgeEllipseCallout">
              <a:avLst>
                <a:gd name="adj1" fmla="val -107009"/>
                <a:gd name="adj2" fmla="val 9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19600" y="2667000"/>
            <a:ext cx="1676400" cy="838200"/>
            <a:chOff x="2736" y="1632"/>
            <a:chExt cx="1056" cy="528"/>
          </a:xfrm>
        </p:grpSpPr>
        <p:sp>
          <p:nvSpPr>
            <p:cNvPr id="8208" name="Text Box 5"/>
            <p:cNvSpPr txBox="1">
              <a:spLocks noChangeArrowheads="1"/>
            </p:cNvSpPr>
            <p:nvPr/>
          </p:nvSpPr>
          <p:spPr bwMode="auto">
            <a:xfrm>
              <a:off x="2784" y="1776"/>
              <a:ext cx="9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Barnets alder</a:t>
              </a:r>
            </a:p>
          </p:txBody>
        </p:sp>
        <p:sp>
          <p:nvSpPr>
            <p:cNvPr id="8209" name="AutoShape 10"/>
            <p:cNvSpPr>
              <a:spLocks noChangeArrowheads="1"/>
            </p:cNvSpPr>
            <p:nvPr/>
          </p:nvSpPr>
          <p:spPr bwMode="auto">
            <a:xfrm>
              <a:off x="2736" y="1632"/>
              <a:ext cx="1056" cy="528"/>
            </a:xfrm>
            <a:prstGeom prst="wedgeEllipseCallout">
              <a:avLst>
                <a:gd name="adj1" fmla="val -87500"/>
                <a:gd name="adj2" fmla="val -107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91000" y="3581400"/>
            <a:ext cx="2286000" cy="533400"/>
            <a:chOff x="2496" y="2256"/>
            <a:chExt cx="1440" cy="336"/>
          </a:xfrm>
        </p:grpSpPr>
        <p:sp>
          <p:nvSpPr>
            <p:cNvPr id="8205" name="Text Box 6"/>
            <p:cNvSpPr txBox="1">
              <a:spLocks noChangeArrowheads="1"/>
            </p:cNvSpPr>
            <p:nvPr/>
          </p:nvSpPr>
          <p:spPr bwMode="auto">
            <a:xfrm>
              <a:off x="2784" y="2304"/>
              <a:ext cx="10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Barnets bosted</a:t>
              </a:r>
            </a:p>
          </p:txBody>
        </p:sp>
        <p:sp>
          <p:nvSpPr>
            <p:cNvPr id="8206" name="AutoShape 11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13125"/>
                <a:gd name="adj2" fmla="val -114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8207" name="AutoShape 12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33056"/>
                <a:gd name="adj2" fmla="val 189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343400" y="4419600"/>
            <a:ext cx="3479800" cy="685800"/>
            <a:chOff x="2928" y="2928"/>
            <a:chExt cx="2192" cy="432"/>
          </a:xfrm>
        </p:grpSpPr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976" y="3024"/>
              <a:ext cx="21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Barnets bruk av barnehageplass</a:t>
              </a:r>
            </a:p>
          </p:txBody>
        </p:sp>
        <p:sp>
          <p:nvSpPr>
            <p:cNvPr id="8204" name="AutoShape 13"/>
            <p:cNvSpPr>
              <a:spLocks noChangeArrowheads="1"/>
            </p:cNvSpPr>
            <p:nvPr/>
          </p:nvSpPr>
          <p:spPr bwMode="auto">
            <a:xfrm>
              <a:off x="2928" y="2928"/>
              <a:ext cx="2160" cy="432"/>
            </a:xfrm>
            <a:prstGeom prst="wedgeEllipseCallout">
              <a:avLst>
                <a:gd name="adj1" fmla="val -126435"/>
                <a:gd name="adj2" fmla="val -142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4343400" y="5562600"/>
            <a:ext cx="3200400" cy="533400"/>
            <a:chOff x="2736" y="3504"/>
            <a:chExt cx="2016" cy="336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832" y="3552"/>
              <a:ext cx="17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Barnehagens finansiering</a:t>
              </a:r>
            </a:p>
          </p:txBody>
        </p:sp>
        <p:sp>
          <p:nvSpPr>
            <p:cNvPr id="8202" name="AutoShape 18"/>
            <p:cNvSpPr>
              <a:spLocks noChangeArrowheads="1"/>
            </p:cNvSpPr>
            <p:nvPr/>
          </p:nvSpPr>
          <p:spPr bwMode="auto">
            <a:xfrm>
              <a:off x="2736" y="3504"/>
              <a:ext cx="2016" cy="336"/>
            </a:xfrm>
            <a:prstGeom prst="wedgeEllipseCallout">
              <a:avLst>
                <a:gd name="adj1" fmla="val -133583"/>
                <a:gd name="adj2" fmla="val -33006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Identifisering av de operasjoner som skal utføres</a:t>
            </a:r>
            <a:endParaRPr lang="nb-NO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3725" y="1031875"/>
            <a:ext cx="7231063" cy="812800"/>
            <a:chOff x="374" y="650"/>
            <a:chExt cx="4555" cy="512"/>
          </a:xfrm>
        </p:grpSpPr>
        <p:sp>
          <p:nvSpPr>
            <p:cNvPr id="9227" name="Text Box 3"/>
            <p:cNvSpPr txBox="1">
              <a:spLocks noChangeArrowheads="1"/>
            </p:cNvSpPr>
            <p:nvPr/>
          </p:nvSpPr>
          <p:spPr bwMode="auto">
            <a:xfrm>
              <a:off x="374" y="650"/>
              <a:ext cx="20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Særlig viktig å lete etter:</a:t>
              </a:r>
            </a:p>
          </p:txBody>
        </p:sp>
        <p:sp>
          <p:nvSpPr>
            <p:cNvPr id="9228" name="Text Box 4"/>
            <p:cNvSpPr txBox="1">
              <a:spLocks noChangeArrowheads="1"/>
            </p:cNvSpPr>
            <p:nvPr/>
          </p:nvSpPr>
          <p:spPr bwMode="auto">
            <a:xfrm>
              <a:off x="384" y="912"/>
              <a:ext cx="45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chemeClr val="accent2"/>
                  </a:solidFill>
                </a:rPr>
                <a:t> Regler som gir anvisning på prøving av vilkår (logiske operasjoner)</a:t>
              </a:r>
            </a:p>
          </p:txBody>
        </p:sp>
      </p:grp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828800"/>
            <a:ext cx="707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CC3300"/>
                </a:solidFill>
              </a:rPr>
              <a:t> Regler som gir anvisning på beregninger (aritmetiske operasjoner)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b="1">
                <a:solidFill>
                  <a:schemeClr val="accent2"/>
                </a:solidFill>
              </a:rPr>
              <a:t>“§ 2.</a:t>
            </a:r>
            <a:r>
              <a:rPr lang="nb-NO" sz="1700">
                <a:solidFill>
                  <a:schemeClr val="accent2"/>
                </a:solidFill>
              </a:rPr>
              <a:t> </a:t>
            </a:r>
            <a:r>
              <a:rPr lang="nb-NO" sz="1700" i="1">
                <a:solidFill>
                  <a:schemeClr val="accent2"/>
                </a:solidFill>
              </a:rPr>
              <a:t>Vilkår knyttet til barnet</a:t>
            </a:r>
            <a:r>
              <a:rPr lang="nb-NO" sz="170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495800" y="2209800"/>
            <a:ext cx="42672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rgbClr val="CC3300"/>
                </a:solidFill>
              </a:rPr>
              <a:t>[fra § 7 Kontantstøttens størrelse]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rgbClr val="CC3300"/>
                </a:solidFill>
              </a:rPr>
              <a:t>“Dersom barnet gjør bruk av barnehageplass som det ytes statlig driftstilskudd for, og det er skriftlig avtalt redusert oppholdstid, ytes delvis kontantstøtte som følger: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rgbClr val="CC3300"/>
                </a:solidFill>
              </a:rPr>
              <a:t>a. Med 80 prosent av full kontantstøtte når det er avtalt oppholdstid til og med 8 timer per uke.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rgbClr val="CC3300"/>
                </a:solidFill>
              </a:rPr>
              <a:t>b. Med 60 prosent av full kontantstøtte når det er avtalt oppholdstid fra og med 9 til og med 16 timer per uke. 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rgbClr val="CC3300"/>
                </a:solidFill>
              </a:rPr>
              <a:t>c. Med 40 prosent av full kontantstøtte når det er avtalt oppholdstid fra og med 17 til og med 24 timer per uke.” [osv]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143000" y="3581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514600" y="4724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2286000" y="57150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3276600"/>
            <a:ext cx="2286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2" grpId="0" autoUpdateAnimBg="0"/>
      <p:bldP spid="6154" grpId="0" animBg="1"/>
      <p:bldP spid="6157" grpId="0" animBg="1"/>
      <p:bldP spid="6158" grpId="0" animBg="1"/>
      <p:bldP spid="6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Fra saksdrevet til systemdrevet fortolkning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46125" y="939800"/>
            <a:ext cx="6261100" cy="1208088"/>
            <a:chOff x="470" y="592"/>
            <a:chExt cx="3944" cy="761"/>
          </a:xfrm>
        </p:grpSpPr>
        <p:sp>
          <p:nvSpPr>
            <p:cNvPr id="10259" name="Text Box 3"/>
            <p:cNvSpPr txBox="1">
              <a:spLocks noChangeArrowheads="1"/>
            </p:cNvSpPr>
            <p:nvPr/>
          </p:nvSpPr>
          <p:spPr bwMode="auto">
            <a:xfrm>
              <a:off x="480" y="592"/>
              <a:ext cx="307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chemeClr val="accent2"/>
                  </a:solidFill>
                </a:rPr>
                <a:t>Tradisjonell fortolkning av lovtekster mv:</a:t>
              </a:r>
            </a:p>
          </p:txBody>
        </p:sp>
        <p:grpSp>
          <p:nvGrpSpPr>
            <p:cNvPr id="10260" name="Group 6"/>
            <p:cNvGrpSpPr>
              <a:grpSpLocks/>
            </p:cNvGrpSpPr>
            <p:nvPr/>
          </p:nvGrpSpPr>
          <p:grpSpPr bwMode="auto">
            <a:xfrm>
              <a:off x="470" y="889"/>
              <a:ext cx="3944" cy="464"/>
              <a:chOff x="566" y="1641"/>
              <a:chExt cx="3944" cy="464"/>
            </a:xfrm>
          </p:grpSpPr>
          <p:sp>
            <p:nvSpPr>
              <p:cNvPr id="10261" name="Text Box 4"/>
              <p:cNvSpPr txBox="1">
                <a:spLocks noChangeArrowheads="1"/>
              </p:cNvSpPr>
              <p:nvPr/>
            </p:nvSpPr>
            <p:spPr bwMode="auto">
              <a:xfrm>
                <a:off x="566" y="1641"/>
                <a:ext cx="394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Fortolkningen skjer for å ta stilling til de tvilsspørsmål som </a:t>
                </a:r>
              </a:p>
            </p:txBody>
          </p:sp>
          <p:sp>
            <p:nvSpPr>
              <p:cNvPr id="10262" name="Text Box 5"/>
              <p:cNvSpPr txBox="1">
                <a:spLocks noChangeArrowheads="1"/>
              </p:cNvSpPr>
              <p:nvPr/>
            </p:nvSpPr>
            <p:spPr bwMode="auto">
              <a:xfrm>
                <a:off x="576" y="1855"/>
                <a:ext cx="222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saken aktualiserer (“saksdrevet”)</a:t>
                </a:r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685800" y="2286000"/>
            <a:ext cx="7505700" cy="1093788"/>
            <a:chOff x="432" y="1440"/>
            <a:chExt cx="4728" cy="689"/>
          </a:xfrm>
        </p:grpSpPr>
        <p:sp>
          <p:nvSpPr>
            <p:cNvPr id="10255" name="Text Box 7"/>
            <p:cNvSpPr txBox="1">
              <a:spLocks noChangeArrowheads="1"/>
            </p:cNvSpPr>
            <p:nvPr/>
          </p:nvSpPr>
          <p:spPr bwMode="auto">
            <a:xfrm>
              <a:off x="432" y="1440"/>
              <a:ext cx="472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chemeClr val="accent2"/>
                  </a:solidFill>
                </a:rPr>
                <a:t>Fortolkning ved transformering av lovtekser mv til programkode:</a:t>
              </a:r>
            </a:p>
          </p:txBody>
        </p:sp>
        <p:grpSp>
          <p:nvGrpSpPr>
            <p:cNvPr id="10256" name="Group 10"/>
            <p:cNvGrpSpPr>
              <a:grpSpLocks/>
            </p:cNvGrpSpPr>
            <p:nvPr/>
          </p:nvGrpSpPr>
          <p:grpSpPr bwMode="auto">
            <a:xfrm>
              <a:off x="432" y="1696"/>
              <a:ext cx="4408" cy="433"/>
              <a:chOff x="566" y="2649"/>
              <a:chExt cx="4408" cy="433"/>
            </a:xfrm>
          </p:grpSpPr>
          <p:sp>
            <p:nvSpPr>
              <p:cNvPr id="10257" name="Text Box 8"/>
              <p:cNvSpPr txBox="1">
                <a:spLocks noChangeArrowheads="1"/>
              </p:cNvSpPr>
              <p:nvPr/>
            </p:nvSpPr>
            <p:spPr bwMode="auto">
              <a:xfrm>
                <a:off x="566" y="2649"/>
                <a:ext cx="44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Fortolkningen skjer for å ta stilling til alle potensielle tvilsspørsmål</a:t>
                </a:r>
              </a:p>
            </p:txBody>
          </p:sp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576" y="2832"/>
                <a:ext cx="286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i vedkommende sakstype (“systemdrevet”)</a:t>
                </a:r>
              </a:p>
            </p:txBody>
          </p:sp>
        </p:grpSp>
      </p:grp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609600" y="3810000"/>
            <a:ext cx="6934200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 b="1">
                <a:solidFill>
                  <a:schemeClr val="accent2"/>
                </a:solidFill>
              </a:rPr>
              <a:t>“§ 2.</a:t>
            </a:r>
            <a:r>
              <a:rPr lang="nb-NO" sz="1700">
                <a:solidFill>
                  <a:schemeClr val="accent2"/>
                </a:solidFill>
              </a:rPr>
              <a:t> </a:t>
            </a:r>
            <a:r>
              <a:rPr lang="nb-NO" sz="1700" i="1">
                <a:solidFill>
                  <a:schemeClr val="accent2"/>
                </a:solidFill>
              </a:rPr>
              <a:t>Vilkår knyttet til barnet</a:t>
            </a:r>
            <a:r>
              <a:rPr lang="nb-NO" sz="170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700">
                <a:solidFill>
                  <a:schemeClr val="accent2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2971800" y="4191000"/>
            <a:ext cx="13716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715000" y="4267200"/>
            <a:ext cx="685800" cy="3048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2514600" y="4495800"/>
            <a:ext cx="1143000" cy="3048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3657600" y="4495800"/>
            <a:ext cx="13716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609600" y="4724400"/>
            <a:ext cx="13716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4038600" y="5105400"/>
            <a:ext cx="15240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5943600" y="5105400"/>
            <a:ext cx="13716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1676400" y="5334000"/>
            <a:ext cx="1828800" cy="3810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8212" name="Oval 20"/>
          <p:cNvSpPr>
            <a:spLocks noChangeArrowheads="1"/>
          </p:cNvSpPr>
          <p:nvPr/>
        </p:nvSpPr>
        <p:spPr bwMode="auto">
          <a:xfrm>
            <a:off x="3733800" y="5410200"/>
            <a:ext cx="2743200" cy="304800"/>
          </a:xfrm>
          <a:prstGeom prst="ellips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autoUpdateAnimBg="0"/>
      <p:bldP spid="8204" grpId="0" animBg="1"/>
      <p:bldP spid="8205" grpId="0" animBg="1"/>
      <p:bldP spid="8206" grpId="0" animBg="1"/>
      <p:bldP spid="8207" grpId="0" animBg="1"/>
      <p:bldP spid="8208" grpId="0" animBg="1"/>
      <p:bldP spid="8209" grpId="0" animBg="1"/>
      <p:bldP spid="8210" grpId="0" animBg="1"/>
      <p:bldP spid="8211" grpId="0" animBg="1"/>
      <p:bldP spid="82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Hva er hovedproblemene i forbindelse med transformeringen?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276600"/>
          </a:xfrm>
        </p:spPr>
        <p:txBody>
          <a:bodyPr/>
          <a:lstStyle/>
          <a:p>
            <a:r>
              <a:rPr lang="nb-NO" sz="2400" smtClean="0"/>
              <a:t>Uriktige fortolkninger</a:t>
            </a:r>
          </a:p>
          <a:p>
            <a:r>
              <a:rPr lang="nb-NO" sz="2400" smtClean="0"/>
              <a:t>Tvilsomme fortolkninger</a:t>
            </a:r>
          </a:p>
          <a:p>
            <a:r>
              <a:rPr lang="nb-NO" sz="2400" smtClean="0"/>
              <a:t>Nye regler som kun finnes i programkoden</a:t>
            </a:r>
          </a:p>
          <a:p>
            <a:r>
              <a:rPr lang="nb-NO" sz="2400" smtClean="0"/>
              <a:t>Tilrettelegging for feil og misforståelser</a:t>
            </a:r>
          </a:p>
          <a:p>
            <a:r>
              <a:rPr lang="nb-NO" sz="2400" smtClean="0"/>
              <a:t>Manglende rettslig dokumentasjon og legalitetskontroll, jf rettssikkerhetsprinsippet.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766</Words>
  <Application>Microsoft Office PowerPoint</Application>
  <PresentationFormat>On-screen Show (4:3)</PresentationFormat>
  <Paragraphs>144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Times New Roman</vt:lpstr>
      <vt:lpstr>Arial</vt:lpstr>
      <vt:lpstr>Calibri</vt:lpstr>
      <vt:lpstr>Webdings</vt:lpstr>
      <vt:lpstr>Marlett</vt:lpstr>
      <vt:lpstr>Symbol</vt:lpstr>
      <vt:lpstr>Office-tema</vt:lpstr>
      <vt:lpstr>Microsoft Clip Gallery</vt:lpstr>
      <vt:lpstr>Automatisering av rettslige beslutninger, særlig enkeltvedtak </vt:lpstr>
      <vt:lpstr>Automatisering av enkeltvedtak (og andre enkeltavgjørelser)</vt:lpstr>
      <vt:lpstr>Nærmere om enkeltvedtak ...</vt:lpstr>
      <vt:lpstr>Lage beslutningssystem som kan treffe enkeltvedtak</vt:lpstr>
      <vt:lpstr>Kort om hva transformering av rettskilder er</vt:lpstr>
      <vt:lpstr>Oversikt over hovedelementene i en automatisert rettslig beslutningsprosess</vt:lpstr>
      <vt:lpstr>Identifisering av de opplysninger som skal inngå i saksbehandlingen</vt:lpstr>
      <vt:lpstr>Identifisering av de operasjoner som skal utføres</vt:lpstr>
      <vt:lpstr>Fra saksdrevet til systemdrevet fortolkning</vt:lpstr>
      <vt:lpstr>Hva er hovedproblemene i forbindelse med transformeringen?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av lover og forskrifter mv til programkode</dc:title>
  <dc:creator>Administrator</dc:creator>
  <cp:lastModifiedBy>dags</cp:lastModifiedBy>
  <cp:revision>7</cp:revision>
  <cp:lastPrinted>2009-10-19T20:31:39Z</cp:lastPrinted>
  <dcterms:created xsi:type="dcterms:W3CDTF">2004-10-12T18:59:04Z</dcterms:created>
  <dcterms:modified xsi:type="dcterms:W3CDTF">2013-10-21T09:15:58Z</dcterms:modified>
</cp:coreProperties>
</file>