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60" r:id="rId3"/>
    <p:sldId id="268" r:id="rId4"/>
    <p:sldId id="269" r:id="rId5"/>
    <p:sldId id="270" r:id="rId6"/>
    <p:sldId id="263" r:id="rId7"/>
    <p:sldId id="264" r:id="rId8"/>
    <p:sldId id="265" r:id="rId9"/>
    <p:sldId id="266" r:id="rId10"/>
    <p:sldId id="258" r:id="rId11"/>
    <p:sldId id="259" r:id="rId12"/>
    <p:sldId id="261" r:id="rId13"/>
    <p:sldId id="262" r:id="rId14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91F94-70F8-4ECB-9565-4F12A15CFEFF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77196-8B94-4976-B84F-6D557A3EC403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FFCC-303E-49FC-9C9B-269A1859593C}" type="datetimeFigureOut">
              <a:rPr lang="nb-NO" smtClean="0"/>
              <a:t>17.09.2012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679B3-EFB9-4C13-A53F-73AAAEC72438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z="3200" dirty="0" smtClean="0">
                <a:solidFill>
                  <a:schemeClr val="accent1"/>
                </a:solidFill>
              </a:rPr>
              <a:t>Rettslige prinsipper og interesser i styringen av offentlig forvaltning:</a:t>
            </a: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>
                <a:solidFill>
                  <a:schemeClr val="accent4">
                    <a:lumMod val="75000"/>
                  </a:schemeClr>
                </a:solidFill>
              </a:rPr>
              <a:t>offentlighet, rettssikkerhet og personvern</a:t>
            </a:r>
            <a:endParaRPr lang="nb-NO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048000" y="914400"/>
            <a:ext cx="3429000" cy="3352800"/>
            <a:chOff x="1584" y="864"/>
            <a:chExt cx="2160" cy="2112"/>
          </a:xfrm>
        </p:grpSpPr>
        <p:sp>
          <p:nvSpPr>
            <p:cNvPr id="7212" name="Oval 4"/>
            <p:cNvSpPr>
              <a:spLocks noChangeArrowheads="1"/>
            </p:cNvSpPr>
            <p:nvPr/>
          </p:nvSpPr>
          <p:spPr bwMode="auto">
            <a:xfrm>
              <a:off x="1584" y="864"/>
              <a:ext cx="2160" cy="2112"/>
            </a:xfrm>
            <a:prstGeom prst="ellipse">
              <a:avLst/>
            </a:prstGeom>
            <a:solidFill>
              <a:schemeClr val="fol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213" name="Text Box 8"/>
            <p:cNvSpPr txBox="1">
              <a:spLocks noChangeArrowheads="1"/>
            </p:cNvSpPr>
            <p:nvPr/>
          </p:nvSpPr>
          <p:spPr bwMode="auto">
            <a:xfrm>
              <a:off x="2229" y="1593"/>
              <a:ext cx="781" cy="233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bg1"/>
                  </a:solidFill>
                </a:rPr>
                <a:t>Personvern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357290" y="2357430"/>
            <a:ext cx="3429000" cy="3352800"/>
            <a:chOff x="816" y="1344"/>
            <a:chExt cx="2160" cy="2112"/>
          </a:xfrm>
        </p:grpSpPr>
        <p:sp>
          <p:nvSpPr>
            <p:cNvPr id="7208" name="Oval 3"/>
            <p:cNvSpPr>
              <a:spLocks noChangeArrowheads="1"/>
            </p:cNvSpPr>
            <p:nvPr/>
          </p:nvSpPr>
          <p:spPr bwMode="auto">
            <a:xfrm>
              <a:off x="816" y="1344"/>
              <a:ext cx="2160" cy="2112"/>
            </a:xfrm>
            <a:prstGeom prst="ellipse">
              <a:avLst/>
            </a:prstGeom>
            <a:solidFill>
              <a:srgbClr val="99CC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209" name="Text Box 6"/>
            <p:cNvSpPr txBox="1">
              <a:spLocks noChangeArrowheads="1"/>
            </p:cNvSpPr>
            <p:nvPr/>
          </p:nvSpPr>
          <p:spPr bwMode="auto">
            <a:xfrm>
              <a:off x="1142" y="2042"/>
              <a:ext cx="1221" cy="296"/>
            </a:xfrm>
            <a:prstGeom prst="rect">
              <a:avLst/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Rettssikkerhet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733800" y="3048000"/>
            <a:ext cx="3429000" cy="3352800"/>
            <a:chOff x="2016" y="2016"/>
            <a:chExt cx="2160" cy="2112"/>
          </a:xfrm>
        </p:grpSpPr>
        <p:sp>
          <p:nvSpPr>
            <p:cNvPr id="7210" name="Oval 5"/>
            <p:cNvSpPr>
              <a:spLocks noChangeArrowheads="1"/>
            </p:cNvSpPr>
            <p:nvPr/>
          </p:nvSpPr>
          <p:spPr bwMode="auto">
            <a:xfrm>
              <a:off x="2016" y="2016"/>
              <a:ext cx="2160" cy="2112"/>
            </a:xfrm>
            <a:prstGeom prst="ellipse">
              <a:avLst/>
            </a:prstGeom>
            <a:solidFill>
              <a:srgbClr val="00FF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211" name="Text Box 10"/>
            <p:cNvSpPr txBox="1">
              <a:spLocks noChangeArrowheads="1"/>
            </p:cNvSpPr>
            <p:nvPr/>
          </p:nvSpPr>
          <p:spPr bwMode="auto">
            <a:xfrm>
              <a:off x="2534" y="2762"/>
              <a:ext cx="1061" cy="296"/>
            </a:xfrm>
            <a:prstGeom prst="rect">
              <a:avLst/>
            </a:prstGeom>
            <a:solidFill>
              <a:srgbClr val="00FF00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Offentlighet</a:t>
              </a:r>
            </a:p>
          </p:txBody>
        </p:sp>
      </p:grp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nb-NO" sz="3200" b="1" smtClean="0">
                <a:solidFill>
                  <a:schemeClr val="hlink"/>
                </a:solidFill>
              </a:rPr>
              <a:t>Rettssikkerhet, personvern og offentlighet</a:t>
            </a:r>
            <a:endParaRPr lang="nb-NO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 utgangspunkter </a:t>
            </a:r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menneskerettighetene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09600" y="1295400"/>
            <a:ext cx="7848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62000" indent="-762000">
              <a:spcBef>
                <a:spcPts val="500"/>
              </a:spcBef>
              <a:spcAft>
                <a:spcPts val="500"/>
              </a:spcAft>
            </a:pPr>
            <a:r>
              <a:rPr lang="nb-NO" sz="1800" b="1" dirty="0">
                <a:solidFill>
                  <a:srgbClr val="800080"/>
                </a:solidFill>
              </a:rPr>
              <a:t>	</a:t>
            </a:r>
            <a:r>
              <a:rPr lang="nb-NO" sz="2200" dirty="0"/>
              <a:t>Ytrings-/informasjonsfrihet og personvern er begge menneskerettigheter som er beskyttet av EMK</a:t>
            </a:r>
            <a:r>
              <a:rPr lang="nb-NO" sz="1800" b="1" dirty="0">
                <a:solidFill>
                  <a:srgbClr val="800080"/>
                </a:solidFill>
              </a:rPr>
              <a:t> </a:t>
            </a:r>
          </a:p>
          <a:p>
            <a:pPr marL="762000" indent="-762000">
              <a:spcBef>
                <a:spcPts val="500"/>
              </a:spcBef>
              <a:spcAft>
                <a:spcPts val="500"/>
              </a:spcAft>
            </a:pPr>
            <a:r>
              <a:rPr lang="nb-NO" sz="1800" b="1" dirty="0">
                <a:solidFill>
                  <a:srgbClr val="800080"/>
                </a:solidFill>
              </a:rPr>
              <a:t>	Art 10.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i="1" dirty="0" err="1">
                <a:solidFill>
                  <a:srgbClr val="800080"/>
                </a:solidFill>
              </a:rPr>
              <a:t>Freedom</a:t>
            </a:r>
            <a:r>
              <a:rPr lang="nb-NO" sz="1800" i="1" dirty="0">
                <a:solidFill>
                  <a:srgbClr val="800080"/>
                </a:solidFill>
              </a:rPr>
              <a:t> </a:t>
            </a:r>
            <a:r>
              <a:rPr lang="nb-NO" sz="1800" i="1" dirty="0" err="1">
                <a:solidFill>
                  <a:srgbClr val="800080"/>
                </a:solidFill>
              </a:rPr>
              <a:t>of</a:t>
            </a:r>
            <a:r>
              <a:rPr lang="nb-NO" sz="1800" i="1" dirty="0">
                <a:solidFill>
                  <a:srgbClr val="800080"/>
                </a:solidFill>
              </a:rPr>
              <a:t> </a:t>
            </a:r>
            <a:r>
              <a:rPr lang="nb-NO" sz="1800" i="1" dirty="0" err="1">
                <a:solidFill>
                  <a:srgbClr val="800080"/>
                </a:solidFill>
              </a:rPr>
              <a:t>expression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br>
              <a:rPr lang="nb-NO" sz="1800" dirty="0">
                <a:solidFill>
                  <a:srgbClr val="800080"/>
                </a:solidFill>
              </a:rPr>
            </a:br>
            <a:r>
              <a:rPr lang="nb-NO" sz="1800" dirty="0">
                <a:solidFill>
                  <a:srgbClr val="800080"/>
                </a:solidFill>
              </a:rPr>
              <a:t>“1. </a:t>
            </a:r>
            <a:r>
              <a:rPr lang="nb-NO" sz="1800" dirty="0" err="1">
                <a:solidFill>
                  <a:srgbClr val="800080"/>
                </a:solidFill>
              </a:rPr>
              <a:t>Everyone</a:t>
            </a:r>
            <a:r>
              <a:rPr lang="nb-NO" sz="1800" dirty="0">
                <a:solidFill>
                  <a:srgbClr val="800080"/>
                </a:solidFill>
              </a:rPr>
              <a:t> has </a:t>
            </a:r>
            <a:r>
              <a:rPr lang="nb-NO" sz="1800" dirty="0" err="1">
                <a:solidFill>
                  <a:srgbClr val="800080"/>
                </a:solidFill>
              </a:rPr>
              <a:t>the</a:t>
            </a:r>
            <a:r>
              <a:rPr lang="nb-NO" sz="1800" dirty="0">
                <a:solidFill>
                  <a:srgbClr val="800080"/>
                </a:solidFill>
              </a:rPr>
              <a:t> right to </a:t>
            </a:r>
            <a:r>
              <a:rPr lang="nb-NO" sz="1800" dirty="0" err="1">
                <a:solidFill>
                  <a:srgbClr val="800080"/>
                </a:solidFill>
              </a:rPr>
              <a:t>freedom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of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expression</a:t>
            </a:r>
            <a:r>
              <a:rPr lang="nb-NO" sz="1800" dirty="0">
                <a:solidFill>
                  <a:srgbClr val="800080"/>
                </a:solidFill>
              </a:rPr>
              <a:t>. This right </a:t>
            </a:r>
            <a:r>
              <a:rPr lang="nb-NO" sz="1800" dirty="0" err="1">
                <a:solidFill>
                  <a:srgbClr val="800080"/>
                </a:solidFill>
              </a:rPr>
              <a:t>shall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include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freedom</a:t>
            </a:r>
            <a:r>
              <a:rPr lang="nb-NO" sz="1800" dirty="0">
                <a:solidFill>
                  <a:srgbClr val="800080"/>
                </a:solidFill>
              </a:rPr>
              <a:t> to hold opinions and to </a:t>
            </a:r>
            <a:r>
              <a:rPr lang="nb-NO" sz="1800" dirty="0" err="1">
                <a:solidFill>
                  <a:srgbClr val="800080"/>
                </a:solidFill>
              </a:rPr>
              <a:t>receive</a:t>
            </a:r>
            <a:r>
              <a:rPr lang="nb-NO" sz="1800" dirty="0">
                <a:solidFill>
                  <a:srgbClr val="800080"/>
                </a:solidFill>
              </a:rPr>
              <a:t> and </a:t>
            </a:r>
            <a:r>
              <a:rPr lang="nb-NO" sz="1800" dirty="0" err="1">
                <a:solidFill>
                  <a:srgbClr val="800080"/>
                </a:solidFill>
              </a:rPr>
              <a:t>impart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information</a:t>
            </a:r>
            <a:r>
              <a:rPr lang="nb-NO" sz="1800" dirty="0">
                <a:solidFill>
                  <a:srgbClr val="800080"/>
                </a:solidFill>
              </a:rPr>
              <a:t> and </a:t>
            </a:r>
            <a:r>
              <a:rPr lang="nb-NO" sz="1800" dirty="0" err="1">
                <a:solidFill>
                  <a:srgbClr val="800080"/>
                </a:solidFill>
              </a:rPr>
              <a:t>ideas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without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interference</a:t>
            </a:r>
            <a:r>
              <a:rPr lang="nb-NO" sz="1800" dirty="0">
                <a:solidFill>
                  <a:srgbClr val="800080"/>
                </a:solidFill>
              </a:rPr>
              <a:t> by </a:t>
            </a:r>
            <a:r>
              <a:rPr lang="nb-NO" sz="1800" dirty="0" err="1">
                <a:solidFill>
                  <a:srgbClr val="800080"/>
                </a:solidFill>
              </a:rPr>
              <a:t>public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authority</a:t>
            </a:r>
            <a:r>
              <a:rPr lang="nb-NO" sz="1800" dirty="0">
                <a:solidFill>
                  <a:srgbClr val="800080"/>
                </a:solidFill>
              </a:rPr>
              <a:t> and </a:t>
            </a:r>
            <a:r>
              <a:rPr lang="nb-NO" sz="1800" dirty="0" err="1">
                <a:solidFill>
                  <a:srgbClr val="800080"/>
                </a:solidFill>
              </a:rPr>
              <a:t>regardless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of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frontiers</a:t>
            </a:r>
            <a:r>
              <a:rPr lang="nb-NO" sz="1800" dirty="0">
                <a:solidFill>
                  <a:srgbClr val="800080"/>
                </a:solidFill>
              </a:rPr>
              <a:t>. […].</a:t>
            </a:r>
            <a:br>
              <a:rPr lang="nb-NO" sz="1800" dirty="0">
                <a:solidFill>
                  <a:srgbClr val="800080"/>
                </a:solidFill>
              </a:rPr>
            </a:br>
            <a:r>
              <a:rPr lang="nb-NO" sz="1800" dirty="0">
                <a:solidFill>
                  <a:srgbClr val="800080"/>
                </a:solidFill>
              </a:rPr>
              <a:t>2. […]”</a:t>
            </a:r>
            <a:endParaRPr lang="nb-NO" sz="3200" dirty="0"/>
          </a:p>
          <a:p>
            <a:pPr marL="762000" indent="-762000">
              <a:spcBef>
                <a:spcPct val="20000"/>
              </a:spcBef>
            </a:pPr>
            <a:endParaRPr lang="nb-NO" sz="2200" dirty="0"/>
          </a:p>
          <a:p>
            <a:pPr marL="762000" indent="-762000">
              <a:spcBef>
                <a:spcPts val="500"/>
              </a:spcBef>
              <a:spcAft>
                <a:spcPts val="500"/>
              </a:spcAft>
            </a:pPr>
            <a:r>
              <a:rPr lang="nb-NO" sz="1800" b="1" dirty="0">
                <a:solidFill>
                  <a:srgbClr val="800080"/>
                </a:solidFill>
              </a:rPr>
              <a:t>              “Art 8.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i="1" dirty="0">
                <a:solidFill>
                  <a:srgbClr val="800080"/>
                </a:solidFill>
              </a:rPr>
              <a:t>Right to </a:t>
            </a:r>
            <a:r>
              <a:rPr lang="nb-NO" sz="1800" i="1" dirty="0" err="1">
                <a:solidFill>
                  <a:srgbClr val="800080"/>
                </a:solidFill>
              </a:rPr>
              <a:t>respect</a:t>
            </a:r>
            <a:r>
              <a:rPr lang="nb-NO" sz="1800" i="1" dirty="0">
                <a:solidFill>
                  <a:srgbClr val="800080"/>
                </a:solidFill>
              </a:rPr>
              <a:t> for private and </a:t>
            </a:r>
            <a:r>
              <a:rPr lang="nb-NO" sz="1800" i="1" dirty="0" err="1">
                <a:solidFill>
                  <a:srgbClr val="800080"/>
                </a:solidFill>
              </a:rPr>
              <a:t>family</a:t>
            </a:r>
            <a:r>
              <a:rPr lang="nb-NO" sz="1800" i="1" dirty="0">
                <a:solidFill>
                  <a:srgbClr val="800080"/>
                </a:solidFill>
              </a:rPr>
              <a:t> </a:t>
            </a:r>
            <a:r>
              <a:rPr lang="nb-NO" sz="1800" i="1" dirty="0" err="1">
                <a:solidFill>
                  <a:srgbClr val="800080"/>
                </a:solidFill>
              </a:rPr>
              <a:t>life</a:t>
            </a:r>
            <a:r>
              <a:rPr lang="nb-NO" sz="1800" dirty="0">
                <a:solidFill>
                  <a:srgbClr val="800080"/>
                </a:solidFill>
              </a:rPr>
              <a:t/>
            </a:r>
            <a:br>
              <a:rPr lang="nb-NO" sz="1800" dirty="0">
                <a:solidFill>
                  <a:srgbClr val="800080"/>
                </a:solidFill>
              </a:rPr>
            </a:br>
            <a:r>
              <a:rPr lang="nb-NO" sz="1800" dirty="0">
                <a:solidFill>
                  <a:srgbClr val="800080"/>
                </a:solidFill>
              </a:rPr>
              <a:t>1. </a:t>
            </a:r>
            <a:r>
              <a:rPr lang="nb-NO" sz="1800" dirty="0" err="1">
                <a:solidFill>
                  <a:srgbClr val="800080"/>
                </a:solidFill>
              </a:rPr>
              <a:t>Everyone</a:t>
            </a:r>
            <a:r>
              <a:rPr lang="nb-NO" sz="1800" dirty="0">
                <a:solidFill>
                  <a:srgbClr val="800080"/>
                </a:solidFill>
              </a:rPr>
              <a:t> has </a:t>
            </a:r>
            <a:r>
              <a:rPr lang="nb-NO" sz="1800" dirty="0" err="1">
                <a:solidFill>
                  <a:srgbClr val="800080"/>
                </a:solidFill>
              </a:rPr>
              <a:t>the</a:t>
            </a:r>
            <a:r>
              <a:rPr lang="nb-NO" sz="1800" dirty="0">
                <a:solidFill>
                  <a:srgbClr val="800080"/>
                </a:solidFill>
              </a:rPr>
              <a:t> right to </a:t>
            </a:r>
            <a:r>
              <a:rPr lang="nb-NO" sz="1800" dirty="0" err="1">
                <a:solidFill>
                  <a:srgbClr val="800080"/>
                </a:solidFill>
              </a:rPr>
              <a:t>respect</a:t>
            </a:r>
            <a:r>
              <a:rPr lang="nb-NO" sz="1800" dirty="0">
                <a:solidFill>
                  <a:srgbClr val="800080"/>
                </a:solidFill>
              </a:rPr>
              <a:t> for his private and </a:t>
            </a:r>
            <a:r>
              <a:rPr lang="nb-NO" sz="1800" dirty="0" err="1">
                <a:solidFill>
                  <a:srgbClr val="800080"/>
                </a:solidFill>
              </a:rPr>
              <a:t>family</a:t>
            </a:r>
            <a:r>
              <a:rPr lang="nb-NO" sz="1800" dirty="0">
                <a:solidFill>
                  <a:srgbClr val="800080"/>
                </a:solidFill>
              </a:rPr>
              <a:t> </a:t>
            </a:r>
            <a:r>
              <a:rPr lang="nb-NO" sz="1800" dirty="0" err="1">
                <a:solidFill>
                  <a:srgbClr val="800080"/>
                </a:solidFill>
              </a:rPr>
              <a:t>life</a:t>
            </a:r>
            <a:r>
              <a:rPr lang="nb-NO" sz="1800" dirty="0">
                <a:solidFill>
                  <a:srgbClr val="800080"/>
                </a:solidFill>
              </a:rPr>
              <a:t>, his </a:t>
            </a:r>
            <a:r>
              <a:rPr lang="nb-NO" sz="1800" dirty="0" err="1">
                <a:solidFill>
                  <a:srgbClr val="800080"/>
                </a:solidFill>
              </a:rPr>
              <a:t>home</a:t>
            </a:r>
            <a:r>
              <a:rPr lang="nb-NO" sz="1800" dirty="0">
                <a:solidFill>
                  <a:srgbClr val="800080"/>
                </a:solidFill>
              </a:rPr>
              <a:t> and his </a:t>
            </a:r>
            <a:r>
              <a:rPr lang="nb-NO" sz="1800" dirty="0" err="1">
                <a:solidFill>
                  <a:srgbClr val="800080"/>
                </a:solidFill>
              </a:rPr>
              <a:t>correspondence</a:t>
            </a:r>
            <a:r>
              <a:rPr lang="nb-NO" sz="1800" dirty="0">
                <a:solidFill>
                  <a:srgbClr val="800080"/>
                </a:solidFill>
              </a:rPr>
              <a:t/>
            </a:r>
            <a:br>
              <a:rPr lang="nb-NO" sz="1800" dirty="0">
                <a:solidFill>
                  <a:srgbClr val="800080"/>
                </a:solidFill>
              </a:rPr>
            </a:br>
            <a:r>
              <a:rPr lang="nb-NO" sz="1800" dirty="0">
                <a:solidFill>
                  <a:srgbClr val="800080"/>
                </a:solidFill>
              </a:rPr>
              <a:t>2. […]”</a:t>
            </a:r>
          </a:p>
          <a:p>
            <a:pPr marL="762000" indent="-762000">
              <a:spcBef>
                <a:spcPts val="500"/>
              </a:spcBef>
              <a:spcAft>
                <a:spcPts val="500"/>
              </a:spcAft>
            </a:pPr>
            <a:r>
              <a:rPr lang="nb-NO" sz="1800" dirty="0">
                <a:solidFill>
                  <a:srgbClr val="800080"/>
                </a:solidFill>
              </a:rPr>
              <a:t>	</a:t>
            </a:r>
            <a:r>
              <a:rPr lang="nb-NO" sz="2200" dirty="0"/>
              <a:t>Den ene rettigheten kan ikke settes foran den andre, og det må derfor skje en avveining dersom det oppstår konflikt</a:t>
            </a:r>
          </a:p>
          <a:p>
            <a:pPr marL="762000" indent="-762000">
              <a:spcBef>
                <a:spcPct val="20000"/>
              </a:spcBef>
            </a:pPr>
            <a:endParaRPr lang="nb-NO" sz="2200" dirty="0"/>
          </a:p>
          <a:p>
            <a:pPr marL="762000" indent="-762000">
              <a:spcBef>
                <a:spcPct val="20000"/>
              </a:spcBef>
              <a:buFontTx/>
              <a:buChar char="•"/>
            </a:pP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800" u="sng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Grunnloven § 100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1066800"/>
            <a:ext cx="8267700" cy="4597400"/>
          </a:xfrm>
          <a:prstGeom prst="rect">
            <a:avLst/>
          </a:prstGeom>
          <a:noFill/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 sz="1400"/>
          </a:p>
          <a:p>
            <a:r>
              <a:rPr lang="nb-NO" sz="1400"/>
              <a:t>Ytringsfrihed bør finde Sted. </a:t>
            </a:r>
          </a:p>
          <a:p>
            <a:endParaRPr lang="nb-NO" sz="1400"/>
          </a:p>
          <a:p>
            <a:r>
              <a:rPr lang="nb-NO" sz="1400"/>
              <a:t>       Ingen kan holdes retslig ansvarlig for at have meddelt eller modtaget Oplysninger, Ideer eller Budskab,</a:t>
            </a:r>
            <a:br>
              <a:rPr lang="nb-NO" sz="1400"/>
            </a:br>
            <a:r>
              <a:rPr lang="nb-NO" sz="1400"/>
              <a:t>medmindre det lader sig forsvare holdt op imod Ytringsfrihedens Begrundelse i Sandhedssøgen, Demokrati</a:t>
            </a:r>
            <a:br>
              <a:rPr lang="nb-NO" sz="1400"/>
            </a:br>
            <a:r>
              <a:rPr lang="nb-NO" sz="1400"/>
              <a:t>og Individets frie Meningsdannelse. Det retslige Ansvar bør være foreskrevet i Lov. </a:t>
            </a:r>
          </a:p>
          <a:p>
            <a:endParaRPr lang="nb-NO" sz="1400"/>
          </a:p>
          <a:p>
            <a:r>
              <a:rPr lang="nb-NO" sz="1400"/>
              <a:t>       Frimodige Ytringer om Statsstyrelsen og hvilkensomhelst anden Gjenstand ere Enhver tilladte. Der kan</a:t>
            </a:r>
            <a:br>
              <a:rPr lang="nb-NO" sz="1400"/>
            </a:br>
            <a:r>
              <a:rPr lang="nb-NO" sz="1400"/>
              <a:t>kun sættes slige klarlig definerede Grændser for denne Ret, hvor særlig tungtveiende Hensyn gjøre det forsvarligt holdt op imod Ytringsfrihedens Begrundelser. </a:t>
            </a:r>
          </a:p>
          <a:p>
            <a:endParaRPr lang="nb-NO" sz="1400"/>
          </a:p>
          <a:p>
            <a:r>
              <a:rPr lang="nb-NO" sz="1400"/>
              <a:t>       Forhaandscensur og andre forebyggende Forholdsregler kunne ikke benyttes, medmindre det er nødvendigt</a:t>
            </a:r>
            <a:br>
              <a:rPr lang="nb-NO" sz="1400"/>
            </a:br>
            <a:r>
              <a:rPr lang="nb-NO" sz="1400"/>
              <a:t>for at beskytte Børn og Unge imod skadelig Paavirkning fra levende Billeder. Brevcensur kan ei sættes i Værk</a:t>
            </a:r>
            <a:br>
              <a:rPr lang="nb-NO" sz="1400"/>
            </a:br>
            <a:r>
              <a:rPr lang="nb-NO" sz="1400"/>
              <a:t>uden i Anstalter. </a:t>
            </a:r>
          </a:p>
          <a:p>
            <a:endParaRPr lang="nb-NO" sz="1400"/>
          </a:p>
          <a:p>
            <a:r>
              <a:rPr lang="nb-NO" sz="1400"/>
              <a:t>       Enhver har Ret til Indsyn i Statens og Kommunernes Akter og til at følge Forhandlingerne i Retsmøder</a:t>
            </a:r>
            <a:br>
              <a:rPr lang="nb-NO" sz="1400"/>
            </a:br>
            <a:r>
              <a:rPr lang="nb-NO" sz="1400"/>
              <a:t>og folkevalgte Organer. Det kan i Lov fastsættes Begrænsninger i denne Ret ud fra Hensyn til Personvern og af</a:t>
            </a:r>
            <a:br>
              <a:rPr lang="nb-NO" sz="1400"/>
            </a:br>
            <a:r>
              <a:rPr lang="nb-NO" sz="1400"/>
              <a:t>andre tungtveiende Grunde. </a:t>
            </a:r>
          </a:p>
          <a:p>
            <a:endParaRPr lang="nb-NO" sz="1400"/>
          </a:p>
          <a:p>
            <a:r>
              <a:rPr lang="nb-NO" sz="1400"/>
              <a:t>       Det paaligger Statens Myndigheder at lægge Forholdene til Rette for en aaben og oplyst offentlig Samtale.</a:t>
            </a:r>
          </a:p>
          <a:p>
            <a:endParaRPr lang="nb-NO" sz="1400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304800" y="4495800"/>
            <a:ext cx="3810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e 30"/>
          <p:cNvGrpSpPr/>
          <p:nvPr/>
        </p:nvGrpSpPr>
        <p:grpSpPr>
          <a:xfrm>
            <a:off x="498946" y="637729"/>
            <a:ext cx="7671582" cy="5459819"/>
            <a:chOff x="1951037" y="1419446"/>
            <a:chExt cx="5394325" cy="3943176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895600" y="1600200"/>
              <a:ext cx="3505200" cy="3352800"/>
              <a:chOff x="1824" y="1008"/>
              <a:chExt cx="2208" cy="2112"/>
            </a:xfrm>
          </p:grpSpPr>
          <p:sp>
            <p:nvSpPr>
              <p:cNvPr id="5146" name="Oval 3"/>
              <p:cNvSpPr>
                <a:spLocks noChangeArrowheads="1"/>
              </p:cNvSpPr>
              <p:nvPr/>
            </p:nvSpPr>
            <p:spPr bwMode="auto">
              <a:xfrm>
                <a:off x="1824" y="1008"/>
                <a:ext cx="2208" cy="211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147" name="Oval 4"/>
              <p:cNvSpPr>
                <a:spLocks noChangeArrowheads="1"/>
              </p:cNvSpPr>
              <p:nvPr/>
            </p:nvSpPr>
            <p:spPr bwMode="auto">
              <a:xfrm>
                <a:off x="2400" y="1536"/>
                <a:ext cx="1104" cy="105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48" name="Line 5"/>
              <p:cNvSpPr>
                <a:spLocks noChangeShapeType="1"/>
              </p:cNvSpPr>
              <p:nvPr/>
            </p:nvSpPr>
            <p:spPr bwMode="auto">
              <a:xfrm flipH="1">
                <a:off x="1968" y="2352"/>
                <a:ext cx="528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49" name="Line 6"/>
              <p:cNvSpPr>
                <a:spLocks noChangeShapeType="1"/>
              </p:cNvSpPr>
              <p:nvPr/>
            </p:nvSpPr>
            <p:spPr bwMode="auto">
              <a:xfrm flipH="1" flipV="1">
                <a:off x="3408" y="2352"/>
                <a:ext cx="52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50" name="Line 7"/>
              <p:cNvSpPr>
                <a:spLocks noChangeShapeType="1"/>
              </p:cNvSpPr>
              <p:nvPr/>
            </p:nvSpPr>
            <p:spPr bwMode="auto">
              <a:xfrm flipH="1">
                <a:off x="2928" y="1008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733800" y="4267200"/>
              <a:ext cx="2057400" cy="466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>
                  <a:solidFill>
                    <a:srgbClr val="CC3300"/>
                  </a:solidFill>
                </a:rPr>
                <a:t>Off. </a:t>
              </a:r>
              <a:r>
                <a:rPr lang="nb-NO" dirty="0" smtClean="0">
                  <a:solidFill>
                    <a:srgbClr val="CC3300"/>
                  </a:solidFill>
                </a:rPr>
                <a:t>myndighetssfære</a:t>
              </a:r>
              <a:br>
                <a:rPr lang="nb-NO" dirty="0" smtClean="0">
                  <a:solidFill>
                    <a:srgbClr val="CC3300"/>
                  </a:solidFill>
                </a:rPr>
              </a:br>
              <a:r>
                <a:rPr lang="nb-NO" dirty="0" smtClean="0">
                  <a:solidFill>
                    <a:schemeClr val="bg1"/>
                  </a:solidFill>
                </a:rPr>
                <a:t>      Rettssikkerhet</a:t>
              </a:r>
              <a:endParaRPr lang="nb-NO" dirty="0">
                <a:solidFill>
                  <a:schemeClr val="bg1"/>
                </a:solidFill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308069" y="2145506"/>
              <a:ext cx="735721" cy="666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FF9900"/>
                  </a:solidFill>
                </a:rPr>
                <a:t>Privat,</a:t>
              </a:r>
            </a:p>
            <a:p>
              <a:r>
                <a:rPr lang="nb-NO" dirty="0">
                  <a:solidFill>
                    <a:srgbClr val="FF9900"/>
                  </a:solidFill>
                </a:rPr>
                <a:t>personlig</a:t>
              </a:r>
            </a:p>
            <a:p>
              <a:r>
                <a:rPr lang="nb-NO" dirty="0">
                  <a:solidFill>
                    <a:srgbClr val="FF9900"/>
                  </a:solidFill>
                </a:rPr>
                <a:t>sfære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5334000" y="2057400"/>
              <a:ext cx="781619" cy="666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FFFF00"/>
                  </a:solidFill>
                </a:rPr>
                <a:t>Privat,</a:t>
              </a:r>
            </a:p>
            <a:p>
              <a:r>
                <a:rPr lang="nb-NO" dirty="0">
                  <a:solidFill>
                    <a:srgbClr val="FFFF00"/>
                  </a:solidFill>
                </a:rPr>
                <a:t>virksom-</a:t>
              </a:r>
            </a:p>
            <a:p>
              <a:r>
                <a:rPr lang="nb-NO" dirty="0" err="1">
                  <a:solidFill>
                    <a:srgbClr val="FFFF00"/>
                  </a:solidFill>
                </a:rPr>
                <a:t>hetssfære</a:t>
              </a:r>
              <a:endParaRPr lang="nb-NO" dirty="0">
                <a:solidFill>
                  <a:srgbClr val="FFFF00"/>
                </a:solidFill>
              </a:endParaRP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4038600" y="3048000"/>
              <a:ext cx="13112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600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Offentlig rom</a:t>
              </a:r>
            </a:p>
          </p:txBody>
        </p:sp>
        <p:sp>
          <p:nvSpPr>
            <p:cNvPr id="13" name="Text Box 15"/>
            <p:cNvSpPr txBox="1">
              <a:spLocks noChangeArrowheads="1"/>
            </p:cNvSpPr>
            <p:nvPr/>
          </p:nvSpPr>
          <p:spPr bwMode="auto">
            <a:xfrm>
              <a:off x="3505200" y="5029200"/>
              <a:ext cx="2162619" cy="333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400" dirty="0">
                  <a:solidFill>
                    <a:schemeClr val="accent2"/>
                  </a:solidFill>
                </a:rPr>
                <a:t>Offentlighetsprinsippet</a:t>
              </a:r>
            </a:p>
          </p:txBody>
        </p: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 rot="17682467">
              <a:off x="2001867" y="2187188"/>
              <a:ext cx="1544579" cy="324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400" dirty="0">
                  <a:solidFill>
                    <a:schemeClr val="accent2"/>
                  </a:solidFill>
                </a:rPr>
                <a:t>Privatlivets fred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 rot="3551078">
              <a:off x="5781895" y="2066865"/>
              <a:ext cx="1879159" cy="584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400" dirty="0">
                  <a:solidFill>
                    <a:schemeClr val="accent2"/>
                  </a:solidFill>
                </a:rPr>
                <a:t>Næringsfrihet</a:t>
              </a:r>
            </a:p>
            <a:p>
              <a:r>
                <a:rPr lang="nb-NO" sz="2400" dirty="0">
                  <a:solidFill>
                    <a:schemeClr val="accent2"/>
                  </a:solidFill>
                </a:rPr>
                <a:t>Organisasjonsfrihet</a:t>
              </a:r>
            </a:p>
          </p:txBody>
        </p:sp>
        <p:grpSp>
          <p:nvGrpSpPr>
            <p:cNvPr id="4" name="Group 30"/>
            <p:cNvGrpSpPr>
              <a:grpSpLocks/>
            </p:cNvGrpSpPr>
            <p:nvPr/>
          </p:nvGrpSpPr>
          <p:grpSpPr bwMode="auto">
            <a:xfrm>
              <a:off x="1951037" y="3435355"/>
              <a:ext cx="5394325" cy="755651"/>
              <a:chOff x="1229" y="2164"/>
              <a:chExt cx="3398" cy="476"/>
            </a:xfrm>
          </p:grpSpPr>
          <p:sp>
            <p:nvSpPr>
              <p:cNvPr id="5142" name="AutoShape 26"/>
              <p:cNvSpPr>
                <a:spLocks noChangeArrowheads="1"/>
              </p:cNvSpPr>
              <p:nvPr/>
            </p:nvSpPr>
            <p:spPr bwMode="auto">
              <a:xfrm rot="8568918">
                <a:off x="2208" y="2208"/>
                <a:ext cx="240" cy="432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9 h 21600"/>
                  <a:gd name="T4" fmla="*/ 1 w 21600"/>
                  <a:gd name="T5" fmla="*/ 3 h 21600"/>
                  <a:gd name="T6" fmla="*/ 2 w 21600"/>
                  <a:gd name="T7" fmla="*/ 6 h 21600"/>
                  <a:gd name="T8" fmla="*/ 3 w 21600"/>
                  <a:gd name="T9" fmla="*/ 3 h 21600"/>
                  <a:gd name="T10" fmla="*/ 17694720 60000 65536"/>
                  <a:gd name="T11" fmla="*/ 5898240 60000 65536"/>
                  <a:gd name="T12" fmla="*/ 5898240 60000 65536"/>
                  <a:gd name="T13" fmla="*/ 5898240 60000 65536"/>
                  <a:gd name="T14" fmla="*/ 0 60000 65536"/>
                  <a:gd name="T15" fmla="*/ 0 w 21600"/>
                  <a:gd name="T16" fmla="*/ 8300 h 21600"/>
                  <a:gd name="T17" fmla="*/ 6120 w 21600"/>
                  <a:gd name="T18" fmla="*/ 21600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15662" y="14285"/>
                    </a:moveTo>
                    <a:lnTo>
                      <a:pt x="21600" y="8310"/>
                    </a:lnTo>
                    <a:lnTo>
                      <a:pt x="18630" y="8310"/>
                    </a:lnTo>
                    <a:cubicBezTo>
                      <a:pt x="18630" y="3721"/>
                      <a:pt x="14430" y="0"/>
                      <a:pt x="9250" y="0"/>
                    </a:cubicBezTo>
                    <a:cubicBezTo>
                      <a:pt x="4141" y="0"/>
                      <a:pt x="0" y="3799"/>
                      <a:pt x="0" y="8485"/>
                    </a:cubicBezTo>
                    <a:lnTo>
                      <a:pt x="0" y="21600"/>
                    </a:lnTo>
                    <a:lnTo>
                      <a:pt x="6110" y="21600"/>
                    </a:lnTo>
                    <a:lnTo>
                      <a:pt x="6110" y="8310"/>
                    </a:lnTo>
                    <a:cubicBezTo>
                      <a:pt x="6110" y="6947"/>
                      <a:pt x="7362" y="5842"/>
                      <a:pt x="8907" y="5842"/>
                    </a:cubicBezTo>
                    <a:lnTo>
                      <a:pt x="9725" y="5842"/>
                    </a:lnTo>
                    <a:cubicBezTo>
                      <a:pt x="11269" y="5842"/>
                      <a:pt x="12520" y="6947"/>
                      <a:pt x="12520" y="8310"/>
                    </a:cubicBezTo>
                    <a:lnTo>
                      <a:pt x="9725" y="831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nb-NO">
                  <a:solidFill>
                    <a:srgbClr val="FF9900"/>
                  </a:solidFill>
                </a:endParaRPr>
              </a:p>
            </p:txBody>
          </p:sp>
          <p:sp>
            <p:nvSpPr>
              <p:cNvPr id="5143" name="AutoShape 27"/>
              <p:cNvSpPr>
                <a:spLocks noChangeArrowheads="1"/>
              </p:cNvSpPr>
              <p:nvPr/>
            </p:nvSpPr>
            <p:spPr bwMode="auto">
              <a:xfrm rot="12183889" flipH="1">
                <a:off x="3456" y="2208"/>
                <a:ext cx="240" cy="432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9 h 21600"/>
                  <a:gd name="T4" fmla="*/ 1 w 21600"/>
                  <a:gd name="T5" fmla="*/ 3 h 21600"/>
                  <a:gd name="T6" fmla="*/ 2 w 21600"/>
                  <a:gd name="T7" fmla="*/ 6 h 21600"/>
                  <a:gd name="T8" fmla="*/ 3 w 21600"/>
                  <a:gd name="T9" fmla="*/ 3 h 21600"/>
                  <a:gd name="T10" fmla="*/ 17694720 60000 65536"/>
                  <a:gd name="T11" fmla="*/ 5898240 60000 65536"/>
                  <a:gd name="T12" fmla="*/ 5898240 60000 65536"/>
                  <a:gd name="T13" fmla="*/ 5898240 60000 65536"/>
                  <a:gd name="T14" fmla="*/ 0 60000 65536"/>
                  <a:gd name="T15" fmla="*/ 0 w 21600"/>
                  <a:gd name="T16" fmla="*/ 8300 h 21600"/>
                  <a:gd name="T17" fmla="*/ 6120 w 21600"/>
                  <a:gd name="T18" fmla="*/ 21600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15662" y="14285"/>
                    </a:moveTo>
                    <a:lnTo>
                      <a:pt x="21600" y="8310"/>
                    </a:lnTo>
                    <a:lnTo>
                      <a:pt x="18630" y="8310"/>
                    </a:lnTo>
                    <a:cubicBezTo>
                      <a:pt x="18630" y="3721"/>
                      <a:pt x="14430" y="0"/>
                      <a:pt x="9250" y="0"/>
                    </a:cubicBezTo>
                    <a:cubicBezTo>
                      <a:pt x="4141" y="0"/>
                      <a:pt x="0" y="3799"/>
                      <a:pt x="0" y="8485"/>
                    </a:cubicBezTo>
                    <a:lnTo>
                      <a:pt x="0" y="21600"/>
                    </a:lnTo>
                    <a:lnTo>
                      <a:pt x="6110" y="21600"/>
                    </a:lnTo>
                    <a:lnTo>
                      <a:pt x="6110" y="8310"/>
                    </a:lnTo>
                    <a:cubicBezTo>
                      <a:pt x="6110" y="6947"/>
                      <a:pt x="7362" y="5842"/>
                      <a:pt x="8907" y="5842"/>
                    </a:cubicBezTo>
                    <a:lnTo>
                      <a:pt x="9725" y="5842"/>
                    </a:lnTo>
                    <a:cubicBezTo>
                      <a:pt x="11269" y="5842"/>
                      <a:pt x="12520" y="6947"/>
                      <a:pt x="12520" y="8310"/>
                    </a:cubicBezTo>
                    <a:lnTo>
                      <a:pt x="9725" y="831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nb-NO">
                  <a:solidFill>
                    <a:srgbClr val="FF9900"/>
                  </a:solidFill>
                </a:endParaRPr>
              </a:p>
            </p:txBody>
          </p:sp>
          <p:sp>
            <p:nvSpPr>
              <p:cNvPr id="5144" name="Text Box 28"/>
              <p:cNvSpPr txBox="1">
                <a:spLocks noChangeArrowheads="1"/>
              </p:cNvSpPr>
              <p:nvPr/>
            </p:nvSpPr>
            <p:spPr bwMode="auto">
              <a:xfrm>
                <a:off x="1229" y="2196"/>
                <a:ext cx="518" cy="249"/>
              </a:xfrm>
              <a:prstGeom prst="rect">
                <a:avLst/>
              </a:prstGeom>
              <a:noFill/>
              <a:ln w="2857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800"/>
                  <a:t>innsyn</a:t>
                </a:r>
              </a:p>
            </p:txBody>
          </p:sp>
          <p:sp>
            <p:nvSpPr>
              <p:cNvPr id="5145" name="Text Box 29"/>
              <p:cNvSpPr txBox="1">
                <a:spLocks noChangeArrowheads="1"/>
              </p:cNvSpPr>
              <p:nvPr/>
            </p:nvSpPr>
            <p:spPr bwMode="auto">
              <a:xfrm>
                <a:off x="4109" y="2164"/>
                <a:ext cx="518" cy="249"/>
              </a:xfrm>
              <a:prstGeom prst="rect">
                <a:avLst/>
              </a:prstGeom>
              <a:noFill/>
              <a:ln w="285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800"/>
                  <a:t>innsyn</a:t>
                </a:r>
              </a:p>
            </p:txBody>
          </p:sp>
        </p:grpSp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3733800" y="2667000"/>
              <a:ext cx="1905000" cy="457200"/>
              <a:chOff x="2352" y="1680"/>
              <a:chExt cx="1200" cy="288"/>
            </a:xfrm>
          </p:grpSpPr>
          <p:sp>
            <p:nvSpPr>
              <p:cNvPr id="5139" name="AutoShape 31"/>
              <p:cNvSpPr>
                <a:spLocks noChangeArrowheads="1"/>
              </p:cNvSpPr>
              <p:nvPr/>
            </p:nvSpPr>
            <p:spPr bwMode="auto">
              <a:xfrm rot="-5078601">
                <a:off x="2424" y="1752"/>
                <a:ext cx="144" cy="288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CC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40" name="AutoShape 32"/>
              <p:cNvSpPr>
                <a:spLocks noChangeArrowheads="1"/>
              </p:cNvSpPr>
              <p:nvPr/>
            </p:nvSpPr>
            <p:spPr bwMode="auto">
              <a:xfrm rot="4986510">
                <a:off x="3336" y="1752"/>
                <a:ext cx="144" cy="288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CC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41" name="Text Box 33"/>
              <p:cNvSpPr txBox="1">
                <a:spLocks noChangeArrowheads="1"/>
              </p:cNvSpPr>
              <p:nvPr/>
            </p:nvSpPr>
            <p:spPr bwMode="auto">
              <a:xfrm>
                <a:off x="2688" y="1680"/>
                <a:ext cx="523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solidFill>
                      <a:srgbClr val="CC0099"/>
                    </a:solidFill>
                  </a:rPr>
                  <a:t>ytringer</a:t>
                </a:r>
              </a:p>
            </p:txBody>
          </p:sp>
        </p:grpSp>
        <p:grpSp>
          <p:nvGrpSpPr>
            <p:cNvPr id="6" name="Group 39"/>
            <p:cNvGrpSpPr>
              <a:grpSpLocks/>
            </p:cNvGrpSpPr>
            <p:nvPr/>
          </p:nvGrpSpPr>
          <p:grpSpPr bwMode="auto">
            <a:xfrm>
              <a:off x="4114800" y="3352801"/>
              <a:ext cx="3073400" cy="1887538"/>
              <a:chOff x="2592" y="2112"/>
              <a:chExt cx="1936" cy="1189"/>
            </a:xfrm>
          </p:grpSpPr>
          <p:sp>
            <p:nvSpPr>
              <p:cNvPr id="5135" name="Text Box 22"/>
              <p:cNvSpPr txBox="1">
                <a:spLocks noChangeArrowheads="1"/>
              </p:cNvSpPr>
              <p:nvPr/>
            </p:nvSpPr>
            <p:spPr bwMode="auto">
              <a:xfrm>
                <a:off x="3698" y="2879"/>
                <a:ext cx="830" cy="422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800"/>
                  <a:t>publisering</a:t>
                </a:r>
              </a:p>
              <a:p>
                <a:r>
                  <a:rPr lang="nb-NO" sz="1800"/>
                  <a:t>informasjon</a:t>
                </a:r>
                <a:endParaRPr lang="nb-NO" sz="1600"/>
              </a:p>
            </p:txBody>
          </p:sp>
          <p:grpSp>
            <p:nvGrpSpPr>
              <p:cNvPr id="7" name="Group 38"/>
              <p:cNvGrpSpPr>
                <a:grpSpLocks/>
              </p:cNvGrpSpPr>
              <p:nvPr/>
            </p:nvGrpSpPr>
            <p:grpSpPr bwMode="auto">
              <a:xfrm rot="-556452">
                <a:off x="2592" y="2112"/>
                <a:ext cx="744" cy="608"/>
                <a:chOff x="480" y="3408"/>
                <a:chExt cx="744" cy="608"/>
              </a:xfrm>
            </p:grpSpPr>
            <p:sp>
              <p:nvSpPr>
                <p:cNvPr id="5137" name="AutoShape 36"/>
                <p:cNvSpPr>
                  <a:spLocks noChangeArrowheads="1"/>
                </p:cNvSpPr>
                <p:nvPr/>
              </p:nvSpPr>
              <p:spPr bwMode="auto">
                <a:xfrm rot="-2892077">
                  <a:off x="740" y="3532"/>
                  <a:ext cx="560" cy="408"/>
                </a:xfrm>
                <a:custGeom>
                  <a:avLst/>
                  <a:gdLst>
                    <a:gd name="T0" fmla="*/ 7 w 21600"/>
                    <a:gd name="T1" fmla="*/ 0 h 21600"/>
                    <a:gd name="T2" fmla="*/ 2 w 21600"/>
                    <a:gd name="T3" fmla="*/ 4 h 21600"/>
                    <a:gd name="T4" fmla="*/ 7 w 21600"/>
                    <a:gd name="T5" fmla="*/ 2 h 21600"/>
                    <a:gd name="T6" fmla="*/ 16 w 21600"/>
                    <a:gd name="T7" fmla="*/ 4 h 21600"/>
                    <a:gd name="T8" fmla="*/ 13 w 21600"/>
                    <a:gd name="T9" fmla="*/ 6 h 21600"/>
                    <a:gd name="T10" fmla="*/ 9 w 21600"/>
                    <a:gd name="T11" fmla="*/ 4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3163 w 21600"/>
                    <a:gd name="T19" fmla="*/ 3176 h 21600"/>
                    <a:gd name="T20" fmla="*/ 18437 w 21600"/>
                    <a:gd name="T21" fmla="*/ 18424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6200" y="10800"/>
                      </a:moveTo>
                      <a:cubicBezTo>
                        <a:pt x="16200" y="7817"/>
                        <a:pt x="13782" y="5400"/>
                        <a:pt x="10800" y="5400"/>
                      </a:cubicBezTo>
                      <a:cubicBezTo>
                        <a:pt x="7817" y="5400"/>
                        <a:pt x="5400" y="7817"/>
                        <a:pt x="5400" y="10800"/>
                      </a:cubicBezTo>
                      <a:lnTo>
                        <a:pt x="0" y="10800"/>
                      </a:ln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4" y="0"/>
                        <a:pt x="21599" y="4835"/>
                        <a:pt x="21600" y="10799"/>
                      </a:cubicBezTo>
                      <a:lnTo>
                        <a:pt x="21600" y="10800"/>
                      </a:lnTo>
                      <a:lnTo>
                        <a:pt x="24300" y="10800"/>
                      </a:lnTo>
                      <a:lnTo>
                        <a:pt x="18900" y="16200"/>
                      </a:lnTo>
                      <a:lnTo>
                        <a:pt x="13500" y="10800"/>
                      </a:lnTo>
                      <a:lnTo>
                        <a:pt x="16200" y="108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5138" name="AutoShape 37"/>
                <p:cNvSpPr>
                  <a:spLocks noChangeArrowheads="1"/>
                </p:cNvSpPr>
                <p:nvPr/>
              </p:nvSpPr>
              <p:spPr bwMode="auto">
                <a:xfrm rot="3520389" flipH="1">
                  <a:off x="429" y="3459"/>
                  <a:ext cx="560" cy="457"/>
                </a:xfrm>
                <a:custGeom>
                  <a:avLst/>
                  <a:gdLst>
                    <a:gd name="T0" fmla="*/ 7 w 21600"/>
                    <a:gd name="T1" fmla="*/ 0 h 21600"/>
                    <a:gd name="T2" fmla="*/ 2 w 21600"/>
                    <a:gd name="T3" fmla="*/ 5 h 21600"/>
                    <a:gd name="T4" fmla="*/ 7 w 21600"/>
                    <a:gd name="T5" fmla="*/ 2 h 21600"/>
                    <a:gd name="T6" fmla="*/ 16 w 21600"/>
                    <a:gd name="T7" fmla="*/ 5 h 21600"/>
                    <a:gd name="T8" fmla="*/ 13 w 21600"/>
                    <a:gd name="T9" fmla="*/ 7 h 21600"/>
                    <a:gd name="T10" fmla="*/ 9 w 21600"/>
                    <a:gd name="T11" fmla="*/ 5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3163 w 21600"/>
                    <a:gd name="T19" fmla="*/ 3167 h 21600"/>
                    <a:gd name="T20" fmla="*/ 18437 w 21600"/>
                    <a:gd name="T21" fmla="*/ 18433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6200" y="10800"/>
                      </a:moveTo>
                      <a:cubicBezTo>
                        <a:pt x="16200" y="7817"/>
                        <a:pt x="13782" y="5400"/>
                        <a:pt x="10800" y="5400"/>
                      </a:cubicBezTo>
                      <a:cubicBezTo>
                        <a:pt x="7817" y="5400"/>
                        <a:pt x="5400" y="7817"/>
                        <a:pt x="5400" y="10800"/>
                      </a:cubicBezTo>
                      <a:lnTo>
                        <a:pt x="0" y="10800"/>
                      </a:ln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4" y="0"/>
                        <a:pt x="21599" y="4835"/>
                        <a:pt x="21600" y="10799"/>
                      </a:cubicBezTo>
                      <a:lnTo>
                        <a:pt x="21600" y="10800"/>
                      </a:lnTo>
                      <a:lnTo>
                        <a:pt x="24300" y="10800"/>
                      </a:lnTo>
                      <a:lnTo>
                        <a:pt x="18900" y="16200"/>
                      </a:lnTo>
                      <a:lnTo>
                        <a:pt x="13500" y="10800"/>
                      </a:lnTo>
                      <a:lnTo>
                        <a:pt x="16200" y="108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71600" y="1143000"/>
            <a:ext cx="5867400" cy="5334000"/>
            <a:chOff x="1152" y="576"/>
            <a:chExt cx="3696" cy="3360"/>
          </a:xfrm>
        </p:grpSpPr>
        <p:sp>
          <p:nvSpPr>
            <p:cNvPr id="4116" name="Oval 3"/>
            <p:cNvSpPr>
              <a:spLocks noChangeArrowheads="1"/>
            </p:cNvSpPr>
            <p:nvPr/>
          </p:nvSpPr>
          <p:spPr bwMode="auto">
            <a:xfrm>
              <a:off x="1152" y="576"/>
              <a:ext cx="3696" cy="3360"/>
            </a:xfrm>
            <a:prstGeom prst="ellipse">
              <a:avLst/>
            </a:prstGeom>
            <a:solidFill>
              <a:srgbClr val="00CC00"/>
            </a:solidFill>
            <a:ln w="28575">
              <a:solidFill>
                <a:srgbClr val="99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7" name="Text Box 4"/>
            <p:cNvSpPr txBox="1">
              <a:spLocks noChangeArrowheads="1"/>
            </p:cNvSpPr>
            <p:nvPr/>
          </p:nvSpPr>
          <p:spPr bwMode="auto">
            <a:xfrm>
              <a:off x="2400" y="720"/>
              <a:ext cx="1145" cy="250"/>
            </a:xfrm>
            <a:prstGeom prst="rect">
              <a:avLst/>
            </a:prstGeom>
            <a:solidFill>
              <a:srgbClr val="00CC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800080"/>
                  </a:solidFill>
                  <a:latin typeface="Times New Roman" pitchFamily="18" charset="0"/>
                </a:rPr>
                <a:t>kommunikasjon</a:t>
              </a:r>
              <a:endParaRPr lang="nb-NO" sz="2000" b="0" u="none">
                <a:solidFill>
                  <a:srgbClr val="9900CC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828800" y="1905000"/>
            <a:ext cx="4953000" cy="4495800"/>
            <a:chOff x="1440" y="1056"/>
            <a:chExt cx="3120" cy="2832"/>
          </a:xfrm>
        </p:grpSpPr>
        <p:sp>
          <p:nvSpPr>
            <p:cNvPr id="4114" name="Oval 6"/>
            <p:cNvSpPr>
              <a:spLocks noChangeArrowheads="1"/>
            </p:cNvSpPr>
            <p:nvPr/>
          </p:nvSpPr>
          <p:spPr bwMode="auto">
            <a:xfrm>
              <a:off x="1440" y="1056"/>
              <a:ext cx="3120" cy="2832"/>
            </a:xfrm>
            <a:prstGeom prst="ellipse">
              <a:avLst/>
            </a:prstGeom>
            <a:solidFill>
              <a:srgbClr val="33CCFF"/>
            </a:solidFill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5" name="Text Box 7"/>
            <p:cNvSpPr txBox="1">
              <a:spLocks noChangeArrowheads="1"/>
            </p:cNvSpPr>
            <p:nvPr/>
          </p:nvSpPr>
          <p:spPr bwMode="auto">
            <a:xfrm>
              <a:off x="2400" y="1200"/>
              <a:ext cx="986" cy="250"/>
            </a:xfrm>
            <a:prstGeom prst="rect">
              <a:avLst/>
            </a:prstGeom>
            <a:solidFill>
              <a:srgbClr val="33CC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FF0066"/>
                  </a:solidFill>
                  <a:latin typeface="Times New Roman" pitchFamily="18" charset="0"/>
                </a:rPr>
                <a:t>    opplysning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209800" y="2590800"/>
            <a:ext cx="4114800" cy="3733800"/>
            <a:chOff x="1728" y="1488"/>
            <a:chExt cx="2592" cy="2352"/>
          </a:xfrm>
        </p:grpSpPr>
        <p:sp>
          <p:nvSpPr>
            <p:cNvPr id="4112" name="Oval 9"/>
            <p:cNvSpPr>
              <a:spLocks noChangeArrowheads="1"/>
            </p:cNvSpPr>
            <p:nvPr/>
          </p:nvSpPr>
          <p:spPr bwMode="auto">
            <a:xfrm>
              <a:off x="1728" y="1488"/>
              <a:ext cx="2592" cy="2352"/>
            </a:xfrm>
            <a:prstGeom prst="ellipse">
              <a:avLst/>
            </a:prstGeom>
            <a:solidFill>
              <a:srgbClr val="FF00FF"/>
            </a:solidFill>
            <a:ln w="28575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3" name="Text Box 10"/>
            <p:cNvSpPr txBox="1">
              <a:spLocks noChangeArrowheads="1"/>
            </p:cNvSpPr>
            <p:nvPr/>
          </p:nvSpPr>
          <p:spPr bwMode="auto">
            <a:xfrm>
              <a:off x="2592" y="1632"/>
              <a:ext cx="790" cy="250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 b="0" u="none">
                  <a:solidFill>
                    <a:schemeClr val="tx2"/>
                  </a:solidFill>
                  <a:latin typeface="Times New Roman" pitchFamily="18" charset="0"/>
                </a:rPr>
                <a:t>geografisk</a:t>
              </a:r>
              <a:endParaRPr lang="nb-NO" sz="2000" b="0" u="none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590800" y="3276600"/>
            <a:ext cx="3352800" cy="2971800"/>
            <a:chOff x="1920" y="1920"/>
            <a:chExt cx="2112" cy="1872"/>
          </a:xfrm>
        </p:grpSpPr>
        <p:sp>
          <p:nvSpPr>
            <p:cNvPr id="4110" name="Oval 12"/>
            <p:cNvSpPr>
              <a:spLocks noChangeArrowheads="1"/>
            </p:cNvSpPr>
            <p:nvPr/>
          </p:nvSpPr>
          <p:spPr bwMode="auto">
            <a:xfrm>
              <a:off x="1920" y="1920"/>
              <a:ext cx="2112" cy="1872"/>
            </a:xfrm>
            <a:prstGeom prst="ellipse">
              <a:avLst/>
            </a:prstGeom>
            <a:solidFill>
              <a:srgbClr val="FFCC00"/>
            </a:solidFill>
            <a:ln w="28575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1" name="Text Box 13"/>
            <p:cNvSpPr txBox="1">
              <a:spLocks noChangeArrowheads="1"/>
            </p:cNvSpPr>
            <p:nvPr/>
          </p:nvSpPr>
          <p:spPr bwMode="auto">
            <a:xfrm>
              <a:off x="2640" y="2064"/>
              <a:ext cx="719" cy="250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993300"/>
                  </a:solidFill>
                  <a:latin typeface="Times New Roman" pitchFamily="18" charset="0"/>
                </a:rPr>
                <a:t>kroppslig</a:t>
              </a:r>
              <a:endParaRPr lang="nb-NO" sz="2000" b="0" u="none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762000" y="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b="1" u="none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Personvern</a:t>
            </a:r>
            <a:endParaRPr lang="nb-NO" sz="2800" b="1" u="none" dirty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200400" y="4114800"/>
            <a:ext cx="2209800" cy="2057400"/>
            <a:chOff x="4224" y="528"/>
            <a:chExt cx="1392" cy="1296"/>
          </a:xfrm>
        </p:grpSpPr>
        <p:sp>
          <p:nvSpPr>
            <p:cNvPr id="4108" name="Oval 16"/>
            <p:cNvSpPr>
              <a:spLocks noChangeArrowheads="1"/>
            </p:cNvSpPr>
            <p:nvPr/>
          </p:nvSpPr>
          <p:spPr bwMode="auto">
            <a:xfrm>
              <a:off x="4224" y="528"/>
              <a:ext cx="1392" cy="1296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9" name="Text Box 17"/>
            <p:cNvSpPr txBox="1">
              <a:spLocks noChangeArrowheads="1"/>
            </p:cNvSpPr>
            <p:nvPr/>
          </p:nvSpPr>
          <p:spPr bwMode="auto">
            <a:xfrm>
              <a:off x="4560" y="960"/>
              <a:ext cx="644" cy="250"/>
            </a:xfrm>
            <a:prstGeom prst="rect">
              <a:avLst/>
            </a:prstGeom>
            <a:solidFill>
              <a:srgbClr val="FFFF00"/>
            </a:solidFill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solidFill>
                    <a:srgbClr val="CC3300"/>
                  </a:solidFill>
                  <a:latin typeface="Times New Roman" pitchFamily="18" charset="0"/>
                </a:rPr>
                <a:t> psykisk</a:t>
              </a: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5486400" y="1295400"/>
            <a:ext cx="3429000" cy="1828800"/>
            <a:chOff x="3456" y="720"/>
            <a:chExt cx="2160" cy="1152"/>
          </a:xfrm>
        </p:grpSpPr>
        <p:sp>
          <p:nvSpPr>
            <p:cNvPr id="4105" name="AutoShape 19"/>
            <p:cNvSpPr>
              <a:spLocks noChangeArrowheads="1"/>
            </p:cNvSpPr>
            <p:nvPr/>
          </p:nvSpPr>
          <p:spPr bwMode="auto">
            <a:xfrm>
              <a:off x="3456" y="720"/>
              <a:ext cx="2160" cy="1152"/>
            </a:xfrm>
            <a:prstGeom prst="wedgeRoundRectCallout">
              <a:avLst>
                <a:gd name="adj1" fmla="val -65231"/>
                <a:gd name="adj2" fmla="val 8856"/>
                <a:gd name="adj3" fmla="val 16667"/>
              </a:avLst>
            </a:prstGeom>
            <a:solidFill>
              <a:srgbClr val="EAEAEA"/>
            </a:solidFill>
            <a:ln w="2857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 b="0" u="none">
                <a:latin typeface="Times New Roman" pitchFamily="18" charset="0"/>
              </a:endParaRPr>
            </a:p>
          </p:txBody>
        </p:sp>
        <p:pic>
          <p:nvPicPr>
            <p:cNvPr id="4106" name="Picture 20"/>
            <p:cNvPicPr>
              <a:picLocks noChangeAspect="1" noChangeArrowheads="1"/>
            </p:cNvPicPr>
            <p:nvPr/>
          </p:nvPicPr>
          <p:blipFill>
            <a:blip r:embed="rId2"/>
            <a:srcRect l="43604" t="24707" r="46608" b="65918"/>
            <a:stretch>
              <a:fillRect/>
            </a:stretch>
          </p:blipFill>
          <p:spPr bwMode="auto">
            <a:xfrm>
              <a:off x="3840" y="768"/>
              <a:ext cx="1296" cy="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7" name="Text Box 21"/>
            <p:cNvSpPr txBox="1">
              <a:spLocks noChangeArrowheads="1"/>
            </p:cNvSpPr>
            <p:nvPr/>
          </p:nvSpPr>
          <p:spPr bwMode="auto">
            <a:xfrm>
              <a:off x="3648" y="1632"/>
              <a:ext cx="18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 b="0" u="none">
                  <a:latin typeface="Times New Roman" pitchFamily="18" charset="0"/>
                </a:rPr>
                <a:t>Reguleres av personopplysningsloven</a:t>
              </a:r>
              <a:endParaRPr lang="nb-NO" sz="1800" b="0" u="none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334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Personvern som interesser og krav</a:t>
            </a:r>
            <a:endParaRPr lang="nb-NO" smtClean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898525" y="2251075"/>
            <a:ext cx="317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400" b="0" u="none" dirty="0">
                <a:latin typeface="Times New Roman" pitchFamily="18" charset="0"/>
              </a:rPr>
              <a:t>Essensen av personvern: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00298" y="1857364"/>
            <a:ext cx="1657350" cy="609600"/>
            <a:chOff x="1632" y="864"/>
            <a:chExt cx="1044" cy="384"/>
          </a:xfrm>
        </p:grpSpPr>
        <p:sp>
          <p:nvSpPr>
            <p:cNvPr id="5157" name="Text Box 4"/>
            <p:cNvSpPr txBox="1">
              <a:spLocks noChangeArrowheads="1"/>
            </p:cNvSpPr>
            <p:nvPr/>
          </p:nvSpPr>
          <p:spPr bwMode="auto">
            <a:xfrm>
              <a:off x="1632" y="864"/>
              <a:ext cx="10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FF0000"/>
                  </a:solidFill>
                  <a:latin typeface="Times New Roman" pitchFamily="18" charset="0"/>
                </a:rPr>
                <a:t>opplysnings</a:t>
              </a:r>
            </a:p>
          </p:txBody>
        </p:sp>
        <p:sp>
          <p:nvSpPr>
            <p:cNvPr id="5158" name="AutoShape 6"/>
            <p:cNvSpPr>
              <a:spLocks/>
            </p:cNvSpPr>
            <p:nvPr/>
          </p:nvSpPr>
          <p:spPr bwMode="auto">
            <a:xfrm rot="-5400000">
              <a:off x="2016" y="624"/>
              <a:ext cx="240" cy="1008"/>
            </a:xfrm>
            <a:prstGeom prst="leftBrace">
              <a:avLst>
                <a:gd name="adj1" fmla="val 35000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327525" y="2174875"/>
            <a:ext cx="4040188" cy="8509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0" u="none">
                <a:latin typeface="Times New Roman" pitchFamily="18" charset="0"/>
              </a:rPr>
              <a:t>Retten til selv å bestemme over</a:t>
            </a:r>
          </a:p>
          <a:p>
            <a:r>
              <a:rPr lang="nb-NO" b="0" u="none">
                <a:latin typeface="Times New Roman" pitchFamily="18" charset="0"/>
              </a:rPr>
              <a:t>opplysninger som gjelder deg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343400" y="3124200"/>
            <a:ext cx="30315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b="0" u="none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Forvaltningsvedtak bygger</a:t>
            </a:r>
          </a:p>
          <a:p>
            <a:pPr>
              <a:defRPr/>
            </a:pPr>
            <a:r>
              <a:rPr lang="nb-NO" b="0" u="none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på personopplysninger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1812925" y="803275"/>
            <a:ext cx="6159500" cy="1052513"/>
            <a:chOff x="1152" y="672"/>
            <a:chExt cx="3880" cy="663"/>
          </a:xfrm>
        </p:grpSpPr>
        <p:sp>
          <p:nvSpPr>
            <p:cNvPr id="3084" name="Text Box 12"/>
            <p:cNvSpPr txBox="1">
              <a:spLocks noChangeArrowheads="1"/>
            </p:cNvSpPr>
            <p:nvPr/>
          </p:nvSpPr>
          <p:spPr bwMode="auto">
            <a:xfrm>
              <a:off x="1152" y="672"/>
              <a:ext cx="3880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2200" b="0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Menneskets integritet, selvbestemmelse og verdighet</a:t>
              </a:r>
              <a:endParaRPr lang="nb-NO" sz="2200" b="0" u="none" dirty="0">
                <a:latin typeface="Times New Roman" pitchFamily="18" charset="0"/>
              </a:endParaRPr>
            </a:p>
          </p:txBody>
        </p:sp>
        <p:sp>
          <p:nvSpPr>
            <p:cNvPr id="5154" name="AutoShape 21"/>
            <p:cNvSpPr>
              <a:spLocks noChangeArrowheads="1"/>
            </p:cNvSpPr>
            <p:nvPr/>
          </p:nvSpPr>
          <p:spPr bwMode="auto">
            <a:xfrm>
              <a:off x="1632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155" name="AutoShape 22"/>
            <p:cNvSpPr>
              <a:spLocks noChangeArrowheads="1"/>
            </p:cNvSpPr>
            <p:nvPr/>
          </p:nvSpPr>
          <p:spPr bwMode="auto">
            <a:xfrm>
              <a:off x="2928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156" name="AutoShape 23"/>
            <p:cNvSpPr>
              <a:spLocks noChangeArrowheads="1"/>
            </p:cNvSpPr>
            <p:nvPr/>
          </p:nvSpPr>
          <p:spPr bwMode="auto">
            <a:xfrm>
              <a:off x="4416" y="960"/>
              <a:ext cx="306" cy="375"/>
            </a:xfrm>
            <a:prstGeom prst="downArrow">
              <a:avLst>
                <a:gd name="adj1" fmla="val 50000"/>
                <a:gd name="adj2" fmla="val 3063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419601" y="3810000"/>
            <a:ext cx="1938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u="none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Diagnose 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5072066" y="4286256"/>
            <a:ext cx="22350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400" b="0" u="none" dirty="0">
                <a:solidFill>
                  <a:srgbClr val="800080"/>
                </a:solidFill>
              </a:rPr>
              <a:t>Kredittvurdering</a:t>
            </a:r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304800" y="2743202"/>
            <a:ext cx="8610600" cy="3886201"/>
            <a:chOff x="48" y="2832"/>
            <a:chExt cx="5424" cy="2448"/>
          </a:xfrm>
        </p:grpSpPr>
        <p:sp>
          <p:nvSpPr>
            <p:cNvPr id="5139" name="Text Box 20"/>
            <p:cNvSpPr txBox="1">
              <a:spLocks noChangeArrowheads="1"/>
            </p:cNvSpPr>
            <p:nvPr/>
          </p:nvSpPr>
          <p:spPr bwMode="auto">
            <a:xfrm>
              <a:off x="1142" y="3626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 b="0" u="none">
                <a:latin typeface="Times New Roman" pitchFamily="18" charset="0"/>
              </a:endParaRPr>
            </a:p>
          </p:txBody>
        </p: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88" y="3120"/>
              <a:ext cx="1671" cy="2160"/>
              <a:chOff x="2016" y="2184"/>
              <a:chExt cx="4176" cy="5905"/>
            </a:xfrm>
          </p:grpSpPr>
          <p:sp>
            <p:nvSpPr>
              <p:cNvPr id="5142" name="AutoShape 26"/>
              <p:cNvSpPr>
                <a:spLocks noChangeArrowheads="1"/>
              </p:cNvSpPr>
              <p:nvPr/>
            </p:nvSpPr>
            <p:spPr bwMode="auto">
              <a:xfrm>
                <a:off x="2016" y="2184"/>
                <a:ext cx="4176" cy="1008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143" name="Text Box 27"/>
              <p:cNvSpPr txBox="1">
                <a:spLocks noChangeArrowheads="1"/>
              </p:cNvSpPr>
              <p:nvPr/>
            </p:nvSpPr>
            <p:spPr bwMode="auto">
              <a:xfrm>
                <a:off x="2160" y="2472"/>
                <a:ext cx="3888" cy="46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700" u="none" dirty="0">
                    <a:latin typeface="Courier New" pitchFamily="49" charset="0"/>
                  </a:rPr>
                  <a:t>Personvernidealet</a:t>
                </a:r>
              </a:p>
            </p:txBody>
          </p:sp>
          <p:sp>
            <p:nvSpPr>
              <p:cNvPr id="5144" name="Text Box 28"/>
              <p:cNvSpPr txBox="1">
                <a:spLocks noChangeArrowheads="1"/>
              </p:cNvSpPr>
              <p:nvPr/>
            </p:nvSpPr>
            <p:spPr bwMode="auto">
              <a:xfrm>
                <a:off x="2880" y="4056"/>
                <a:ext cx="1872" cy="8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600" b="0" u="none" dirty="0">
                    <a:latin typeface="Times New Roman" pitchFamily="18" charset="0"/>
                  </a:rPr>
                  <a:t>Personvern-</a:t>
                </a:r>
              </a:p>
              <a:p>
                <a:r>
                  <a:rPr lang="nb-NO" sz="1600" b="0" u="none" dirty="0">
                    <a:latin typeface="Times New Roman" pitchFamily="18" charset="0"/>
                  </a:rPr>
                  <a:t>interesser</a:t>
                </a:r>
              </a:p>
            </p:txBody>
          </p:sp>
          <p:sp>
            <p:nvSpPr>
              <p:cNvPr id="5145" name="Text Box 29"/>
              <p:cNvSpPr txBox="1">
                <a:spLocks noChangeArrowheads="1"/>
              </p:cNvSpPr>
              <p:nvPr/>
            </p:nvSpPr>
            <p:spPr bwMode="auto">
              <a:xfrm>
                <a:off x="2880" y="5784"/>
                <a:ext cx="1872" cy="5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600" b="0" u="none" dirty="0">
                    <a:latin typeface="Times New Roman" pitchFamily="18" charset="0"/>
                  </a:rPr>
                  <a:t>       Krav</a:t>
                </a:r>
              </a:p>
            </p:txBody>
          </p:sp>
          <p:sp>
            <p:nvSpPr>
              <p:cNvPr id="5146" name="Text Box 30"/>
              <p:cNvSpPr txBox="1">
                <a:spLocks noChangeArrowheads="1"/>
              </p:cNvSpPr>
              <p:nvPr/>
            </p:nvSpPr>
            <p:spPr bwMode="auto">
              <a:xfrm>
                <a:off x="2016" y="6883"/>
                <a:ext cx="4032" cy="120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 sz="1500" b="0" u="none">
                  <a:latin typeface="Times New Roman" pitchFamily="18" charset="0"/>
                </a:endParaRPr>
              </a:p>
            </p:txBody>
          </p:sp>
          <p:sp>
            <p:nvSpPr>
              <p:cNvPr id="5147" name="Text Box 31"/>
              <p:cNvSpPr txBox="1">
                <a:spLocks noChangeArrowheads="1"/>
              </p:cNvSpPr>
              <p:nvPr/>
            </p:nvSpPr>
            <p:spPr bwMode="auto">
              <a:xfrm>
                <a:off x="2061" y="7499"/>
                <a:ext cx="1152" cy="50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500" b="0" u="none" dirty="0">
                    <a:latin typeface="Times New Roman" pitchFamily="18" charset="0"/>
                  </a:rPr>
                  <a:t>Tiltak</a:t>
                </a:r>
              </a:p>
            </p:txBody>
          </p:sp>
          <p:sp>
            <p:nvSpPr>
              <p:cNvPr id="5148" name="Text Box 32"/>
              <p:cNvSpPr txBox="1">
                <a:spLocks noChangeArrowheads="1"/>
              </p:cNvSpPr>
              <p:nvPr/>
            </p:nvSpPr>
            <p:spPr bwMode="auto">
              <a:xfrm>
                <a:off x="2961" y="7006"/>
                <a:ext cx="2587" cy="6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b="0" u="none" dirty="0">
                    <a:latin typeface="Times New Roman" pitchFamily="18" charset="0"/>
                  </a:rPr>
                  <a:t>Personverngarantier</a:t>
                </a:r>
              </a:p>
            </p:txBody>
          </p:sp>
          <p:sp>
            <p:nvSpPr>
              <p:cNvPr id="5149" name="Text Box 33"/>
              <p:cNvSpPr txBox="1">
                <a:spLocks noChangeArrowheads="1"/>
              </p:cNvSpPr>
              <p:nvPr/>
            </p:nvSpPr>
            <p:spPr bwMode="auto">
              <a:xfrm>
                <a:off x="2961" y="7499"/>
                <a:ext cx="2959" cy="58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b="0" u="none" dirty="0">
                    <a:latin typeface="Times New Roman" pitchFamily="18" charset="0"/>
                  </a:rPr>
                  <a:t>Personverntiltak ellers</a:t>
                </a:r>
              </a:p>
            </p:txBody>
          </p:sp>
          <p:sp>
            <p:nvSpPr>
              <p:cNvPr id="5151" name="Line 35"/>
              <p:cNvSpPr>
                <a:spLocks noChangeShapeType="1"/>
              </p:cNvSpPr>
              <p:nvPr/>
            </p:nvSpPr>
            <p:spPr bwMode="auto">
              <a:xfrm>
                <a:off x="3744" y="506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152" name="AutoShape 36"/>
              <p:cNvSpPr>
                <a:spLocks noChangeArrowheads="1"/>
              </p:cNvSpPr>
              <p:nvPr/>
            </p:nvSpPr>
            <p:spPr bwMode="auto">
              <a:xfrm>
                <a:off x="3456" y="3336"/>
                <a:ext cx="765" cy="674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5141" name="Freeform 37"/>
            <p:cNvSpPr>
              <a:spLocks/>
            </p:cNvSpPr>
            <p:nvPr/>
          </p:nvSpPr>
          <p:spPr bwMode="auto">
            <a:xfrm>
              <a:off x="48" y="2832"/>
              <a:ext cx="5424" cy="1528"/>
            </a:xfrm>
            <a:custGeom>
              <a:avLst/>
              <a:gdLst>
                <a:gd name="T0" fmla="*/ 0 w 5424"/>
                <a:gd name="T1" fmla="*/ 192 h 1528"/>
                <a:gd name="T2" fmla="*/ 2352 w 5424"/>
                <a:gd name="T3" fmla="*/ 192 h 1528"/>
                <a:gd name="T4" fmla="*/ 2640 w 5424"/>
                <a:gd name="T5" fmla="*/ 1344 h 1528"/>
                <a:gd name="T6" fmla="*/ 5424 w 5424"/>
                <a:gd name="T7" fmla="*/ 1296 h 1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24"/>
                <a:gd name="T13" fmla="*/ 0 h 1528"/>
                <a:gd name="T14" fmla="*/ 5424 w 5424"/>
                <a:gd name="T15" fmla="*/ 1528 h 1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24" h="1528">
                  <a:moveTo>
                    <a:pt x="0" y="192"/>
                  </a:moveTo>
                  <a:cubicBezTo>
                    <a:pt x="956" y="96"/>
                    <a:pt x="1912" y="0"/>
                    <a:pt x="2352" y="192"/>
                  </a:cubicBezTo>
                  <a:cubicBezTo>
                    <a:pt x="2792" y="384"/>
                    <a:pt x="2128" y="1160"/>
                    <a:pt x="2640" y="1344"/>
                  </a:cubicBezTo>
                  <a:cubicBezTo>
                    <a:pt x="3152" y="1528"/>
                    <a:pt x="4960" y="1304"/>
                    <a:pt x="5424" y="129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pic>
        <p:nvPicPr>
          <p:cNvPr id="3120" name="Picture 48"/>
          <p:cNvPicPr>
            <a:picLocks noChangeAspect="1" noChangeArrowheads="1"/>
          </p:cNvPicPr>
          <p:nvPr/>
        </p:nvPicPr>
        <p:blipFill>
          <a:blip r:embed="rId2"/>
          <a:srcRect l="22501" t="28123" r="63197" b="65918"/>
          <a:stretch>
            <a:fillRect/>
          </a:stretch>
        </p:blipFill>
        <p:spPr bwMode="auto">
          <a:xfrm>
            <a:off x="7429520" y="3714752"/>
            <a:ext cx="12954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Line 35"/>
          <p:cNvSpPr>
            <a:spLocks noChangeShapeType="1"/>
          </p:cNvSpPr>
          <p:nvPr/>
        </p:nvSpPr>
        <p:spPr bwMode="auto">
          <a:xfrm>
            <a:off x="1785918" y="5572140"/>
            <a:ext cx="0" cy="33448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41" name="Gruppe 40"/>
          <p:cNvGrpSpPr/>
          <p:nvPr/>
        </p:nvGrpSpPr>
        <p:grpSpPr>
          <a:xfrm>
            <a:off x="2357422" y="5000636"/>
            <a:ext cx="4933950" cy="1463675"/>
            <a:chOff x="2057400" y="5029200"/>
            <a:chExt cx="4933950" cy="1463675"/>
          </a:xfrm>
        </p:grpSpPr>
        <p:grpSp>
          <p:nvGrpSpPr>
            <p:cNvPr id="42" name="Group 44"/>
            <p:cNvGrpSpPr>
              <a:grpSpLocks/>
            </p:cNvGrpSpPr>
            <p:nvPr/>
          </p:nvGrpSpPr>
          <p:grpSpPr bwMode="auto">
            <a:xfrm>
              <a:off x="2057400" y="5029200"/>
              <a:ext cx="4787900" cy="533400"/>
              <a:chOff x="1392" y="3168"/>
              <a:chExt cx="3016" cy="336"/>
            </a:xfrm>
          </p:grpSpPr>
          <p:sp>
            <p:nvSpPr>
              <p:cNvPr id="47" name="Text Box 40"/>
              <p:cNvSpPr txBox="1">
                <a:spLocks noChangeArrowheads="1"/>
              </p:cNvSpPr>
              <p:nvPr/>
            </p:nvSpPr>
            <p:spPr bwMode="auto">
              <a:xfrm>
                <a:off x="1920" y="3168"/>
                <a:ext cx="248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 b="0" u="none" dirty="0">
                    <a:solidFill>
                      <a:srgbClr val="008000"/>
                    </a:solidFill>
                    <a:latin typeface="Times New Roman" pitchFamily="18" charset="0"/>
                  </a:rPr>
                  <a:t>Kollektiv/samfunnsmessig avveining</a:t>
                </a:r>
              </a:p>
            </p:txBody>
          </p:sp>
          <p:sp>
            <p:nvSpPr>
              <p:cNvPr id="48" name="AutoShape 42"/>
              <p:cNvSpPr>
                <a:spLocks noChangeArrowheads="1"/>
              </p:cNvSpPr>
              <p:nvPr/>
            </p:nvSpPr>
            <p:spPr bwMode="auto">
              <a:xfrm rot="2797420">
                <a:off x="1512" y="3096"/>
                <a:ext cx="288" cy="528"/>
              </a:xfrm>
              <a:prstGeom prst="curvedRightArrow">
                <a:avLst>
                  <a:gd name="adj1" fmla="val 36667"/>
                  <a:gd name="adj2" fmla="val 73333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3" name="Group 46"/>
            <p:cNvGrpSpPr>
              <a:grpSpLocks/>
            </p:cNvGrpSpPr>
            <p:nvPr/>
          </p:nvGrpSpPr>
          <p:grpSpPr bwMode="auto">
            <a:xfrm>
              <a:off x="3276600" y="5562600"/>
              <a:ext cx="2968625" cy="914400"/>
              <a:chOff x="2112" y="3648"/>
              <a:chExt cx="1870" cy="576"/>
            </a:xfrm>
          </p:grpSpPr>
          <p:sp>
            <p:nvSpPr>
              <p:cNvPr id="45" name="AutoShape 43"/>
              <p:cNvSpPr>
                <a:spLocks noChangeArrowheads="1"/>
              </p:cNvSpPr>
              <p:nvPr/>
            </p:nvSpPr>
            <p:spPr bwMode="auto">
              <a:xfrm rot="651683">
                <a:off x="2112" y="3696"/>
                <a:ext cx="288" cy="528"/>
              </a:xfrm>
              <a:prstGeom prst="curvedRightArrow">
                <a:avLst>
                  <a:gd name="adj1" fmla="val 36667"/>
                  <a:gd name="adj2" fmla="val 73333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6" name="Text Box 45"/>
              <p:cNvSpPr txBox="1">
                <a:spLocks noChangeArrowheads="1"/>
              </p:cNvSpPr>
              <p:nvPr/>
            </p:nvSpPr>
            <p:spPr bwMode="auto">
              <a:xfrm>
                <a:off x="2496" y="3648"/>
                <a:ext cx="148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 b="0" u="none">
                    <a:solidFill>
                      <a:srgbClr val="008000"/>
                    </a:solidFill>
                    <a:latin typeface="Times New Roman" pitchFamily="18" charset="0"/>
                  </a:rPr>
                  <a:t>Individuell avveining</a:t>
                </a:r>
              </a:p>
            </p:txBody>
          </p:sp>
        </p:grp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3810000" y="6096000"/>
              <a:ext cx="318135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solidFill>
                    <a:srgbClr val="800080"/>
                  </a:solidFill>
                  <a:latin typeface="Times New Roman" pitchFamily="18" charset="0"/>
                </a:rPr>
                <a:t>“vil heller ha gratis tjeneste”</a:t>
              </a:r>
            </a:p>
          </p:txBody>
        </p:sp>
      </p:grp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  <p:bldP spid="3086" grpId="0"/>
      <p:bldP spid="3090" grpId="0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nb-NO" sz="2800" b="1" smtClean="0">
                <a:solidFill>
                  <a:schemeClr val="accent2"/>
                </a:solidFill>
              </a:rPr>
              <a:t>Ulike perspektiver på personvern</a:t>
            </a:r>
            <a:endParaRPr lang="nb-NO" sz="2800" b="1" smtClean="0"/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3581400" y="2743200"/>
            <a:ext cx="19050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 u="none">
                <a:latin typeface="Times New Roman" pitchFamily="18" charset="0"/>
              </a:rPr>
              <a:t>Personvern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038600" y="1219200"/>
            <a:ext cx="2995613" cy="992188"/>
            <a:chOff x="3782" y="1017"/>
            <a:chExt cx="1887" cy="625"/>
          </a:xfrm>
        </p:grpSpPr>
        <p:sp>
          <p:nvSpPr>
            <p:cNvPr id="6168" name="Text Box 9"/>
            <p:cNvSpPr txBox="1">
              <a:spLocks noChangeArrowheads="1"/>
            </p:cNvSpPr>
            <p:nvPr/>
          </p:nvSpPr>
          <p:spPr bwMode="auto">
            <a:xfrm>
              <a:off x="3782" y="1017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6169" name="Text Box 10"/>
            <p:cNvSpPr txBox="1">
              <a:spLocks noChangeArrowheads="1"/>
            </p:cNvSpPr>
            <p:nvPr/>
          </p:nvSpPr>
          <p:spPr bwMode="auto">
            <a:xfrm>
              <a:off x="3792" y="1200"/>
              <a:ext cx="18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Privatliv</a:t>
              </a:r>
            </a:p>
            <a:p>
              <a:r>
                <a:rPr lang="nb-NO" sz="2000" b="0" u="none">
                  <a:latin typeface="Times New Roman" pitchFamily="18" charset="0"/>
                </a:rPr>
                <a:t>“Kroppens hemmeligheter”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228600" y="3657600"/>
            <a:ext cx="5029200" cy="2514600"/>
            <a:chOff x="144" y="2304"/>
            <a:chExt cx="3168" cy="1584"/>
          </a:xfrm>
        </p:grpSpPr>
        <p:sp>
          <p:nvSpPr>
            <p:cNvPr id="6165" name="Text Box 12"/>
            <p:cNvSpPr txBox="1">
              <a:spLocks noChangeArrowheads="1"/>
            </p:cNvSpPr>
            <p:nvPr/>
          </p:nvSpPr>
          <p:spPr bwMode="auto">
            <a:xfrm>
              <a:off x="144" y="3600"/>
              <a:ext cx="195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D60093"/>
                  </a:solidFill>
                  <a:latin typeface="Times New Roman" pitchFamily="18" charset="0"/>
                </a:rPr>
                <a:t>Beslutningsperspektivet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6166" name="Line 14"/>
            <p:cNvSpPr>
              <a:spLocks noChangeShapeType="1"/>
            </p:cNvSpPr>
            <p:nvPr/>
          </p:nvSpPr>
          <p:spPr bwMode="auto">
            <a:xfrm flipV="1">
              <a:off x="2064" y="2304"/>
              <a:ext cx="144" cy="134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67" name="Line 15"/>
            <p:cNvSpPr>
              <a:spLocks noChangeShapeType="1"/>
            </p:cNvSpPr>
            <p:nvPr/>
          </p:nvSpPr>
          <p:spPr bwMode="auto">
            <a:xfrm flipV="1">
              <a:off x="2064" y="2688"/>
              <a:ext cx="1248" cy="960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52400" y="4267200"/>
            <a:ext cx="3203575" cy="1006475"/>
            <a:chOff x="144" y="2304"/>
            <a:chExt cx="2018" cy="634"/>
          </a:xfrm>
        </p:grpSpPr>
        <p:sp>
          <p:nvSpPr>
            <p:cNvPr id="6163" name="Text Box 16"/>
            <p:cNvSpPr txBox="1">
              <a:spLocks noChangeArrowheads="1"/>
            </p:cNvSpPr>
            <p:nvPr/>
          </p:nvSpPr>
          <p:spPr bwMode="auto">
            <a:xfrm>
              <a:off x="192" y="2304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6164" name="Text Box 18"/>
            <p:cNvSpPr txBox="1">
              <a:spLocks noChangeArrowheads="1"/>
            </p:cNvSpPr>
            <p:nvPr/>
          </p:nvSpPr>
          <p:spPr bwMode="auto">
            <a:xfrm>
              <a:off x="144" y="2496"/>
              <a:ext cx="20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Offentlig myndighetsutøvelse</a:t>
              </a:r>
            </a:p>
            <a:p>
              <a:r>
                <a:rPr lang="nb-NO" sz="2000" b="0" u="none">
                  <a:latin typeface="Times New Roman" pitchFamily="18" charset="0"/>
                </a:rPr>
                <a:t>Privates beslutninger</a:t>
              </a:r>
            </a:p>
          </p:txBody>
        </p:sp>
      </p:grp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152400" y="5257800"/>
            <a:ext cx="3079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b="0" u="none">
                <a:solidFill>
                  <a:schemeClr val="accent2"/>
                </a:solidFill>
                <a:latin typeface="Times New Roman" pitchFamily="18" charset="0"/>
              </a:rPr>
              <a:t>Kan også brukes “proaktivt”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724400" y="2819400"/>
            <a:ext cx="4295775" cy="1752600"/>
            <a:chOff x="2976" y="1776"/>
            <a:chExt cx="2706" cy="1104"/>
          </a:xfrm>
        </p:grpSpPr>
        <p:sp>
          <p:nvSpPr>
            <p:cNvPr id="6160" name="Text Box 21"/>
            <p:cNvSpPr txBox="1">
              <a:spLocks noChangeArrowheads="1"/>
            </p:cNvSpPr>
            <p:nvPr/>
          </p:nvSpPr>
          <p:spPr bwMode="auto">
            <a:xfrm>
              <a:off x="4224" y="1872"/>
              <a:ext cx="14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006600"/>
                  </a:solidFill>
                  <a:latin typeface="Times New Roman" pitchFamily="18" charset="0"/>
                </a:rPr>
                <a:t>Maktperspektivet</a:t>
              </a:r>
            </a:p>
          </p:txBody>
        </p:sp>
        <p:sp>
          <p:nvSpPr>
            <p:cNvPr id="6161" name="Line 22"/>
            <p:cNvSpPr>
              <a:spLocks noChangeShapeType="1"/>
            </p:cNvSpPr>
            <p:nvPr/>
          </p:nvSpPr>
          <p:spPr bwMode="auto">
            <a:xfrm flipH="1" flipV="1">
              <a:off x="3168" y="1776"/>
              <a:ext cx="1104" cy="336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62" name="Line 23"/>
            <p:cNvSpPr>
              <a:spLocks noChangeShapeType="1"/>
            </p:cNvSpPr>
            <p:nvPr/>
          </p:nvSpPr>
          <p:spPr bwMode="auto">
            <a:xfrm flipH="1">
              <a:off x="2976" y="2112"/>
              <a:ext cx="1296" cy="768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2209800" y="838200"/>
            <a:ext cx="2905125" cy="2667000"/>
            <a:chOff x="1392" y="528"/>
            <a:chExt cx="1830" cy="1680"/>
          </a:xfrm>
        </p:grpSpPr>
        <p:sp>
          <p:nvSpPr>
            <p:cNvPr id="6157" name="Text Box 5"/>
            <p:cNvSpPr txBox="1">
              <a:spLocks noChangeArrowheads="1"/>
            </p:cNvSpPr>
            <p:nvPr/>
          </p:nvSpPr>
          <p:spPr bwMode="auto">
            <a:xfrm>
              <a:off x="1392" y="528"/>
              <a:ext cx="18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0" u="none">
                  <a:solidFill>
                    <a:srgbClr val="800080"/>
                  </a:solidFill>
                  <a:latin typeface="Times New Roman" pitchFamily="18" charset="0"/>
                </a:rPr>
                <a:t>Integritetsperspektivet</a:t>
              </a:r>
              <a:endParaRPr lang="nb-NO" b="0" u="none">
                <a:latin typeface="Times New Roman" pitchFamily="18" charset="0"/>
              </a:endParaRPr>
            </a:p>
          </p:txBody>
        </p:sp>
        <p:sp>
          <p:nvSpPr>
            <p:cNvPr id="6158" name="Line 25"/>
            <p:cNvSpPr>
              <a:spLocks noChangeShapeType="1"/>
            </p:cNvSpPr>
            <p:nvPr/>
          </p:nvSpPr>
          <p:spPr bwMode="auto">
            <a:xfrm>
              <a:off x="1968" y="912"/>
              <a:ext cx="240" cy="1296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159" name="Line 26"/>
            <p:cNvSpPr>
              <a:spLocks noChangeShapeType="1"/>
            </p:cNvSpPr>
            <p:nvPr/>
          </p:nvSpPr>
          <p:spPr bwMode="auto">
            <a:xfrm>
              <a:off x="1968" y="912"/>
              <a:ext cx="1152" cy="864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6443663" y="3429000"/>
            <a:ext cx="2700337" cy="1920875"/>
            <a:chOff x="3840" y="2496"/>
            <a:chExt cx="1701" cy="1210"/>
          </a:xfrm>
        </p:grpSpPr>
        <p:sp>
          <p:nvSpPr>
            <p:cNvPr id="6155" name="Text Box 17"/>
            <p:cNvSpPr txBox="1">
              <a:spLocks noChangeArrowheads="1"/>
            </p:cNvSpPr>
            <p:nvPr/>
          </p:nvSpPr>
          <p:spPr bwMode="auto">
            <a:xfrm>
              <a:off x="3888" y="2496"/>
              <a:ext cx="5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i="1" u="none">
                  <a:latin typeface="Times New Roman" pitchFamily="18" charset="0"/>
                </a:rPr>
                <a:t>F.eks.:</a:t>
              </a:r>
            </a:p>
          </p:txBody>
        </p:sp>
        <p:sp>
          <p:nvSpPr>
            <p:cNvPr id="6156" name="Text Box 28"/>
            <p:cNvSpPr txBox="1">
              <a:spLocks noChangeArrowheads="1"/>
            </p:cNvSpPr>
            <p:nvPr/>
          </p:nvSpPr>
          <p:spPr bwMode="auto">
            <a:xfrm>
              <a:off x="3840" y="2688"/>
              <a:ext cx="1701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b="0" u="none">
                  <a:latin typeface="Times New Roman" pitchFamily="18" charset="0"/>
                </a:rPr>
                <a:t>Borger - myndighet</a:t>
              </a:r>
            </a:p>
            <a:p>
              <a:r>
                <a:rPr lang="nb-NO" sz="2000" b="0" u="none">
                  <a:latin typeface="Times New Roman" pitchFamily="18" charset="0"/>
                </a:rPr>
                <a:t>Kunde -næringsdrivende</a:t>
              </a:r>
            </a:p>
            <a:p>
              <a:r>
                <a:rPr lang="nb-NO" sz="2000" b="0" u="none">
                  <a:latin typeface="Times New Roman" pitchFamily="18" charset="0"/>
                </a:rPr>
                <a:t>Arb.taker - arb.giver</a:t>
              </a:r>
            </a:p>
            <a:p>
              <a:r>
                <a:rPr lang="nb-NO" sz="2000" b="0" u="none">
                  <a:latin typeface="Times New Roman" pitchFamily="18" charset="0"/>
                </a:rPr>
                <a:t>Student - lærested</a:t>
              </a:r>
            </a:p>
            <a:p>
              <a:r>
                <a:rPr lang="nb-NO" sz="2000" b="0" u="none">
                  <a:latin typeface="Times New Roman" pitchFamily="18" charset="0"/>
                </a:rPr>
                <a:t>Innsatt - fengsel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nb-NO" sz="2800" b="1" smtClean="0">
                <a:solidFill>
                  <a:schemeClr val="accent2"/>
                </a:solidFill>
              </a:rPr>
              <a:t>Personverninteresser og -krav</a:t>
            </a:r>
          </a:p>
        </p:txBody>
      </p:sp>
      <p:sp>
        <p:nvSpPr>
          <p:cNvPr id="7171" name="Oval 8"/>
          <p:cNvSpPr>
            <a:spLocks noChangeArrowheads="1"/>
          </p:cNvSpPr>
          <p:nvPr/>
        </p:nvSpPr>
        <p:spPr bwMode="auto">
          <a:xfrm>
            <a:off x="3200400" y="2667000"/>
            <a:ext cx="2133600" cy="1981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0" u="none"/>
              <a:t>Personvern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371600" y="4495800"/>
            <a:ext cx="2286000" cy="1797050"/>
            <a:chOff x="864" y="2832"/>
            <a:chExt cx="1440" cy="1132"/>
          </a:xfrm>
        </p:grpSpPr>
        <p:sp>
          <p:nvSpPr>
            <p:cNvPr id="7185" name="Text Box 3"/>
            <p:cNvSpPr txBox="1">
              <a:spLocks noChangeArrowheads="1"/>
            </p:cNvSpPr>
            <p:nvPr/>
          </p:nvSpPr>
          <p:spPr bwMode="auto">
            <a:xfrm>
              <a:off x="864" y="3216"/>
              <a:ext cx="144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800080"/>
                  </a:solidFill>
                  <a:latin typeface="Comic Sans MS" pitchFamily="66" charset="0"/>
                </a:rPr>
                <a:t>Interessen i</a:t>
              </a:r>
            </a:p>
            <a:p>
              <a:r>
                <a:rPr lang="nb-NO" u="none">
                  <a:solidFill>
                    <a:srgbClr val="800080"/>
                  </a:solidFill>
                  <a:latin typeface="Comic Sans MS" pitchFamily="66" charset="0"/>
                </a:rPr>
                <a:t>brukervennlig behandling</a:t>
              </a:r>
              <a:endParaRPr lang="nb-NO" b="0" u="none">
                <a:solidFill>
                  <a:srgbClr val="800080"/>
                </a:solidFill>
                <a:latin typeface="Comic Sans MS" pitchFamily="66" charset="0"/>
              </a:endParaRPr>
            </a:p>
          </p:txBody>
        </p:sp>
        <p:sp>
          <p:nvSpPr>
            <p:cNvPr id="7186" name="AutoShape 9"/>
            <p:cNvSpPr>
              <a:spLocks noChangeArrowheads="1"/>
            </p:cNvSpPr>
            <p:nvPr/>
          </p:nvSpPr>
          <p:spPr bwMode="auto">
            <a:xfrm rot="-8160502">
              <a:off x="1680" y="2832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819400" y="838200"/>
            <a:ext cx="3146425" cy="1447800"/>
            <a:chOff x="1776" y="528"/>
            <a:chExt cx="1982" cy="912"/>
          </a:xfrm>
        </p:grpSpPr>
        <p:sp>
          <p:nvSpPr>
            <p:cNvPr id="7183" name="Text Box 7"/>
            <p:cNvSpPr txBox="1">
              <a:spLocks noChangeArrowheads="1"/>
            </p:cNvSpPr>
            <p:nvPr/>
          </p:nvSpPr>
          <p:spPr bwMode="auto">
            <a:xfrm>
              <a:off x="1776" y="528"/>
              <a:ext cx="198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u="none">
                  <a:solidFill>
                    <a:srgbClr val="FF9900"/>
                  </a:solidFill>
                </a:rPr>
                <a:t>Interessen i</a:t>
              </a:r>
            </a:p>
            <a:p>
              <a:r>
                <a:rPr lang="nb-NO" u="none">
                  <a:solidFill>
                    <a:srgbClr val="FF9900"/>
                  </a:solidFill>
                </a:rPr>
                <a:t>selvbestemmelse</a:t>
              </a:r>
              <a:endParaRPr lang="nb-NO" b="0" u="none">
                <a:solidFill>
                  <a:srgbClr val="FF9900"/>
                </a:solidFill>
              </a:endParaRPr>
            </a:p>
          </p:txBody>
        </p:sp>
        <p:sp>
          <p:nvSpPr>
            <p:cNvPr id="7184" name="AutoShape 10"/>
            <p:cNvSpPr>
              <a:spLocks noChangeArrowheads="1"/>
            </p:cNvSpPr>
            <p:nvPr/>
          </p:nvSpPr>
          <p:spPr bwMode="auto">
            <a:xfrm>
              <a:off x="2544" y="1008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691188" y="2514600"/>
            <a:ext cx="3148012" cy="1187450"/>
            <a:chOff x="3585" y="1584"/>
            <a:chExt cx="1983" cy="748"/>
          </a:xfrm>
        </p:grpSpPr>
        <p:sp>
          <p:nvSpPr>
            <p:cNvPr id="7181" name="Text Box 6"/>
            <p:cNvSpPr txBox="1">
              <a:spLocks noChangeArrowheads="1"/>
            </p:cNvSpPr>
            <p:nvPr/>
          </p:nvSpPr>
          <p:spPr bwMode="auto">
            <a:xfrm>
              <a:off x="4032" y="1584"/>
              <a:ext cx="1536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FF0000"/>
                  </a:solidFill>
                  <a:latin typeface="Courier New" pitchFamily="49" charset="0"/>
                </a:rPr>
                <a:t>Interessen i</a:t>
              </a:r>
            </a:p>
            <a:p>
              <a:r>
                <a:rPr lang="nb-NO" u="none">
                  <a:solidFill>
                    <a:srgbClr val="FF0000"/>
                  </a:solidFill>
                  <a:latin typeface="Courier New" pitchFamily="49" charset="0"/>
                </a:rPr>
                <a:t>innsyn og kunnskap</a:t>
              </a:r>
              <a:endParaRPr lang="nb-NO" b="0" u="none">
                <a:solidFill>
                  <a:srgbClr val="FF0000"/>
                </a:solidFill>
                <a:latin typeface="Courier New" pitchFamily="49" charset="0"/>
              </a:endParaRPr>
            </a:p>
          </p:txBody>
        </p:sp>
        <p:sp>
          <p:nvSpPr>
            <p:cNvPr id="7182" name="AutoShape 11"/>
            <p:cNvSpPr>
              <a:spLocks noChangeArrowheads="1"/>
            </p:cNvSpPr>
            <p:nvPr/>
          </p:nvSpPr>
          <p:spPr bwMode="auto">
            <a:xfrm rot="4635011">
              <a:off x="3648" y="1920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81000" y="2286000"/>
            <a:ext cx="2438400" cy="1323975"/>
            <a:chOff x="240" y="1440"/>
            <a:chExt cx="1536" cy="834"/>
          </a:xfrm>
        </p:grpSpPr>
        <p:sp>
          <p:nvSpPr>
            <p:cNvPr id="7179" name="Text Box 4"/>
            <p:cNvSpPr txBox="1">
              <a:spLocks noChangeArrowheads="1"/>
            </p:cNvSpPr>
            <p:nvPr/>
          </p:nvSpPr>
          <p:spPr bwMode="auto">
            <a:xfrm>
              <a:off x="240" y="1440"/>
              <a:ext cx="144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rgbClr val="006600"/>
                  </a:solidFill>
                  <a:latin typeface="Microsoft Sans Serif" pitchFamily="34" charset="0"/>
                </a:rPr>
                <a:t>Interessen i</a:t>
              </a:r>
            </a:p>
            <a:p>
              <a:r>
                <a:rPr lang="nb-NO" u="none">
                  <a:solidFill>
                    <a:srgbClr val="006600"/>
                  </a:solidFill>
                  <a:latin typeface="Microsoft Sans Serif" pitchFamily="34" charset="0"/>
                </a:rPr>
                <a:t>forholdsmessig kontroll</a:t>
              </a:r>
              <a:endParaRPr lang="nb-NO" b="0" u="none">
                <a:solidFill>
                  <a:srgbClr val="006600"/>
                </a:solidFill>
                <a:latin typeface="Microsoft Sans Serif" pitchFamily="34" charset="0"/>
              </a:endParaRPr>
            </a:p>
          </p:txBody>
        </p:sp>
        <p:sp>
          <p:nvSpPr>
            <p:cNvPr id="7180" name="AutoShape 12"/>
            <p:cNvSpPr>
              <a:spLocks noChangeArrowheads="1"/>
            </p:cNvSpPr>
            <p:nvPr/>
          </p:nvSpPr>
          <p:spPr bwMode="auto">
            <a:xfrm rot="-3645949">
              <a:off x="1407" y="1905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5257800" y="4648200"/>
            <a:ext cx="2971800" cy="1628775"/>
            <a:chOff x="3312" y="2928"/>
            <a:chExt cx="1872" cy="1026"/>
          </a:xfrm>
        </p:grpSpPr>
        <p:sp>
          <p:nvSpPr>
            <p:cNvPr id="7177" name="Text Box 5"/>
            <p:cNvSpPr txBox="1">
              <a:spLocks noChangeArrowheads="1"/>
            </p:cNvSpPr>
            <p:nvPr/>
          </p:nvSpPr>
          <p:spPr bwMode="auto">
            <a:xfrm>
              <a:off x="3744" y="2976"/>
              <a:ext cx="1440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Interessen i</a:t>
              </a:r>
            </a:p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opplysnings- og behandlings-</a:t>
              </a:r>
            </a:p>
            <a:p>
              <a:r>
                <a:rPr lang="nb-NO" u="none">
                  <a:solidFill>
                    <a:schemeClr val="accent2"/>
                  </a:solidFill>
                  <a:latin typeface="Times New Roman" pitchFamily="18" charset="0"/>
                </a:rPr>
                <a:t>kvalitet</a:t>
              </a:r>
              <a:endParaRPr lang="nb-NO" b="0" u="none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7178" name="AutoShape 13"/>
            <p:cNvSpPr>
              <a:spLocks noChangeArrowheads="1"/>
            </p:cNvSpPr>
            <p:nvPr/>
          </p:nvSpPr>
          <p:spPr bwMode="auto">
            <a:xfrm rot="6983282">
              <a:off x="3375" y="2865"/>
              <a:ext cx="306" cy="432"/>
            </a:xfrm>
            <a:prstGeom prst="downArrow">
              <a:avLst>
                <a:gd name="adj1" fmla="val 50000"/>
                <a:gd name="adj2" fmla="val 3529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nb-NO" sz="3200" b="1" dirty="0" smtClean="0">
                <a:solidFill>
                  <a:schemeClr val="hlink"/>
                </a:solidFill>
              </a:rPr>
              <a:t>Rettssikkerhet</a:t>
            </a:r>
            <a:endParaRPr lang="nb-NO" dirty="0" smtClean="0"/>
          </a:p>
        </p:txBody>
      </p:sp>
      <p:grpSp>
        <p:nvGrpSpPr>
          <p:cNvPr id="58" name="Gruppe 57"/>
          <p:cNvGrpSpPr/>
          <p:nvPr/>
        </p:nvGrpSpPr>
        <p:grpSpPr>
          <a:xfrm>
            <a:off x="3048000" y="990600"/>
            <a:ext cx="5810250" cy="4724400"/>
            <a:chOff x="3048000" y="990600"/>
            <a:chExt cx="5810250" cy="4724400"/>
          </a:xfrm>
        </p:grpSpPr>
        <p:grpSp>
          <p:nvGrpSpPr>
            <p:cNvPr id="2" name="Group 35"/>
            <p:cNvGrpSpPr>
              <a:grpSpLocks/>
            </p:cNvGrpSpPr>
            <p:nvPr/>
          </p:nvGrpSpPr>
          <p:grpSpPr bwMode="auto">
            <a:xfrm>
              <a:off x="3200400" y="2514600"/>
              <a:ext cx="5105400" cy="1219200"/>
              <a:chOff x="2016" y="1584"/>
              <a:chExt cx="3216" cy="768"/>
            </a:xfrm>
          </p:grpSpPr>
          <p:grpSp>
            <p:nvGrpSpPr>
              <p:cNvPr id="3" name="Group 21"/>
              <p:cNvGrpSpPr>
                <a:grpSpLocks/>
              </p:cNvGrpSpPr>
              <p:nvPr/>
            </p:nvGrpSpPr>
            <p:grpSpPr bwMode="auto">
              <a:xfrm>
                <a:off x="2016" y="1584"/>
                <a:ext cx="1536" cy="624"/>
                <a:chOff x="2016" y="1632"/>
                <a:chExt cx="1536" cy="624"/>
              </a:xfrm>
            </p:grpSpPr>
            <p:sp>
              <p:nvSpPr>
                <p:cNvPr id="4151" name="Rectangle 19"/>
                <p:cNvSpPr>
                  <a:spLocks noChangeArrowheads="1"/>
                </p:cNvSpPr>
                <p:nvPr/>
              </p:nvSpPr>
              <p:spPr bwMode="auto">
                <a:xfrm>
                  <a:off x="2016" y="1632"/>
                  <a:ext cx="1536" cy="624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415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112" y="1728"/>
                  <a:ext cx="1388" cy="250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nb-NO" sz="2000"/>
                    <a:t>Rettssikkerhets-</a:t>
                  </a:r>
                  <a:endParaRPr lang="nb-NO"/>
                </a:p>
              </p:txBody>
            </p:sp>
            <p:sp>
              <p:nvSpPr>
                <p:cNvPr id="4153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112" y="1920"/>
                  <a:ext cx="1388" cy="250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nb-NO" sz="2000"/>
                    <a:t>krav</a:t>
                  </a:r>
                </a:p>
              </p:txBody>
            </p:sp>
          </p:grpSp>
          <p:sp>
            <p:nvSpPr>
              <p:cNvPr id="4146" name="Line 29"/>
              <p:cNvSpPr>
                <a:spLocks noChangeShapeType="1"/>
              </p:cNvSpPr>
              <p:nvPr/>
            </p:nvSpPr>
            <p:spPr bwMode="auto">
              <a:xfrm>
                <a:off x="2736" y="2208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7" name="Text Box 31"/>
              <p:cNvSpPr txBox="1">
                <a:spLocks noChangeArrowheads="1"/>
              </p:cNvSpPr>
              <p:nvPr/>
            </p:nvSpPr>
            <p:spPr bwMode="auto">
              <a:xfrm>
                <a:off x="3974" y="1593"/>
                <a:ext cx="1258" cy="256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nb-NO" sz="2000"/>
                  <a:t>Prosessuelle krav</a:t>
                </a:r>
                <a:endParaRPr lang="nb-NO"/>
              </a:p>
            </p:txBody>
          </p:sp>
          <p:sp>
            <p:nvSpPr>
              <p:cNvPr id="4148" name="Text Box 32"/>
              <p:cNvSpPr txBox="1">
                <a:spLocks noChangeArrowheads="1"/>
              </p:cNvSpPr>
              <p:nvPr/>
            </p:nvSpPr>
            <p:spPr bwMode="auto">
              <a:xfrm>
                <a:off x="3984" y="1920"/>
                <a:ext cx="1248" cy="256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nb-NO" sz="2000"/>
                  <a:t>Materielle krav</a:t>
                </a:r>
                <a:endParaRPr lang="nb-NO"/>
              </a:p>
            </p:txBody>
          </p:sp>
          <p:sp>
            <p:nvSpPr>
              <p:cNvPr id="4149" name="Line 33"/>
              <p:cNvSpPr>
                <a:spLocks noChangeShapeType="1"/>
              </p:cNvSpPr>
              <p:nvPr/>
            </p:nvSpPr>
            <p:spPr bwMode="auto">
              <a:xfrm flipV="1">
                <a:off x="3552" y="17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50" name="Line 34"/>
              <p:cNvSpPr>
                <a:spLocks noChangeShapeType="1"/>
              </p:cNvSpPr>
              <p:nvPr/>
            </p:nvSpPr>
            <p:spPr bwMode="auto">
              <a:xfrm>
                <a:off x="3552" y="1968"/>
                <a:ext cx="43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oup 40"/>
            <p:cNvGrpSpPr>
              <a:grpSpLocks/>
            </p:cNvGrpSpPr>
            <p:nvPr/>
          </p:nvGrpSpPr>
          <p:grpSpPr bwMode="auto">
            <a:xfrm>
              <a:off x="3200400" y="3657600"/>
              <a:ext cx="5657850" cy="1219200"/>
              <a:chOff x="2016" y="2304"/>
              <a:chExt cx="3564" cy="768"/>
            </a:xfrm>
          </p:grpSpPr>
          <p:sp>
            <p:nvSpPr>
              <p:cNvPr id="4137" name="Rectangle 24"/>
              <p:cNvSpPr>
                <a:spLocks noChangeArrowheads="1"/>
              </p:cNvSpPr>
              <p:nvPr/>
            </p:nvSpPr>
            <p:spPr bwMode="auto">
              <a:xfrm>
                <a:off x="2016" y="2352"/>
                <a:ext cx="1536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38" name="Text Box 22"/>
              <p:cNvSpPr txBox="1">
                <a:spLocks noChangeArrowheads="1"/>
              </p:cNvSpPr>
              <p:nvPr/>
            </p:nvSpPr>
            <p:spPr bwMode="auto">
              <a:xfrm>
                <a:off x="2054" y="2409"/>
                <a:ext cx="130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nb-NO" sz="2000"/>
                  <a:t>Rettssikkerhets-</a:t>
                </a:r>
                <a:endParaRPr lang="nb-NO"/>
              </a:p>
            </p:txBody>
          </p:sp>
          <p:sp>
            <p:nvSpPr>
              <p:cNvPr id="4139" name="Text Box 23"/>
              <p:cNvSpPr txBox="1">
                <a:spLocks noChangeArrowheads="1"/>
              </p:cNvSpPr>
              <p:nvPr/>
            </p:nvSpPr>
            <p:spPr bwMode="auto">
              <a:xfrm>
                <a:off x="2064" y="2592"/>
                <a:ext cx="68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garantier</a:t>
                </a:r>
                <a:endParaRPr lang="nb-NO"/>
              </a:p>
            </p:txBody>
          </p:sp>
          <p:sp>
            <p:nvSpPr>
              <p:cNvPr id="4140" name="Line 30"/>
              <p:cNvSpPr>
                <a:spLocks noChangeShapeType="1"/>
              </p:cNvSpPr>
              <p:nvPr/>
            </p:nvSpPr>
            <p:spPr bwMode="auto">
              <a:xfrm>
                <a:off x="2736" y="2880"/>
                <a:ext cx="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oup 39"/>
              <p:cNvGrpSpPr>
                <a:grpSpLocks/>
              </p:cNvGrpSpPr>
              <p:nvPr/>
            </p:nvGrpSpPr>
            <p:grpSpPr bwMode="auto">
              <a:xfrm>
                <a:off x="3648" y="2304"/>
                <a:ext cx="1932" cy="615"/>
                <a:chOff x="3648" y="2352"/>
                <a:chExt cx="1932" cy="615"/>
              </a:xfrm>
            </p:grpSpPr>
            <p:sp>
              <p:nvSpPr>
                <p:cNvPr id="4142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648" y="2352"/>
                  <a:ext cx="184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800"/>
                    <a:t>(Det myndighetene garanterer</a:t>
                  </a:r>
                  <a:endParaRPr lang="nb-NO"/>
                </a:p>
              </p:txBody>
            </p:sp>
            <p:sp>
              <p:nvSpPr>
                <p:cNvPr id="4143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3648" y="2496"/>
                  <a:ext cx="1932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800"/>
                    <a:t>som minstemål for</a:t>
                  </a:r>
                  <a:r>
                    <a:rPr lang="nb-NO"/>
                    <a:t> </a:t>
                  </a:r>
                  <a:r>
                    <a:rPr lang="nb-NO" sz="1800"/>
                    <a:t>ivaretagelse</a:t>
                  </a:r>
                </a:p>
              </p:txBody>
            </p:sp>
            <p:sp>
              <p:nvSpPr>
                <p:cNvPr id="4144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3648" y="2736"/>
                  <a:ext cx="111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800"/>
                    <a:t>av rettssikkerhet)</a:t>
                  </a:r>
                  <a:endParaRPr lang="nb-NO"/>
                </a:p>
              </p:txBody>
            </p:sp>
          </p:grpSp>
        </p:grpSp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3200400" y="4876800"/>
              <a:ext cx="5384800" cy="838200"/>
              <a:chOff x="2016" y="3072"/>
              <a:chExt cx="3392" cy="528"/>
            </a:xfrm>
          </p:grpSpPr>
          <p:grpSp>
            <p:nvGrpSpPr>
              <p:cNvPr id="7" name="Group 28"/>
              <p:cNvGrpSpPr>
                <a:grpSpLocks/>
              </p:cNvGrpSpPr>
              <p:nvPr/>
            </p:nvGrpSpPr>
            <p:grpSpPr bwMode="auto">
              <a:xfrm>
                <a:off x="2016" y="3072"/>
                <a:ext cx="1536" cy="528"/>
                <a:chOff x="2016" y="3072"/>
                <a:chExt cx="1536" cy="528"/>
              </a:xfrm>
            </p:grpSpPr>
            <p:sp>
              <p:nvSpPr>
                <p:cNvPr id="4134" name="Rectangle 27"/>
                <p:cNvSpPr>
                  <a:spLocks noChangeArrowheads="1"/>
                </p:cNvSpPr>
                <p:nvPr/>
              </p:nvSpPr>
              <p:spPr bwMode="auto">
                <a:xfrm>
                  <a:off x="2016" y="3072"/>
                  <a:ext cx="1536" cy="528"/>
                </a:xfrm>
                <a:prstGeom prst="rect">
                  <a:avLst/>
                </a:prstGeom>
                <a:solidFill>
                  <a:srgbClr val="99FF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413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016" y="3072"/>
                  <a:ext cx="153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2000"/>
                    <a:t>Andre rettssikkerhets-</a:t>
                  </a:r>
                </a:p>
              </p:txBody>
            </p:sp>
            <p:sp>
              <p:nvSpPr>
                <p:cNvPr id="413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016" y="3264"/>
                  <a:ext cx="44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2000"/>
                    <a:t>tiltak</a:t>
                  </a:r>
                  <a:endParaRPr lang="nb-NO"/>
                </a:p>
              </p:txBody>
            </p:sp>
          </p:grpSp>
          <p:grpSp>
            <p:nvGrpSpPr>
              <p:cNvPr id="8" name="Group 43"/>
              <p:cNvGrpSpPr>
                <a:grpSpLocks/>
              </p:cNvGrpSpPr>
              <p:nvPr/>
            </p:nvGrpSpPr>
            <p:grpSpPr bwMode="auto">
              <a:xfrm>
                <a:off x="3696" y="3120"/>
                <a:ext cx="1712" cy="447"/>
                <a:chOff x="3686" y="2952"/>
                <a:chExt cx="1712" cy="447"/>
              </a:xfrm>
            </p:grpSpPr>
            <p:sp>
              <p:nvSpPr>
                <p:cNvPr id="413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686" y="2952"/>
                  <a:ext cx="171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800"/>
                    <a:t>(Andre ting vi kan gjøre for</a:t>
                  </a:r>
                  <a:endParaRPr lang="nb-NO"/>
                </a:p>
              </p:txBody>
            </p:sp>
            <p:sp>
              <p:nvSpPr>
                <p:cNvPr id="4133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696" y="3168"/>
                  <a:ext cx="146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1800"/>
                    <a:t>å ivareta rettssikkerhet)</a:t>
                  </a:r>
                  <a:endParaRPr lang="nb-NO"/>
                </a:p>
              </p:txBody>
            </p:sp>
          </p:grpSp>
        </p:grpSp>
        <p:grpSp>
          <p:nvGrpSpPr>
            <p:cNvPr id="9" name="Group 47"/>
            <p:cNvGrpSpPr>
              <a:grpSpLocks/>
            </p:cNvGrpSpPr>
            <p:nvPr/>
          </p:nvGrpSpPr>
          <p:grpSpPr bwMode="auto">
            <a:xfrm>
              <a:off x="3048000" y="990600"/>
              <a:ext cx="2743200" cy="1447800"/>
              <a:chOff x="1920" y="624"/>
              <a:chExt cx="1728" cy="912"/>
            </a:xfrm>
          </p:grpSpPr>
          <p:sp>
            <p:nvSpPr>
              <p:cNvPr id="4119" name="Oval 3"/>
              <p:cNvSpPr>
                <a:spLocks noChangeArrowheads="1"/>
              </p:cNvSpPr>
              <p:nvPr/>
            </p:nvSpPr>
            <p:spPr bwMode="auto">
              <a:xfrm>
                <a:off x="2346" y="624"/>
                <a:ext cx="663" cy="304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0" name="Oval 4"/>
              <p:cNvSpPr>
                <a:spLocks noChangeArrowheads="1"/>
              </p:cNvSpPr>
              <p:nvPr/>
            </p:nvSpPr>
            <p:spPr bwMode="auto">
              <a:xfrm>
                <a:off x="2133" y="795"/>
                <a:ext cx="402" cy="399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1" name="Oval 5"/>
              <p:cNvSpPr>
                <a:spLocks noChangeArrowheads="1"/>
              </p:cNvSpPr>
              <p:nvPr/>
            </p:nvSpPr>
            <p:spPr bwMode="auto">
              <a:xfrm>
                <a:off x="2867" y="776"/>
                <a:ext cx="639" cy="399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2" name="Oval 6"/>
              <p:cNvSpPr>
                <a:spLocks noChangeArrowheads="1"/>
              </p:cNvSpPr>
              <p:nvPr/>
            </p:nvSpPr>
            <p:spPr bwMode="auto">
              <a:xfrm>
                <a:off x="2299" y="833"/>
                <a:ext cx="757" cy="399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3" name="Oval 7"/>
              <p:cNvSpPr>
                <a:spLocks noChangeArrowheads="1"/>
              </p:cNvSpPr>
              <p:nvPr/>
            </p:nvSpPr>
            <p:spPr bwMode="auto">
              <a:xfrm>
                <a:off x="1920" y="890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4" name="Oval 8"/>
              <p:cNvSpPr>
                <a:spLocks noChangeArrowheads="1"/>
              </p:cNvSpPr>
              <p:nvPr/>
            </p:nvSpPr>
            <p:spPr bwMode="auto">
              <a:xfrm>
                <a:off x="3269" y="871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5" name="Oval 9"/>
              <p:cNvSpPr>
                <a:spLocks noChangeArrowheads="1"/>
              </p:cNvSpPr>
              <p:nvPr/>
            </p:nvSpPr>
            <p:spPr bwMode="auto">
              <a:xfrm>
                <a:off x="2843" y="738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6" name="Oval 10"/>
              <p:cNvSpPr>
                <a:spLocks noChangeArrowheads="1"/>
              </p:cNvSpPr>
              <p:nvPr/>
            </p:nvSpPr>
            <p:spPr bwMode="auto">
              <a:xfrm>
                <a:off x="2512" y="1099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7" name="Oval 11"/>
              <p:cNvSpPr>
                <a:spLocks noChangeArrowheads="1"/>
              </p:cNvSpPr>
              <p:nvPr/>
            </p:nvSpPr>
            <p:spPr bwMode="auto">
              <a:xfrm>
                <a:off x="2606" y="1346"/>
                <a:ext cx="237" cy="190"/>
              </a:xfrm>
              <a:prstGeom prst="ellipse">
                <a:avLst/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28" name="Text Box 13"/>
              <p:cNvSpPr txBox="1">
                <a:spLocks noChangeArrowheads="1"/>
              </p:cNvSpPr>
              <p:nvPr/>
            </p:nvSpPr>
            <p:spPr bwMode="auto">
              <a:xfrm>
                <a:off x="2256" y="768"/>
                <a:ext cx="114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Rettssikkerhets-</a:t>
                </a:r>
                <a:endParaRPr lang="nb-NO"/>
              </a:p>
            </p:txBody>
          </p:sp>
          <p:sp>
            <p:nvSpPr>
              <p:cNvPr id="4129" name="Text Box 46"/>
              <p:cNvSpPr txBox="1">
                <a:spLocks noChangeArrowheads="1"/>
              </p:cNvSpPr>
              <p:nvPr/>
            </p:nvSpPr>
            <p:spPr bwMode="auto">
              <a:xfrm>
                <a:off x="2304" y="960"/>
                <a:ext cx="54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idealet</a:t>
                </a:r>
                <a:endParaRPr lang="nb-NO"/>
              </a:p>
            </p:txBody>
          </p:sp>
        </p:grpSp>
      </p:grpSp>
      <p:grpSp>
        <p:nvGrpSpPr>
          <p:cNvPr id="59" name="Gruppe 58"/>
          <p:cNvGrpSpPr/>
          <p:nvPr/>
        </p:nvGrpSpPr>
        <p:grpSpPr>
          <a:xfrm>
            <a:off x="228600" y="1143000"/>
            <a:ext cx="5343533" cy="5169932"/>
            <a:chOff x="228600" y="1143000"/>
            <a:chExt cx="5343533" cy="5169932"/>
          </a:xfrm>
        </p:grpSpPr>
        <p:grpSp>
          <p:nvGrpSpPr>
            <p:cNvPr id="10" name="Group 56"/>
            <p:cNvGrpSpPr>
              <a:grpSpLocks/>
            </p:cNvGrpSpPr>
            <p:nvPr/>
          </p:nvGrpSpPr>
          <p:grpSpPr bwMode="auto">
            <a:xfrm>
              <a:off x="228600" y="1143000"/>
              <a:ext cx="1722438" cy="2743200"/>
              <a:chOff x="144" y="1008"/>
              <a:chExt cx="1085" cy="1728"/>
            </a:xfrm>
          </p:grpSpPr>
          <p:sp>
            <p:nvSpPr>
              <p:cNvPr id="4112" name="Text Box 49"/>
              <p:cNvSpPr txBox="1">
                <a:spLocks noChangeArrowheads="1"/>
              </p:cNvSpPr>
              <p:nvPr/>
            </p:nvSpPr>
            <p:spPr bwMode="auto">
              <a:xfrm>
                <a:off x="144" y="1008"/>
                <a:ext cx="69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Gjelder</a:t>
                </a:r>
              </a:p>
            </p:txBody>
          </p:sp>
          <p:sp>
            <p:nvSpPr>
              <p:cNvPr id="4113" name="Text Box 50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81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forholdet</a:t>
                </a:r>
              </a:p>
            </p:txBody>
          </p:sp>
          <p:sp>
            <p:nvSpPr>
              <p:cNvPr id="4114" name="Text Box 51"/>
              <p:cNvSpPr txBox="1">
                <a:spLocks noChangeArrowheads="1"/>
              </p:cNvSpPr>
              <p:nvPr/>
            </p:nvSpPr>
            <p:spPr bwMode="auto">
              <a:xfrm>
                <a:off x="144" y="1488"/>
                <a:ext cx="70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mellom</a:t>
                </a:r>
              </a:p>
            </p:txBody>
          </p:sp>
          <p:sp>
            <p:nvSpPr>
              <p:cNvPr id="4115" name="Text Box 52"/>
              <p:cNvSpPr txBox="1">
                <a:spLocks noChangeArrowheads="1"/>
              </p:cNvSpPr>
              <p:nvPr/>
            </p:nvSpPr>
            <p:spPr bwMode="auto">
              <a:xfrm>
                <a:off x="144" y="1728"/>
                <a:ext cx="108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myndigheter</a:t>
                </a:r>
              </a:p>
            </p:txBody>
          </p:sp>
          <p:sp>
            <p:nvSpPr>
              <p:cNvPr id="4116" name="Text Box 53"/>
              <p:cNvSpPr txBox="1">
                <a:spLocks noChangeArrowheads="1"/>
              </p:cNvSpPr>
              <p:nvPr/>
            </p:nvSpPr>
            <p:spPr bwMode="auto">
              <a:xfrm>
                <a:off x="144" y="1968"/>
                <a:ext cx="3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og</a:t>
                </a:r>
              </a:p>
            </p:txBody>
          </p:sp>
          <p:sp>
            <p:nvSpPr>
              <p:cNvPr id="4117" name="Text Box 54"/>
              <p:cNvSpPr txBox="1">
                <a:spLocks noChangeArrowheads="1"/>
              </p:cNvSpPr>
              <p:nvPr/>
            </p:nvSpPr>
            <p:spPr bwMode="auto">
              <a:xfrm>
                <a:off x="144" y="2208"/>
                <a:ext cx="7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borgere</a:t>
                </a:r>
              </a:p>
            </p:txBody>
          </p:sp>
          <p:sp>
            <p:nvSpPr>
              <p:cNvPr id="4118" name="Text Box 55"/>
              <p:cNvSpPr txBox="1">
                <a:spLocks noChangeArrowheads="1"/>
              </p:cNvSpPr>
              <p:nvPr/>
            </p:nvSpPr>
            <p:spPr bwMode="auto">
              <a:xfrm>
                <a:off x="576" y="2448"/>
                <a:ext cx="63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chemeClr val="hlink"/>
                    </a:solidFill>
                  </a:rPr>
                  <a:t>men ...</a:t>
                </a:r>
              </a:p>
            </p:txBody>
          </p:sp>
        </p:grpSp>
        <p:sp>
          <p:nvSpPr>
            <p:cNvPr id="4106" name="Text Box 57"/>
            <p:cNvSpPr txBox="1">
              <a:spLocks noChangeArrowheads="1"/>
            </p:cNvSpPr>
            <p:nvPr/>
          </p:nvSpPr>
          <p:spPr bwMode="auto">
            <a:xfrm>
              <a:off x="228600" y="4038600"/>
              <a:ext cx="1335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kan også </a:t>
              </a:r>
            </a:p>
          </p:txBody>
        </p:sp>
        <p:sp>
          <p:nvSpPr>
            <p:cNvPr id="4107" name="Text Box 58"/>
            <p:cNvSpPr txBox="1">
              <a:spLocks noChangeArrowheads="1"/>
            </p:cNvSpPr>
            <p:nvPr/>
          </p:nvSpPr>
          <p:spPr bwMode="auto">
            <a:xfrm>
              <a:off x="228600" y="4419600"/>
              <a:ext cx="15621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ha relevans</a:t>
              </a:r>
            </a:p>
          </p:txBody>
        </p:sp>
        <p:sp>
          <p:nvSpPr>
            <p:cNvPr id="4108" name="Text Box 59"/>
            <p:cNvSpPr txBox="1">
              <a:spLocks noChangeArrowheads="1"/>
            </p:cNvSpPr>
            <p:nvPr/>
          </p:nvSpPr>
          <p:spPr bwMode="auto">
            <a:xfrm>
              <a:off x="228600" y="4800600"/>
              <a:ext cx="12414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i forhold</a:t>
              </a:r>
            </a:p>
          </p:txBody>
        </p:sp>
        <p:sp>
          <p:nvSpPr>
            <p:cNvPr id="4109" name="Text Box 60"/>
            <p:cNvSpPr txBox="1">
              <a:spLocks noChangeArrowheads="1"/>
            </p:cNvSpPr>
            <p:nvPr/>
          </p:nvSpPr>
          <p:spPr bwMode="auto">
            <a:xfrm>
              <a:off x="228600" y="5181600"/>
              <a:ext cx="19827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enkelte private</a:t>
              </a:r>
            </a:p>
          </p:txBody>
        </p:sp>
        <p:sp>
          <p:nvSpPr>
            <p:cNvPr id="4110" name="Text Box 61"/>
            <p:cNvSpPr txBox="1">
              <a:spLocks noChangeArrowheads="1"/>
            </p:cNvSpPr>
            <p:nvPr/>
          </p:nvSpPr>
          <p:spPr bwMode="auto">
            <a:xfrm>
              <a:off x="228600" y="5562600"/>
              <a:ext cx="18669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virksomheter,</a:t>
              </a:r>
            </a:p>
          </p:txBody>
        </p:sp>
        <p:sp>
          <p:nvSpPr>
            <p:cNvPr id="4111" name="Text Box 63"/>
            <p:cNvSpPr txBox="1">
              <a:spLocks noChangeArrowheads="1"/>
            </p:cNvSpPr>
            <p:nvPr/>
          </p:nvSpPr>
          <p:spPr bwMode="auto">
            <a:xfrm>
              <a:off x="228601" y="5943600"/>
              <a:ext cx="53435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dirty="0">
                  <a:solidFill>
                    <a:srgbClr val="CC3300"/>
                  </a:solidFill>
                </a:rPr>
                <a:t>f.eks.  monopoler med stor velferdsmessig betydning</a:t>
              </a:r>
            </a:p>
          </p:txBody>
        </p:sp>
      </p:grpSp>
      <p:sp>
        <p:nvSpPr>
          <p:cNvPr id="4105" name="Text Box 65"/>
          <p:cNvSpPr txBox="1">
            <a:spLocks noChangeArrowheads="1"/>
          </p:cNvSpPr>
          <p:nvPr/>
        </p:nvSpPr>
        <p:spPr bwMode="auto">
          <a:xfrm>
            <a:off x="-930275" y="-187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nb-NO" sz="3200" b="1" smtClean="0">
                <a:solidFill>
                  <a:schemeClr val="hlink"/>
                </a:solidFill>
              </a:rPr>
              <a:t>Rettssikkerhet:</a:t>
            </a:r>
            <a:r>
              <a:rPr lang="nb-NO" sz="3200" b="1" smtClean="0"/>
              <a:t> </a:t>
            </a:r>
            <a:endParaRPr lang="nb-NO" smtClean="0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685800" y="914400"/>
            <a:ext cx="8039100" cy="498475"/>
            <a:chOff x="432" y="576"/>
            <a:chExt cx="5064" cy="314"/>
          </a:xfrm>
        </p:grpSpPr>
        <p:sp>
          <p:nvSpPr>
            <p:cNvPr id="5154" name="Text Box 8"/>
            <p:cNvSpPr txBox="1">
              <a:spLocks noChangeArrowheads="1"/>
            </p:cNvSpPr>
            <p:nvPr/>
          </p:nvSpPr>
          <p:spPr bwMode="auto">
            <a:xfrm>
              <a:off x="432" y="576"/>
              <a:ext cx="1258" cy="28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/>
                <a:t>Krav:</a:t>
              </a:r>
            </a:p>
          </p:txBody>
        </p:sp>
        <p:sp>
          <p:nvSpPr>
            <p:cNvPr id="5155" name="Text Box 9"/>
            <p:cNvSpPr txBox="1">
              <a:spLocks noChangeArrowheads="1"/>
            </p:cNvSpPr>
            <p:nvPr/>
          </p:nvSpPr>
          <p:spPr bwMode="auto">
            <a:xfrm>
              <a:off x="2448" y="576"/>
              <a:ext cx="1248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/>
                <a:t>Garantier:</a:t>
              </a:r>
            </a:p>
          </p:txBody>
        </p:sp>
        <p:sp>
          <p:nvSpPr>
            <p:cNvPr id="5156" name="Text Box 16"/>
            <p:cNvSpPr txBox="1">
              <a:spLocks noChangeArrowheads="1"/>
            </p:cNvSpPr>
            <p:nvPr/>
          </p:nvSpPr>
          <p:spPr bwMode="auto">
            <a:xfrm>
              <a:off x="4406" y="602"/>
              <a:ext cx="1090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Andre tiltak:</a:t>
              </a:r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533400" y="6072188"/>
            <a:ext cx="5588000" cy="430212"/>
            <a:chOff x="336" y="3825"/>
            <a:chExt cx="3520" cy="271"/>
          </a:xfrm>
        </p:grpSpPr>
        <p:sp>
          <p:nvSpPr>
            <p:cNvPr id="5152" name="Text Box 17"/>
            <p:cNvSpPr txBox="1">
              <a:spLocks noChangeArrowheads="1"/>
            </p:cNvSpPr>
            <p:nvPr/>
          </p:nvSpPr>
          <p:spPr bwMode="auto">
            <a:xfrm>
              <a:off x="336" y="3840"/>
              <a:ext cx="1492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hlink"/>
                  </a:solidFill>
                </a:rPr>
                <a:t>Demokratisk kontroll</a:t>
              </a:r>
              <a:endParaRPr lang="nb-NO"/>
            </a:p>
          </p:txBody>
        </p:sp>
        <p:sp>
          <p:nvSpPr>
            <p:cNvPr id="5153" name="Text Box 21"/>
            <p:cNvSpPr txBox="1">
              <a:spLocks noChangeArrowheads="1"/>
            </p:cNvSpPr>
            <p:nvPr/>
          </p:nvSpPr>
          <p:spPr bwMode="auto">
            <a:xfrm>
              <a:off x="2835" y="3825"/>
              <a:ext cx="1021" cy="268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Offentleglova</a:t>
              </a:r>
              <a:endParaRPr lang="nb-NO"/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533400" y="5334000"/>
            <a:ext cx="5703888" cy="406400"/>
            <a:chOff x="336" y="3360"/>
            <a:chExt cx="3593" cy="256"/>
          </a:xfrm>
        </p:grpSpPr>
        <p:sp>
          <p:nvSpPr>
            <p:cNvPr id="5150" name="Text Box 7"/>
            <p:cNvSpPr txBox="1">
              <a:spLocks noChangeArrowheads="1"/>
            </p:cNvSpPr>
            <p:nvPr/>
          </p:nvSpPr>
          <p:spPr bwMode="auto">
            <a:xfrm>
              <a:off x="336" y="3360"/>
              <a:ext cx="1618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hlink"/>
                  </a:solidFill>
                </a:rPr>
                <a:t>Unngå umyndiggjøring</a:t>
              </a:r>
            </a:p>
          </p:txBody>
        </p:sp>
        <p:sp>
          <p:nvSpPr>
            <p:cNvPr id="5151" name="Text Box 22"/>
            <p:cNvSpPr txBox="1">
              <a:spLocks noChangeArrowheads="1"/>
            </p:cNvSpPr>
            <p:nvPr/>
          </p:nvSpPr>
          <p:spPr bwMode="auto">
            <a:xfrm>
              <a:off x="2832" y="3360"/>
              <a:ext cx="1097" cy="252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fvl §§ 11 og 18</a:t>
              </a:r>
              <a:endParaRPr lang="nb-NO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533400" y="4267200"/>
            <a:ext cx="7988300" cy="654050"/>
            <a:chOff x="336" y="2496"/>
            <a:chExt cx="5032" cy="412"/>
          </a:xfrm>
        </p:grpSpPr>
        <p:sp>
          <p:nvSpPr>
            <p:cNvPr id="5147" name="Text Box 4"/>
            <p:cNvSpPr txBox="1">
              <a:spLocks noChangeArrowheads="1"/>
            </p:cNvSpPr>
            <p:nvPr/>
          </p:nvSpPr>
          <p:spPr bwMode="auto">
            <a:xfrm>
              <a:off x="336" y="2496"/>
              <a:ext cx="1138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hlink"/>
                  </a:solidFill>
                </a:rPr>
                <a:t>Saklig grunnlag</a:t>
              </a:r>
            </a:p>
          </p:txBody>
        </p:sp>
        <p:sp>
          <p:nvSpPr>
            <p:cNvPr id="5148" name="Text Box 20"/>
            <p:cNvSpPr txBox="1">
              <a:spLocks noChangeArrowheads="1"/>
            </p:cNvSpPr>
            <p:nvPr/>
          </p:nvSpPr>
          <p:spPr bwMode="auto">
            <a:xfrm>
              <a:off x="2835" y="2508"/>
              <a:ext cx="631" cy="268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fvl § 17</a:t>
              </a:r>
              <a:endParaRPr lang="nb-NO"/>
            </a:p>
          </p:txBody>
        </p:sp>
        <p:sp>
          <p:nvSpPr>
            <p:cNvPr id="5149" name="Text Box 28"/>
            <p:cNvSpPr txBox="1">
              <a:spLocks noChangeArrowheads="1"/>
            </p:cNvSpPr>
            <p:nvPr/>
          </p:nvSpPr>
          <p:spPr bwMode="auto">
            <a:xfrm>
              <a:off x="4320" y="2640"/>
              <a:ext cx="1048" cy="268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Kontradiksjon</a:t>
              </a:r>
              <a:endParaRPr lang="nb-NO"/>
            </a:p>
          </p:txBody>
        </p: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533400" y="4857750"/>
            <a:ext cx="7816850" cy="596900"/>
            <a:chOff x="336" y="3060"/>
            <a:chExt cx="4924" cy="376"/>
          </a:xfrm>
        </p:grpSpPr>
        <p:sp>
          <p:nvSpPr>
            <p:cNvPr id="5144" name="Text Box 6"/>
            <p:cNvSpPr txBox="1">
              <a:spLocks noChangeArrowheads="1"/>
            </p:cNvSpPr>
            <p:nvPr/>
          </p:nvSpPr>
          <p:spPr bwMode="auto">
            <a:xfrm>
              <a:off x="336" y="3072"/>
              <a:ext cx="1488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hlink"/>
                  </a:solidFill>
                </a:rPr>
                <a:t>Hensynsfullt og raskt</a:t>
              </a:r>
            </a:p>
          </p:txBody>
        </p:sp>
        <p:sp>
          <p:nvSpPr>
            <p:cNvPr id="5145" name="Text Box 24"/>
            <p:cNvSpPr txBox="1">
              <a:spLocks noChangeArrowheads="1"/>
            </p:cNvSpPr>
            <p:nvPr/>
          </p:nvSpPr>
          <p:spPr bwMode="auto">
            <a:xfrm>
              <a:off x="2835" y="3060"/>
              <a:ext cx="1347" cy="252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fvl §§11a og 13 flg</a:t>
              </a:r>
              <a:endParaRPr lang="nb-NO"/>
            </a:p>
          </p:txBody>
        </p:sp>
        <p:sp>
          <p:nvSpPr>
            <p:cNvPr id="5146" name="Text Box 29"/>
            <p:cNvSpPr txBox="1">
              <a:spLocks noChangeArrowheads="1"/>
            </p:cNvSpPr>
            <p:nvPr/>
          </p:nvSpPr>
          <p:spPr bwMode="auto">
            <a:xfrm>
              <a:off x="4320" y="3168"/>
              <a:ext cx="940" cy="268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Servicetiltak</a:t>
              </a:r>
              <a:endParaRPr lang="nb-NO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533400" y="3810000"/>
            <a:ext cx="7397750" cy="425450"/>
            <a:chOff x="336" y="2208"/>
            <a:chExt cx="4660" cy="268"/>
          </a:xfrm>
        </p:grpSpPr>
        <p:sp>
          <p:nvSpPr>
            <p:cNvPr id="5141" name="Text Box 3"/>
            <p:cNvSpPr txBox="1">
              <a:spLocks noChangeArrowheads="1"/>
            </p:cNvSpPr>
            <p:nvPr/>
          </p:nvSpPr>
          <p:spPr bwMode="auto">
            <a:xfrm>
              <a:off x="336" y="2208"/>
              <a:ext cx="1355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hlink"/>
                  </a:solidFill>
                </a:rPr>
                <a:t>Upartisk og uhildet</a:t>
              </a:r>
            </a:p>
          </p:txBody>
        </p:sp>
        <p:sp>
          <p:nvSpPr>
            <p:cNvPr id="5142" name="Text Box 19"/>
            <p:cNvSpPr txBox="1">
              <a:spLocks noChangeArrowheads="1"/>
            </p:cNvSpPr>
            <p:nvPr/>
          </p:nvSpPr>
          <p:spPr bwMode="auto">
            <a:xfrm>
              <a:off x="2832" y="2208"/>
              <a:ext cx="768" cy="268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fvl § 6 flg</a:t>
              </a:r>
              <a:endParaRPr lang="nb-NO"/>
            </a:p>
          </p:txBody>
        </p:sp>
        <p:sp>
          <p:nvSpPr>
            <p:cNvPr id="5143" name="Text Box 30"/>
            <p:cNvSpPr txBox="1">
              <a:spLocks noChangeArrowheads="1"/>
            </p:cNvSpPr>
            <p:nvPr/>
          </p:nvSpPr>
          <p:spPr bwMode="auto">
            <a:xfrm>
              <a:off x="4320" y="2208"/>
              <a:ext cx="676" cy="268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/>
                <a:t>Åpenhet</a:t>
              </a:r>
              <a:endParaRPr lang="nb-NO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447675" y="1714500"/>
            <a:ext cx="8696325" cy="1428750"/>
            <a:chOff x="288" y="1080"/>
            <a:chExt cx="5478" cy="900"/>
          </a:xfrm>
        </p:grpSpPr>
        <p:grpSp>
          <p:nvGrpSpPr>
            <p:cNvPr id="9" name="Group 32"/>
            <p:cNvGrpSpPr>
              <a:grpSpLocks/>
            </p:cNvGrpSpPr>
            <p:nvPr/>
          </p:nvGrpSpPr>
          <p:grpSpPr bwMode="auto">
            <a:xfrm>
              <a:off x="288" y="1104"/>
              <a:ext cx="5478" cy="844"/>
              <a:chOff x="288" y="1104"/>
              <a:chExt cx="5478" cy="844"/>
            </a:xfrm>
          </p:grpSpPr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288" y="1104"/>
                <a:ext cx="1838" cy="544"/>
                <a:chOff x="336" y="1104"/>
                <a:chExt cx="1838" cy="544"/>
              </a:xfrm>
            </p:grpSpPr>
            <p:sp>
              <p:nvSpPr>
                <p:cNvPr id="513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" y="1104"/>
                  <a:ext cx="1545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2000">
                      <a:solidFill>
                        <a:schemeClr val="hlink"/>
                      </a:solidFill>
                    </a:rPr>
                    <a:t>Riktig rettsanvendelse</a:t>
                  </a:r>
                </a:p>
              </p:txBody>
            </p:sp>
            <p:sp>
              <p:nvSpPr>
                <p:cNvPr id="5140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36" y="1392"/>
                  <a:ext cx="1838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nb-NO" sz="2000">
                      <a:solidFill>
                        <a:schemeClr val="hlink"/>
                      </a:solidFill>
                    </a:rPr>
                    <a:t>Forsvarlig skjønnsutøvelse</a:t>
                  </a:r>
                </a:p>
              </p:txBody>
            </p:sp>
          </p:grpSp>
          <p:sp>
            <p:nvSpPr>
              <p:cNvPr id="5135" name="Text Box 23"/>
              <p:cNvSpPr txBox="1">
                <a:spLocks noChangeArrowheads="1"/>
              </p:cNvSpPr>
              <p:nvPr/>
            </p:nvSpPr>
            <p:spPr bwMode="auto">
              <a:xfrm>
                <a:off x="288" y="1680"/>
                <a:ext cx="133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chemeClr val="hlink"/>
                    </a:solidFill>
                  </a:rPr>
                  <a:t>Forutberegnelighet</a:t>
                </a:r>
              </a:p>
            </p:txBody>
          </p:sp>
          <p:sp>
            <p:nvSpPr>
              <p:cNvPr id="5136" name="Text Box 25"/>
              <p:cNvSpPr txBox="1">
                <a:spLocks noChangeArrowheads="1"/>
              </p:cNvSpPr>
              <p:nvPr/>
            </p:nvSpPr>
            <p:spPr bwMode="auto">
              <a:xfrm>
                <a:off x="4320" y="1680"/>
                <a:ext cx="1446" cy="268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Publisering på nettet</a:t>
                </a:r>
                <a:endParaRPr lang="nb-NO"/>
              </a:p>
            </p:txBody>
          </p:sp>
          <p:sp>
            <p:nvSpPr>
              <p:cNvPr id="5137" name="Text Box 26"/>
              <p:cNvSpPr txBox="1">
                <a:spLocks noChangeArrowheads="1"/>
              </p:cNvSpPr>
              <p:nvPr/>
            </p:nvSpPr>
            <p:spPr bwMode="auto">
              <a:xfrm>
                <a:off x="4320" y="1392"/>
                <a:ext cx="1273" cy="268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Juridisk skolering</a:t>
                </a:r>
                <a:endParaRPr lang="nb-NO"/>
              </a:p>
            </p:txBody>
          </p:sp>
          <p:sp>
            <p:nvSpPr>
              <p:cNvPr id="5138" name="Text Box 27"/>
              <p:cNvSpPr txBox="1">
                <a:spLocks noChangeArrowheads="1"/>
              </p:cNvSpPr>
              <p:nvPr/>
            </p:nvSpPr>
            <p:spPr bwMode="auto">
              <a:xfrm>
                <a:off x="4320" y="1104"/>
                <a:ext cx="1273" cy="268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/>
                  <a:t>Juridisk skolering</a:t>
                </a:r>
                <a:endParaRPr lang="nb-NO"/>
              </a:p>
            </p:txBody>
          </p:sp>
        </p:grpSp>
        <p:sp>
          <p:nvSpPr>
            <p:cNvPr id="5131" name="Text Box 39"/>
            <p:cNvSpPr txBox="1">
              <a:spLocks noChangeArrowheads="1"/>
            </p:cNvSpPr>
            <p:nvPr/>
          </p:nvSpPr>
          <p:spPr bwMode="auto">
            <a:xfrm>
              <a:off x="2745" y="1395"/>
              <a:ext cx="672" cy="268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2000"/>
                <a:t>fvl § 17</a:t>
              </a:r>
              <a:endParaRPr lang="nb-NO"/>
            </a:p>
          </p:txBody>
        </p:sp>
        <p:sp>
          <p:nvSpPr>
            <p:cNvPr id="5132" name="Text Box 40"/>
            <p:cNvSpPr txBox="1">
              <a:spLocks noChangeArrowheads="1"/>
            </p:cNvSpPr>
            <p:nvPr/>
          </p:nvSpPr>
          <p:spPr bwMode="auto">
            <a:xfrm>
              <a:off x="2751" y="1080"/>
              <a:ext cx="1350" cy="252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2000"/>
                <a:t>fvl §§ 24 og 28flg</a:t>
              </a:r>
              <a:endParaRPr lang="nb-NO"/>
            </a:p>
          </p:txBody>
        </p:sp>
        <p:sp>
          <p:nvSpPr>
            <p:cNvPr id="5133" name="Text Box 41"/>
            <p:cNvSpPr txBox="1">
              <a:spLocks noChangeArrowheads="1"/>
            </p:cNvSpPr>
            <p:nvPr/>
          </p:nvSpPr>
          <p:spPr bwMode="auto">
            <a:xfrm>
              <a:off x="2736" y="1728"/>
              <a:ext cx="912" cy="252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2000"/>
                <a:t>fvl § 11</a:t>
              </a:r>
              <a:endParaRPr lang="nb-NO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09600" y="2286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2800" b="1">
                <a:solidFill>
                  <a:schemeClr val="accent2"/>
                </a:solidFill>
              </a:rPr>
              <a:t>Rettssikkerhetskrav </a:t>
            </a:r>
            <a:endParaRPr lang="nb-NO" sz="2800">
              <a:solidFill>
                <a:schemeClr val="accent2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124200" y="838200"/>
            <a:ext cx="2951163" cy="1311275"/>
            <a:chOff x="1872" y="624"/>
            <a:chExt cx="1859" cy="826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872" y="624"/>
              <a:ext cx="1832" cy="538"/>
              <a:chOff x="336" y="1104"/>
              <a:chExt cx="1832" cy="538"/>
            </a:xfrm>
          </p:grpSpPr>
          <p:sp>
            <p:nvSpPr>
              <p:cNvPr id="9256" name="Text Box 5"/>
              <p:cNvSpPr txBox="1">
                <a:spLocks noChangeArrowheads="1"/>
              </p:cNvSpPr>
              <p:nvPr/>
            </p:nvSpPr>
            <p:spPr bwMode="auto">
              <a:xfrm>
                <a:off x="336" y="1104"/>
                <a:ext cx="153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CC3300"/>
                    </a:solidFill>
                  </a:rPr>
                  <a:t>Riktig rettsanvendelse</a:t>
                </a:r>
              </a:p>
            </p:txBody>
          </p:sp>
          <p:sp>
            <p:nvSpPr>
              <p:cNvPr id="9257" name="Text Box 6"/>
              <p:cNvSpPr txBox="1">
                <a:spLocks noChangeArrowheads="1"/>
              </p:cNvSpPr>
              <p:nvPr/>
            </p:nvSpPr>
            <p:spPr bwMode="auto">
              <a:xfrm>
                <a:off x="336" y="1392"/>
                <a:ext cx="18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CC3300"/>
                    </a:solidFill>
                  </a:rPr>
                  <a:t>Forsvarlig skjønnsutøvelse</a:t>
                </a:r>
              </a:p>
            </p:txBody>
          </p:sp>
        </p:grpSp>
        <p:sp>
          <p:nvSpPr>
            <p:cNvPr id="9255" name="Text Box 7"/>
            <p:cNvSpPr txBox="1">
              <a:spLocks noChangeArrowheads="1"/>
            </p:cNvSpPr>
            <p:nvPr/>
          </p:nvSpPr>
          <p:spPr bwMode="auto">
            <a:xfrm>
              <a:off x="2400" y="1200"/>
              <a:ext cx="13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3300"/>
                  </a:solidFill>
                </a:rPr>
                <a:t>Forutberegnelighet</a:t>
              </a:r>
            </a:p>
          </p:txBody>
        </p:sp>
      </p:grp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228600" y="838200"/>
            <a:ext cx="8578850" cy="1311275"/>
            <a:chOff x="96" y="624"/>
            <a:chExt cx="5404" cy="826"/>
          </a:xfrm>
        </p:grpSpPr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3888" y="624"/>
              <a:ext cx="1612" cy="826"/>
              <a:chOff x="3888" y="624"/>
              <a:chExt cx="1612" cy="826"/>
            </a:xfrm>
          </p:grpSpPr>
          <p:sp>
            <p:nvSpPr>
              <p:cNvPr id="9251" name="Text Box 10"/>
              <p:cNvSpPr txBox="1">
                <a:spLocks noChangeArrowheads="1"/>
              </p:cNvSpPr>
              <p:nvPr/>
            </p:nvSpPr>
            <p:spPr bwMode="auto">
              <a:xfrm>
                <a:off x="3888" y="1200"/>
                <a:ext cx="148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800080"/>
                    </a:solidFill>
                  </a:rPr>
                  <a:t>Demokratisk kontroll</a:t>
                </a:r>
                <a:endParaRPr lang="nb-NO">
                  <a:solidFill>
                    <a:srgbClr val="800080"/>
                  </a:solidFill>
                </a:endParaRPr>
              </a:p>
            </p:txBody>
          </p:sp>
          <p:sp>
            <p:nvSpPr>
              <p:cNvPr id="9252" name="Text Box 11"/>
              <p:cNvSpPr txBox="1">
                <a:spLocks noChangeArrowheads="1"/>
              </p:cNvSpPr>
              <p:nvPr/>
            </p:nvSpPr>
            <p:spPr bwMode="auto">
              <a:xfrm>
                <a:off x="3888" y="912"/>
                <a:ext cx="161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800080"/>
                    </a:solidFill>
                  </a:rPr>
                  <a:t>Unngå umyndiggjøring</a:t>
                </a:r>
              </a:p>
            </p:txBody>
          </p:sp>
          <p:sp>
            <p:nvSpPr>
              <p:cNvPr id="9253" name="Text Box 12"/>
              <p:cNvSpPr txBox="1">
                <a:spLocks noChangeArrowheads="1"/>
              </p:cNvSpPr>
              <p:nvPr/>
            </p:nvSpPr>
            <p:spPr bwMode="auto">
              <a:xfrm>
                <a:off x="3888" y="624"/>
                <a:ext cx="148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800080"/>
                    </a:solidFill>
                  </a:rPr>
                  <a:t>Hensynsfullt og raskt</a:t>
                </a:r>
              </a:p>
            </p:txBody>
          </p:sp>
        </p:grpSp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96" y="624"/>
              <a:ext cx="2268" cy="826"/>
              <a:chOff x="330" y="2208"/>
              <a:chExt cx="2268" cy="826"/>
            </a:xfrm>
          </p:grpSpPr>
          <p:sp>
            <p:nvSpPr>
              <p:cNvPr id="9248" name="Text Box 14"/>
              <p:cNvSpPr txBox="1">
                <a:spLocks noChangeArrowheads="1"/>
              </p:cNvSpPr>
              <p:nvPr/>
            </p:nvSpPr>
            <p:spPr bwMode="auto">
              <a:xfrm>
                <a:off x="330" y="2784"/>
                <a:ext cx="226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800080"/>
                    </a:solidFill>
                  </a:rPr>
                  <a:t>Betryggende beslutningsgrunnlag</a:t>
                </a:r>
              </a:p>
            </p:txBody>
          </p:sp>
          <p:sp>
            <p:nvSpPr>
              <p:cNvPr id="9249" name="Text Box 15"/>
              <p:cNvSpPr txBox="1">
                <a:spLocks noChangeArrowheads="1"/>
              </p:cNvSpPr>
              <p:nvPr/>
            </p:nvSpPr>
            <p:spPr bwMode="auto">
              <a:xfrm>
                <a:off x="330" y="2496"/>
                <a:ext cx="11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800080"/>
                    </a:solidFill>
                  </a:rPr>
                  <a:t>Saklig grunnlag</a:t>
                </a:r>
              </a:p>
            </p:txBody>
          </p:sp>
          <p:sp>
            <p:nvSpPr>
              <p:cNvPr id="9250" name="Text Box 16"/>
              <p:cNvSpPr txBox="1">
                <a:spLocks noChangeArrowheads="1"/>
              </p:cNvSpPr>
              <p:nvPr/>
            </p:nvSpPr>
            <p:spPr bwMode="auto">
              <a:xfrm>
                <a:off x="330" y="2208"/>
                <a:ext cx="134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000">
                    <a:solidFill>
                      <a:srgbClr val="800080"/>
                    </a:solidFill>
                  </a:rPr>
                  <a:t>Upartisk og uhildet</a:t>
                </a:r>
              </a:p>
            </p:txBody>
          </p:sp>
        </p:grpSp>
      </p:grp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2895600" y="6096000"/>
            <a:ext cx="3398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b="1">
                <a:solidFill>
                  <a:srgbClr val="CC3300"/>
                </a:solidFill>
              </a:rPr>
              <a:t>Personverninteresser</a:t>
            </a:r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381000" y="5181600"/>
            <a:ext cx="8534400" cy="930275"/>
            <a:chOff x="144" y="3312"/>
            <a:chExt cx="5376" cy="586"/>
          </a:xfrm>
        </p:grpSpPr>
        <p:sp>
          <p:nvSpPr>
            <p:cNvPr id="3" name="Text Box 19"/>
            <p:cNvSpPr txBox="1">
              <a:spLocks noChangeArrowheads="1"/>
            </p:cNvSpPr>
            <p:nvPr/>
          </p:nvSpPr>
          <p:spPr bwMode="auto">
            <a:xfrm>
              <a:off x="480" y="3648"/>
              <a:ext cx="1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Brukervennlig behandling</a:t>
              </a:r>
            </a:p>
          </p:txBody>
        </p:sp>
        <p:sp>
          <p:nvSpPr>
            <p:cNvPr id="9242" name="Text Box 20"/>
            <p:cNvSpPr txBox="1">
              <a:spLocks noChangeArrowheads="1"/>
            </p:cNvSpPr>
            <p:nvPr/>
          </p:nvSpPr>
          <p:spPr bwMode="auto">
            <a:xfrm>
              <a:off x="2448" y="3648"/>
              <a:ext cx="12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Selvbestemmelse</a:t>
              </a:r>
            </a:p>
          </p:txBody>
        </p:sp>
        <p:sp>
          <p:nvSpPr>
            <p:cNvPr id="9243" name="Text Box 21"/>
            <p:cNvSpPr txBox="1">
              <a:spLocks noChangeArrowheads="1"/>
            </p:cNvSpPr>
            <p:nvPr/>
          </p:nvSpPr>
          <p:spPr bwMode="auto">
            <a:xfrm>
              <a:off x="1968" y="3360"/>
              <a:ext cx="15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Innsyn og kunnskap</a:t>
              </a:r>
            </a:p>
          </p:txBody>
        </p:sp>
        <p:sp>
          <p:nvSpPr>
            <p:cNvPr id="9244" name="Text Box 22"/>
            <p:cNvSpPr txBox="1">
              <a:spLocks noChangeArrowheads="1"/>
            </p:cNvSpPr>
            <p:nvPr/>
          </p:nvSpPr>
          <p:spPr bwMode="auto">
            <a:xfrm>
              <a:off x="144" y="3360"/>
              <a:ext cx="17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Forholdsmessig kontroll</a:t>
              </a:r>
            </a:p>
          </p:txBody>
        </p:sp>
        <p:sp>
          <p:nvSpPr>
            <p:cNvPr id="9245" name="Text Box 23"/>
            <p:cNvSpPr txBox="1">
              <a:spLocks noChangeArrowheads="1"/>
            </p:cNvSpPr>
            <p:nvPr/>
          </p:nvSpPr>
          <p:spPr bwMode="auto">
            <a:xfrm>
              <a:off x="3744" y="3312"/>
              <a:ext cx="177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solidFill>
                    <a:srgbClr val="008000"/>
                  </a:solidFill>
                </a:rPr>
                <a:t>Opplysnings- og behandlingskvalitet</a:t>
              </a:r>
            </a:p>
          </p:txBody>
        </p:sp>
      </p:grpSp>
      <p:sp>
        <p:nvSpPr>
          <p:cNvPr id="9240" name="Oval 24"/>
          <p:cNvSpPr>
            <a:spLocks noChangeArrowheads="1"/>
          </p:cNvSpPr>
          <p:nvPr/>
        </p:nvSpPr>
        <p:spPr bwMode="auto">
          <a:xfrm rot="5410876">
            <a:off x="3352800" y="2743200"/>
            <a:ext cx="2133600" cy="1981200"/>
          </a:xfrm>
          <a:prstGeom prst="ellipse">
            <a:avLst/>
          </a:prstGeom>
          <a:solidFill>
            <a:srgbClr val="CCCC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sz="1800">
                <a:latin typeface="Verdana" pitchFamily="34" charset="0"/>
              </a:rPr>
              <a:t>Rettssikkerhet</a:t>
            </a:r>
          </a:p>
        </p:txBody>
      </p:sp>
      <p:sp>
        <p:nvSpPr>
          <p:cNvPr id="9241" name="Oval 25"/>
          <p:cNvSpPr>
            <a:spLocks noChangeArrowheads="1"/>
          </p:cNvSpPr>
          <p:nvPr/>
        </p:nvSpPr>
        <p:spPr bwMode="auto">
          <a:xfrm rot="-5419357">
            <a:off x="2133600" y="2743200"/>
            <a:ext cx="2133600" cy="1981200"/>
          </a:xfrm>
          <a:prstGeom prst="ellipse">
            <a:avLst/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nb-NO" sz="1800">
                <a:latin typeface="Verdana" pitchFamily="34" charset="0"/>
              </a:rPr>
              <a:t>Personvern</a:t>
            </a:r>
            <a:endParaRPr lang="nb-NO">
              <a:latin typeface="Verdana" pitchFamily="34" charset="0"/>
            </a:endParaRPr>
          </a:p>
        </p:txBody>
      </p:sp>
      <p:grpSp>
        <p:nvGrpSpPr>
          <p:cNvPr id="11" name="Group 26"/>
          <p:cNvGrpSpPr>
            <a:grpSpLocks/>
          </p:cNvGrpSpPr>
          <p:nvPr/>
        </p:nvGrpSpPr>
        <p:grpSpPr bwMode="auto">
          <a:xfrm>
            <a:off x="3478213" y="2057400"/>
            <a:ext cx="1101725" cy="3206750"/>
            <a:chOff x="2191" y="1296"/>
            <a:chExt cx="694" cy="2020"/>
          </a:xfrm>
        </p:grpSpPr>
        <p:sp>
          <p:nvSpPr>
            <p:cNvPr id="9239" name="Line 27"/>
            <p:cNvSpPr>
              <a:spLocks noChangeShapeType="1"/>
            </p:cNvSpPr>
            <p:nvPr/>
          </p:nvSpPr>
          <p:spPr bwMode="auto">
            <a:xfrm rot="20439234" flipV="1">
              <a:off x="2191" y="2403"/>
              <a:ext cx="318" cy="913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" name="Line 28"/>
            <p:cNvSpPr>
              <a:spLocks noChangeShapeType="1"/>
            </p:cNvSpPr>
            <p:nvPr/>
          </p:nvSpPr>
          <p:spPr bwMode="auto">
            <a:xfrm rot="11625233" flipV="1">
              <a:off x="2567" y="1296"/>
              <a:ext cx="318" cy="961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1533525" y="1827213"/>
            <a:ext cx="4638675" cy="2746375"/>
            <a:chOff x="966" y="1151"/>
            <a:chExt cx="2922" cy="1730"/>
          </a:xfrm>
        </p:grpSpPr>
        <p:sp>
          <p:nvSpPr>
            <p:cNvPr id="9236" name="Line 30"/>
            <p:cNvSpPr>
              <a:spLocks noChangeShapeType="1"/>
            </p:cNvSpPr>
            <p:nvPr/>
          </p:nvSpPr>
          <p:spPr bwMode="auto">
            <a:xfrm rot="8259164" flipH="1" flipV="1">
              <a:off x="1745" y="1151"/>
              <a:ext cx="192" cy="1219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37" name="Line 31"/>
            <p:cNvSpPr>
              <a:spLocks noChangeShapeType="1"/>
            </p:cNvSpPr>
            <p:nvPr/>
          </p:nvSpPr>
          <p:spPr bwMode="auto">
            <a:xfrm rot="7941019">
              <a:off x="1735" y="747"/>
              <a:ext cx="119" cy="165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 type="arrow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38" name="Line 32"/>
            <p:cNvSpPr>
              <a:spLocks noChangeShapeType="1"/>
            </p:cNvSpPr>
            <p:nvPr/>
          </p:nvSpPr>
          <p:spPr bwMode="auto">
            <a:xfrm rot="17857953" flipV="1">
              <a:off x="3119" y="2113"/>
              <a:ext cx="49" cy="148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3" name="Group 33"/>
          <p:cNvGrpSpPr>
            <a:grpSpLocks/>
          </p:cNvGrpSpPr>
          <p:nvPr/>
        </p:nvGrpSpPr>
        <p:grpSpPr bwMode="auto">
          <a:xfrm>
            <a:off x="3048000" y="687388"/>
            <a:ext cx="2339975" cy="5103812"/>
            <a:chOff x="1920" y="433"/>
            <a:chExt cx="1474" cy="3215"/>
          </a:xfrm>
        </p:grpSpPr>
        <p:grpSp>
          <p:nvGrpSpPr>
            <p:cNvPr id="14" name="Group 34"/>
            <p:cNvGrpSpPr>
              <a:grpSpLocks/>
            </p:cNvGrpSpPr>
            <p:nvPr/>
          </p:nvGrpSpPr>
          <p:grpSpPr bwMode="auto">
            <a:xfrm>
              <a:off x="1920" y="433"/>
              <a:ext cx="1474" cy="3215"/>
              <a:chOff x="1920" y="433"/>
              <a:chExt cx="1474" cy="3215"/>
            </a:xfrm>
          </p:grpSpPr>
          <p:sp>
            <p:nvSpPr>
              <p:cNvPr id="9234" name="Line 35"/>
              <p:cNvSpPr>
                <a:spLocks noChangeShapeType="1"/>
              </p:cNvSpPr>
              <p:nvPr/>
            </p:nvSpPr>
            <p:spPr bwMode="auto">
              <a:xfrm rot="13157918" flipV="1">
                <a:off x="3153" y="433"/>
                <a:ext cx="241" cy="2208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235" name="Line 36"/>
              <p:cNvSpPr>
                <a:spLocks noChangeShapeType="1"/>
              </p:cNvSpPr>
              <p:nvPr/>
            </p:nvSpPr>
            <p:spPr bwMode="auto">
              <a:xfrm flipV="1">
                <a:off x="1920" y="2544"/>
                <a:ext cx="384" cy="110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5" name="Line 37"/>
            <p:cNvSpPr>
              <a:spLocks noChangeShapeType="1"/>
            </p:cNvSpPr>
            <p:nvPr/>
          </p:nvSpPr>
          <p:spPr bwMode="auto">
            <a:xfrm flipV="1">
              <a:off x="1920" y="2544"/>
              <a:ext cx="384" cy="11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5" name="Group 38"/>
          <p:cNvGrpSpPr>
            <a:grpSpLocks/>
          </p:cNvGrpSpPr>
          <p:nvPr/>
        </p:nvGrpSpPr>
        <p:grpSpPr bwMode="auto">
          <a:xfrm>
            <a:off x="3810000" y="1236663"/>
            <a:ext cx="2054225" cy="4554537"/>
            <a:chOff x="2400" y="779"/>
            <a:chExt cx="1294" cy="2869"/>
          </a:xfrm>
        </p:grpSpPr>
        <p:sp>
          <p:nvSpPr>
            <p:cNvPr id="9229" name="Line 39"/>
            <p:cNvSpPr>
              <a:spLocks noChangeShapeType="1"/>
            </p:cNvSpPr>
            <p:nvPr/>
          </p:nvSpPr>
          <p:spPr bwMode="auto">
            <a:xfrm rot="19097496" flipV="1">
              <a:off x="2400" y="2544"/>
              <a:ext cx="384" cy="110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30" name="Line 40"/>
            <p:cNvSpPr>
              <a:spLocks noChangeShapeType="1"/>
            </p:cNvSpPr>
            <p:nvPr/>
          </p:nvSpPr>
          <p:spPr bwMode="auto">
            <a:xfrm rot="12352374" flipV="1">
              <a:off x="2878" y="779"/>
              <a:ext cx="816" cy="187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31" name="Line 41"/>
            <p:cNvSpPr>
              <a:spLocks noChangeShapeType="1"/>
            </p:cNvSpPr>
            <p:nvPr/>
          </p:nvSpPr>
          <p:spPr bwMode="auto">
            <a:xfrm rot="19097496" flipV="1">
              <a:off x="2400" y="2544"/>
              <a:ext cx="384" cy="110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3" grpId="0" build="p" autoUpdateAnimBg="0"/>
      <p:bldP spid="9240" grpId="0" animBg="1" autoUpdateAnimBg="0"/>
      <p:bldP spid="9241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71600" y="1981200"/>
            <a:ext cx="5695950" cy="2043113"/>
            <a:chOff x="576" y="1872"/>
            <a:chExt cx="3588" cy="1287"/>
          </a:xfrm>
        </p:grpSpPr>
        <p:sp>
          <p:nvSpPr>
            <p:cNvPr id="10270" name="Line 3"/>
            <p:cNvSpPr>
              <a:spLocks noChangeShapeType="1"/>
            </p:cNvSpPr>
            <p:nvPr/>
          </p:nvSpPr>
          <p:spPr bwMode="auto">
            <a:xfrm>
              <a:off x="672" y="2688"/>
              <a:ext cx="1056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71" name="Text Box 4"/>
            <p:cNvSpPr txBox="1">
              <a:spLocks noChangeArrowheads="1"/>
            </p:cNvSpPr>
            <p:nvPr/>
          </p:nvSpPr>
          <p:spPr bwMode="auto">
            <a:xfrm>
              <a:off x="1344" y="2928"/>
              <a:ext cx="28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/>
                <a:t>(Forløp for behandling av personopplysninger)</a:t>
              </a:r>
            </a:p>
          </p:txBody>
        </p:sp>
        <p:sp>
          <p:nvSpPr>
            <p:cNvPr id="10272" name="Text Box 5"/>
            <p:cNvSpPr txBox="1">
              <a:spLocks noChangeArrowheads="1"/>
            </p:cNvSpPr>
            <p:nvPr/>
          </p:nvSpPr>
          <p:spPr bwMode="auto">
            <a:xfrm>
              <a:off x="1440" y="2688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008000"/>
                  </a:solidFill>
                </a:rPr>
                <a:t>t</a:t>
              </a:r>
            </a:p>
          </p:txBody>
        </p:sp>
        <p:sp>
          <p:nvSpPr>
            <p:cNvPr id="10273" name="Line 6"/>
            <p:cNvSpPr>
              <a:spLocks noChangeShapeType="1"/>
            </p:cNvSpPr>
            <p:nvPr/>
          </p:nvSpPr>
          <p:spPr bwMode="auto">
            <a:xfrm>
              <a:off x="912" y="268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74" name="Text Box 7"/>
            <p:cNvSpPr txBox="1">
              <a:spLocks noChangeArrowheads="1"/>
            </p:cNvSpPr>
            <p:nvPr/>
          </p:nvSpPr>
          <p:spPr bwMode="auto">
            <a:xfrm>
              <a:off x="576" y="1872"/>
              <a:ext cx="975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solidFill>
                    <a:srgbClr val="008000"/>
                  </a:solidFill>
                </a:rPr>
                <a:t>PO oppstår og</a:t>
              </a:r>
              <a:br>
                <a:rPr lang="nb-NO" sz="1600">
                  <a:solidFill>
                    <a:srgbClr val="008000"/>
                  </a:solidFill>
                </a:rPr>
              </a:br>
              <a:r>
                <a:rPr lang="nb-NO" sz="1600">
                  <a:solidFill>
                    <a:srgbClr val="008000"/>
                  </a:solidFill>
                </a:rPr>
                <a:t>brukes til annet</a:t>
              </a:r>
              <a:br>
                <a:rPr lang="nb-NO" sz="1600">
                  <a:solidFill>
                    <a:srgbClr val="008000"/>
                  </a:solidFill>
                </a:rPr>
              </a:br>
              <a:r>
                <a:rPr lang="nb-NO" sz="1600">
                  <a:solidFill>
                    <a:srgbClr val="008000"/>
                  </a:solidFill>
                </a:rPr>
                <a:t>enn myndighets-</a:t>
              </a:r>
              <a:br>
                <a:rPr lang="nb-NO" sz="1600">
                  <a:solidFill>
                    <a:srgbClr val="008000"/>
                  </a:solidFill>
                </a:rPr>
              </a:br>
              <a:r>
                <a:rPr lang="nb-NO" sz="1600">
                  <a:solidFill>
                    <a:srgbClr val="008000"/>
                  </a:solidFill>
                </a:rPr>
                <a:t>utøvelse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219200" y="2438400"/>
            <a:ext cx="4419600" cy="1281113"/>
            <a:chOff x="576" y="768"/>
            <a:chExt cx="2784" cy="807"/>
          </a:xfrm>
        </p:grpSpPr>
        <p:sp>
          <p:nvSpPr>
            <p:cNvPr id="10265" name="Rectangle 9"/>
            <p:cNvSpPr>
              <a:spLocks noChangeArrowheads="1"/>
            </p:cNvSpPr>
            <p:nvPr/>
          </p:nvSpPr>
          <p:spPr bwMode="auto">
            <a:xfrm>
              <a:off x="576" y="1200"/>
              <a:ext cx="2784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66" name="Line 10"/>
            <p:cNvSpPr>
              <a:spLocks noChangeShapeType="1"/>
            </p:cNvSpPr>
            <p:nvPr/>
          </p:nvSpPr>
          <p:spPr bwMode="auto">
            <a:xfrm>
              <a:off x="1920" y="1296"/>
              <a:ext cx="1248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67" name="Text Box 11"/>
            <p:cNvSpPr txBox="1">
              <a:spLocks noChangeArrowheads="1"/>
            </p:cNvSpPr>
            <p:nvPr/>
          </p:nvSpPr>
          <p:spPr bwMode="auto">
            <a:xfrm>
              <a:off x="2880" y="1344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A50021"/>
                  </a:solidFill>
                </a:rPr>
                <a:t>t</a:t>
              </a:r>
            </a:p>
          </p:txBody>
        </p:sp>
        <p:sp>
          <p:nvSpPr>
            <p:cNvPr id="10268" name="Line 12"/>
            <p:cNvSpPr>
              <a:spLocks noChangeShapeType="1"/>
            </p:cNvSpPr>
            <p:nvPr/>
          </p:nvSpPr>
          <p:spPr bwMode="auto">
            <a:xfrm>
              <a:off x="768" y="1296"/>
              <a:ext cx="115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69" name="Text Box 13"/>
            <p:cNvSpPr txBox="1">
              <a:spLocks noChangeArrowheads="1"/>
            </p:cNvSpPr>
            <p:nvPr/>
          </p:nvSpPr>
          <p:spPr bwMode="auto">
            <a:xfrm>
              <a:off x="1824" y="768"/>
              <a:ext cx="129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>
                  <a:solidFill>
                    <a:srgbClr val="A50021"/>
                  </a:solidFill>
                </a:rPr>
                <a:t>  PO brukes som ledd </a:t>
              </a:r>
              <a:br>
                <a:rPr lang="nb-NO" sz="1600">
                  <a:solidFill>
                    <a:srgbClr val="A50021"/>
                  </a:solidFill>
                </a:rPr>
              </a:br>
              <a:r>
                <a:rPr lang="nb-NO" sz="1600">
                  <a:solidFill>
                    <a:srgbClr val="A50021"/>
                  </a:solidFill>
                </a:rPr>
                <a:t>  i myndighetsutøvelse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24000" y="2209800"/>
            <a:ext cx="5822950" cy="1585913"/>
            <a:chOff x="1104" y="768"/>
            <a:chExt cx="3668" cy="999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1104" y="1392"/>
              <a:ext cx="3660" cy="375"/>
              <a:chOff x="1104" y="1392"/>
              <a:chExt cx="3660" cy="375"/>
            </a:xfrm>
          </p:grpSpPr>
          <p:sp>
            <p:nvSpPr>
              <p:cNvPr id="10259" name="Rectangle 16"/>
              <p:cNvSpPr>
                <a:spLocks noChangeArrowheads="1"/>
              </p:cNvSpPr>
              <p:nvPr/>
            </p:nvSpPr>
            <p:spPr bwMode="auto">
              <a:xfrm>
                <a:off x="1104" y="1392"/>
                <a:ext cx="3456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260" name="Line 17"/>
              <p:cNvSpPr>
                <a:spLocks noChangeShapeType="1"/>
              </p:cNvSpPr>
              <p:nvPr/>
            </p:nvSpPr>
            <p:spPr bwMode="auto">
              <a:xfrm>
                <a:off x="3504" y="148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6" name="Group 18"/>
              <p:cNvGrpSpPr>
                <a:grpSpLocks/>
              </p:cNvGrpSpPr>
              <p:nvPr/>
            </p:nvGrpSpPr>
            <p:grpSpPr bwMode="auto">
              <a:xfrm>
                <a:off x="1108" y="1488"/>
                <a:ext cx="2400" cy="0"/>
                <a:chOff x="672" y="2736"/>
                <a:chExt cx="2400" cy="0"/>
              </a:xfrm>
            </p:grpSpPr>
            <p:sp>
              <p:nvSpPr>
                <p:cNvPr id="10263" name="Line 19"/>
                <p:cNvSpPr>
                  <a:spLocks noChangeShapeType="1"/>
                </p:cNvSpPr>
                <p:nvPr/>
              </p:nvSpPr>
              <p:spPr bwMode="auto">
                <a:xfrm>
                  <a:off x="1824" y="2736"/>
                  <a:ext cx="1248" cy="0"/>
                </a:xfrm>
                <a:prstGeom prst="line">
                  <a:avLst/>
                </a:prstGeom>
                <a:noFill/>
                <a:ln w="28575">
                  <a:solidFill>
                    <a:srgbClr val="A5002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0264" name="Line 20"/>
                <p:cNvSpPr>
                  <a:spLocks noChangeShapeType="1"/>
                </p:cNvSpPr>
                <p:nvPr/>
              </p:nvSpPr>
              <p:spPr bwMode="auto">
                <a:xfrm>
                  <a:off x="672" y="2736"/>
                  <a:ext cx="1152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0262" name="Text Box 21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15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800">
                    <a:solidFill>
                      <a:srgbClr val="008000"/>
                    </a:solidFill>
                  </a:rPr>
                  <a:t>t</a:t>
                </a:r>
              </a:p>
            </p:txBody>
          </p:sp>
        </p:grpSp>
        <p:sp>
          <p:nvSpPr>
            <p:cNvPr id="10258" name="Text Box 22"/>
            <p:cNvSpPr txBox="1">
              <a:spLocks noChangeArrowheads="1"/>
            </p:cNvSpPr>
            <p:nvPr/>
          </p:nvSpPr>
          <p:spPr bwMode="auto">
            <a:xfrm>
              <a:off x="3504" y="768"/>
              <a:ext cx="126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>
                  <a:solidFill>
                    <a:srgbClr val="008000"/>
                  </a:solidFill>
                </a:rPr>
                <a:t>PO fra vedtak mv</a:t>
              </a:r>
              <a:br>
                <a:rPr lang="nb-NO" sz="1800">
                  <a:solidFill>
                    <a:srgbClr val="008000"/>
                  </a:solidFill>
                </a:rPr>
              </a:br>
              <a:r>
                <a:rPr lang="nb-NO" sz="1800">
                  <a:solidFill>
                    <a:srgbClr val="008000"/>
                  </a:solidFill>
                </a:rPr>
                <a:t>brukes til annet enn</a:t>
              </a:r>
              <a:br>
                <a:rPr lang="nb-NO" sz="1800">
                  <a:solidFill>
                    <a:srgbClr val="008000"/>
                  </a:solidFill>
                </a:rPr>
              </a:br>
              <a:r>
                <a:rPr lang="nb-NO" sz="1800">
                  <a:solidFill>
                    <a:srgbClr val="008000"/>
                  </a:solidFill>
                </a:rPr>
                <a:t>myndighetsutøvelse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1371600" y="914400"/>
            <a:ext cx="6330950" cy="787400"/>
            <a:chOff x="576" y="1200"/>
            <a:chExt cx="3988" cy="496"/>
          </a:xfrm>
        </p:grpSpPr>
        <p:sp>
          <p:nvSpPr>
            <p:cNvPr id="10255" name="Text Box 24"/>
            <p:cNvSpPr txBox="1">
              <a:spLocks noChangeArrowheads="1"/>
            </p:cNvSpPr>
            <p:nvPr/>
          </p:nvSpPr>
          <p:spPr bwMode="auto">
            <a:xfrm>
              <a:off x="864" y="1200"/>
              <a:ext cx="37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 b="1" i="1">
                  <a:solidFill>
                    <a:schemeClr val="accent2"/>
                  </a:solidFill>
                  <a:latin typeface="Arial" charset="0"/>
                </a:rPr>
                <a:t>Personopplysningsvern uansett hvor i forløpet en er</a:t>
              </a:r>
              <a:endParaRPr lang="nb-NO" sz="1800" i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256" name="AutoShape 25"/>
            <p:cNvSpPr>
              <a:spLocks/>
            </p:cNvSpPr>
            <p:nvPr/>
          </p:nvSpPr>
          <p:spPr bwMode="auto">
            <a:xfrm rot="-5402434">
              <a:off x="2295" y="-280"/>
              <a:ext cx="257" cy="3696"/>
            </a:xfrm>
            <a:prstGeom prst="rightBrace">
              <a:avLst>
                <a:gd name="adj1" fmla="val 119844"/>
                <a:gd name="adj2" fmla="val 5000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3200400" y="1676400"/>
            <a:ext cx="2057400" cy="1676400"/>
            <a:chOff x="1728" y="1680"/>
            <a:chExt cx="1296" cy="1056"/>
          </a:xfrm>
        </p:grpSpPr>
        <p:sp>
          <p:nvSpPr>
            <p:cNvPr id="10252" name="Line 27"/>
            <p:cNvSpPr>
              <a:spLocks noChangeShapeType="1"/>
            </p:cNvSpPr>
            <p:nvPr/>
          </p:nvSpPr>
          <p:spPr bwMode="auto">
            <a:xfrm>
              <a:off x="1728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53" name="Line 28"/>
            <p:cNvSpPr>
              <a:spLocks noChangeShapeType="1"/>
            </p:cNvSpPr>
            <p:nvPr/>
          </p:nvSpPr>
          <p:spPr bwMode="auto">
            <a:xfrm>
              <a:off x="3024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54" name="Text Box 29"/>
            <p:cNvSpPr txBox="1">
              <a:spLocks noChangeArrowheads="1"/>
            </p:cNvSpPr>
            <p:nvPr/>
          </p:nvSpPr>
          <p:spPr bwMode="auto">
            <a:xfrm>
              <a:off x="1852" y="1776"/>
              <a:ext cx="11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800" b="1" i="1">
                  <a:solidFill>
                    <a:srgbClr val="A50021"/>
                  </a:solidFill>
                  <a:latin typeface="Arial" charset="0"/>
                </a:rPr>
                <a:t>Rettssikkerhet</a:t>
              </a:r>
            </a:p>
          </p:txBody>
        </p:sp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152400" y="3429000"/>
            <a:ext cx="8839200" cy="1981200"/>
            <a:chOff x="96" y="2160"/>
            <a:chExt cx="5568" cy="1248"/>
          </a:xfrm>
        </p:grpSpPr>
        <p:sp>
          <p:nvSpPr>
            <p:cNvPr id="10250" name="Rectangle 31"/>
            <p:cNvSpPr>
              <a:spLocks noChangeArrowheads="1"/>
            </p:cNvSpPr>
            <p:nvPr/>
          </p:nvSpPr>
          <p:spPr bwMode="auto">
            <a:xfrm>
              <a:off x="96" y="2160"/>
              <a:ext cx="5568" cy="12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0251" name="Text Box 32"/>
            <p:cNvSpPr txBox="1">
              <a:spLocks noChangeArrowheads="1"/>
            </p:cNvSpPr>
            <p:nvPr/>
          </p:nvSpPr>
          <p:spPr bwMode="auto">
            <a:xfrm>
              <a:off x="1872" y="2271"/>
              <a:ext cx="1894" cy="674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Arial" charset="0"/>
                </a:rPr>
                <a:t>Under myndighetsutøvelsen</a:t>
              </a:r>
              <a:br>
                <a:rPr lang="nb-NO" sz="1600">
                  <a:latin typeface="Arial" charset="0"/>
                </a:rPr>
              </a:br>
              <a:r>
                <a:rPr lang="nb-NO" sz="1600">
                  <a:latin typeface="Arial" charset="0"/>
                </a:rPr>
                <a:t>er det vanskelig og uhensikts-</a:t>
              </a:r>
              <a:br>
                <a:rPr lang="nb-NO" sz="1600">
                  <a:latin typeface="Arial" charset="0"/>
                </a:rPr>
              </a:br>
              <a:r>
                <a:rPr lang="nb-NO" sz="1600">
                  <a:latin typeface="Arial" charset="0"/>
                </a:rPr>
                <a:t>messig å skjelne skarpt mellom</a:t>
              </a:r>
              <a:br>
                <a:rPr lang="nb-NO" sz="1600">
                  <a:latin typeface="Arial" charset="0"/>
                </a:rPr>
              </a:br>
              <a:r>
                <a:rPr lang="nb-NO" sz="1600">
                  <a:latin typeface="Arial" charset="0"/>
                </a:rPr>
                <a:t>personvern og rettssikkerhet</a:t>
              </a:r>
            </a:p>
          </p:txBody>
        </p:sp>
      </p:grp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685800" y="3886200"/>
            <a:ext cx="2297113" cy="10699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>
                <a:latin typeface="Arial" charset="0"/>
              </a:rPr>
              <a:t>Ivaretakelse av person-</a:t>
            </a:r>
            <a:br>
              <a:rPr lang="nb-NO" sz="1600">
                <a:latin typeface="Arial" charset="0"/>
              </a:rPr>
            </a:br>
            <a:r>
              <a:rPr lang="nb-NO" sz="1600">
                <a:latin typeface="Arial" charset="0"/>
              </a:rPr>
              <a:t>vern legger til rette for</a:t>
            </a:r>
            <a:br>
              <a:rPr lang="nb-NO" sz="1600">
                <a:latin typeface="Arial" charset="0"/>
              </a:rPr>
            </a:br>
            <a:r>
              <a:rPr lang="nb-NO" sz="1600">
                <a:latin typeface="Arial" charset="0"/>
              </a:rPr>
              <a:t>rettssikker myndighets-</a:t>
            </a:r>
            <a:br>
              <a:rPr lang="nb-NO" sz="1600">
                <a:latin typeface="Arial" charset="0"/>
              </a:rPr>
            </a:br>
            <a:r>
              <a:rPr lang="nb-NO" sz="1600">
                <a:latin typeface="Arial" charset="0"/>
              </a:rPr>
              <a:t>utøvelse</a:t>
            </a:r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5943600" y="3962400"/>
            <a:ext cx="2298700" cy="1069975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>
                <a:latin typeface="Arial" charset="0"/>
              </a:rPr>
              <a:t>Rettssikkerhet legger til</a:t>
            </a:r>
            <a:br>
              <a:rPr lang="nb-NO" sz="1600">
                <a:latin typeface="Arial" charset="0"/>
              </a:rPr>
            </a:br>
            <a:r>
              <a:rPr lang="nb-NO" sz="1600">
                <a:latin typeface="Arial" charset="0"/>
              </a:rPr>
              <a:t>rette for ivaretakelse av</a:t>
            </a:r>
            <a:br>
              <a:rPr lang="nb-NO" sz="1600">
                <a:latin typeface="Arial" charset="0"/>
              </a:rPr>
            </a:br>
            <a:r>
              <a:rPr lang="nb-NO" sz="1600">
                <a:latin typeface="Arial" charset="0"/>
              </a:rPr>
              <a:t>personvern</a:t>
            </a:r>
          </a:p>
          <a:p>
            <a:endParaRPr lang="nb-NO" sz="16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7" grpId="0" animBg="1" autoUpdateAnimBg="0"/>
      <p:bldP spid="11298" grpId="0" animBg="1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407</Words>
  <Application>Microsoft Office PowerPoint</Application>
  <PresentationFormat>Skjermfremvisning (4:3)</PresentationFormat>
  <Paragraphs>185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Office-tema</vt:lpstr>
      <vt:lpstr>Rettslige prinsipper og interesser i styringen av offentlig forvaltning: offentlighet, rettssikkerhet og personvern</vt:lpstr>
      <vt:lpstr>Rettssikkerhet, personvern og offentlighet</vt:lpstr>
      <vt:lpstr>Lysbilde 3</vt:lpstr>
      <vt:lpstr>Grunnloven § 100</vt:lpstr>
      <vt:lpstr>Lysbilde 5</vt:lpstr>
      <vt:lpstr>Lysbilde 6</vt:lpstr>
      <vt:lpstr>Personvern som interesser og krav</vt:lpstr>
      <vt:lpstr>Ulike perspektiver på personvern</vt:lpstr>
      <vt:lpstr>Personverninteresser og -krav</vt:lpstr>
      <vt:lpstr>Rettssikkerhet</vt:lpstr>
      <vt:lpstr>Rettssikkerhet: </vt:lpstr>
      <vt:lpstr>Lysbilde 12</vt:lpstr>
      <vt:lpstr>Lysbilde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Rettslige prinsipper og interesser i styringen av offentlig forvaltning: offentlighet, rettssikkerhet og personvern</dc:title>
  <dc:creator>eier</dc:creator>
  <cp:lastModifiedBy>eier</cp:lastModifiedBy>
  <cp:revision>2</cp:revision>
  <dcterms:created xsi:type="dcterms:W3CDTF">2012-09-17T19:01:14Z</dcterms:created>
  <dcterms:modified xsi:type="dcterms:W3CDTF">2012-09-17T19:53:50Z</dcterms:modified>
</cp:coreProperties>
</file>