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9144000" cy="6858000" type="screen4x3"/>
  <p:notesSz cx="6858000" cy="91440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72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10A893-95FD-43AE-9E59-998FCDCF2FF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9DFC8A-4076-4466-ADAF-29BABCFBD4B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18EA1F-62AE-49D6-BFB8-BA3445323A2F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58E1FF-7DE4-41D7-8950-4996F786B8A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4F0F16-750C-4D08-99E0-55EECBD3A2FF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7AC232-BCD4-433C-A350-D3CDC89E91A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615810-7D9F-43EE-93F5-5EB15D77299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CB0BD6-E94F-4E28-A071-BBFD307E8A9A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613B12-06C2-4835-A21C-5E8DAA4145A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BCEF32-F9C4-4E01-A85D-C14A0810CEB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81E337-2C4B-496F-B0C4-FA3758783D5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A576BBC9-7058-4A60-97A3-EAE389B4C86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nb-NO" sz="3600" smtClean="0">
                <a:latin typeface="Times New Roman" pitchFamily="18" charset="0"/>
                <a:cs typeface="Times New Roman" pitchFamily="18" charset="0"/>
              </a:rPr>
              <a:t>Gruppearbeid til bolk I for emnet Digital forvaltning (DRI 1001)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nb-NO" sz="2400" u="sng" dirty="0" smtClean="0">
                <a:latin typeface="Times New Roman" pitchFamily="18" charset="0"/>
                <a:cs typeface="Times New Roman" pitchFamily="18" charset="0"/>
              </a:rPr>
              <a:t>Frist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for levering av skriftlig rapport er</a:t>
            </a:r>
          </a:p>
          <a:p>
            <a:pPr eaLnBrk="1" hangingPunct="1"/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12. 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september 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2012</a:t>
            </a:r>
            <a:endParaRPr lang="nb-NO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/>
            <a:r>
              <a:rPr lang="nb-NO" smtClean="0">
                <a:latin typeface="Times New Roman" pitchFamily="18" charset="0"/>
                <a:cs typeface="Times New Roman" pitchFamily="18" charset="0"/>
              </a:rPr>
              <a:t>Oppgave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125538"/>
            <a:ext cx="8229600" cy="45259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nb-NO" sz="200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eaLnBrk="1" hangingPunct="1">
              <a:buFontTx/>
              <a:buNone/>
            </a:pPr>
            <a:endParaRPr lang="nb-NO" sz="20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nb-NO" sz="2000" smtClean="0">
                <a:latin typeface="Times New Roman" pitchFamily="18" charset="0"/>
                <a:cs typeface="Times New Roman" pitchFamily="18" charset="0"/>
              </a:rPr>
              <a:t>	Statens lånekasse for utdanning behandler saker om lån og stipend til folk i utdanning.</a:t>
            </a:r>
          </a:p>
          <a:p>
            <a:pPr lvl="1" eaLnBrk="1" hangingPunct="1"/>
            <a:r>
              <a:rPr lang="nb-NO" sz="2000" smtClean="0">
                <a:latin typeface="Times New Roman" pitchFamily="18" charset="0"/>
                <a:cs typeface="Times New Roman" pitchFamily="18" charset="0"/>
              </a:rPr>
              <a:t>Når ble Lånekassen opprettet, hvor mange medarbeidere har de, og hvordan er de internt organisert?</a:t>
            </a:r>
          </a:p>
          <a:p>
            <a:pPr lvl="1" eaLnBrk="1" hangingPunct="1"/>
            <a:r>
              <a:rPr lang="nb-NO" sz="2000" smtClean="0">
                <a:latin typeface="Times New Roman" pitchFamily="18" charset="0"/>
                <a:cs typeface="Times New Roman" pitchFamily="18" charset="0"/>
              </a:rPr>
              <a:t>Hva slags forvaltningsorgan er Lånekassen og hvilket/hvilke departement(er) er Lånekassen underlagt?</a:t>
            </a:r>
          </a:p>
          <a:p>
            <a:pPr lvl="1" eaLnBrk="1" hangingPunct="1"/>
            <a:r>
              <a:rPr lang="nb-NO" sz="2000" smtClean="0">
                <a:latin typeface="Times New Roman" pitchFamily="18" charset="0"/>
                <a:cs typeface="Times New Roman" pitchFamily="18" charset="0"/>
              </a:rPr>
              <a:t>Hvilke oppgaver og avgjørelsesmyndighet har Lånekassen? (Kan de for eksempel  gi forskrifter, treffe enkeltvedtak, ilegge straffer og bøter?).</a:t>
            </a:r>
          </a:p>
          <a:p>
            <a:pPr lvl="1" eaLnBrk="1" hangingPunct="1"/>
            <a:r>
              <a:rPr lang="nb-NO" sz="2000" smtClean="0">
                <a:latin typeface="Times New Roman" pitchFamily="18" charset="0"/>
                <a:cs typeface="Times New Roman" pitchFamily="18" charset="0"/>
              </a:rPr>
              <a:t>Kan noen overprøve Lånekassens avgjørelser og i tilfelle hvem?</a:t>
            </a:r>
          </a:p>
          <a:p>
            <a:pPr eaLnBrk="1" hangingPunct="1"/>
            <a:endParaRPr lang="nb-NO" sz="200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90537"/>
          </a:xfrm>
        </p:spPr>
        <p:txBody>
          <a:bodyPr/>
          <a:lstStyle/>
          <a:p>
            <a:pPr eaLnBrk="1" hangingPunct="1"/>
            <a:r>
              <a:rPr lang="nb-NO" sz="4000" smtClean="0">
                <a:latin typeface="Times New Roman" pitchFamily="18" charset="0"/>
                <a:cs typeface="Times New Roman" pitchFamily="18" charset="0"/>
              </a:rPr>
              <a:t>Oppgave  (forts.) 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125538"/>
            <a:ext cx="8229600" cy="452596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nb-NO" sz="2000" dirty="0" smtClean="0">
                <a:latin typeface="Times New Roman" pitchFamily="18" charset="0"/>
                <a:cs typeface="Times New Roman" pitchFamily="18" charset="0"/>
              </a:rPr>
              <a:t>	På Lånekassens nettsted, under adressen: </a:t>
            </a:r>
            <a:r>
              <a:rPr lang="nb-NO" sz="2000" dirty="0" smtClean="0">
                <a:latin typeface="Times New Roman" pitchFamily="18" charset="0"/>
                <a:cs typeface="Times New Roman" pitchFamily="18" charset="0"/>
              </a:rPr>
              <a:t>http://lanekassen.no/</a:t>
            </a:r>
            <a:endParaRPr lang="nb-NO" sz="2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nb-NO" sz="2000" dirty="0" smtClean="0">
                <a:latin typeface="Times New Roman" pitchFamily="18" charset="0"/>
                <a:cs typeface="Times New Roman" pitchFamily="18" charset="0"/>
              </a:rPr>
              <a:t> 	finnes det en rutine for å søke lån og stipend fra Lånekassen.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nb-NO" sz="2000" dirty="0" smtClean="0">
                <a:latin typeface="Times New Roman" pitchFamily="18" charset="0"/>
                <a:cs typeface="Times New Roman" pitchFamily="18" charset="0"/>
              </a:rPr>
              <a:t>	Hva mener dere er datasystemet og hva er det omliggende informasjonssystemet?</a:t>
            </a:r>
          </a:p>
          <a:p>
            <a:pPr eaLnBrk="1" hangingPunct="1">
              <a:lnSpc>
                <a:spcPct val="80000"/>
              </a:lnSpc>
            </a:pPr>
            <a:r>
              <a:rPr lang="nb-NO" sz="2000" dirty="0" smtClean="0">
                <a:latin typeface="Times New Roman" pitchFamily="18" charset="0"/>
                <a:cs typeface="Times New Roman" pitchFamily="18" charset="0"/>
              </a:rPr>
              <a:t>Vurder informasjons-/datasystemet i lys av to  personverninteresser som gruppen selv velger.</a:t>
            </a:r>
          </a:p>
          <a:p>
            <a:pPr eaLnBrk="1" hangingPunct="1">
              <a:lnSpc>
                <a:spcPct val="80000"/>
              </a:lnSpc>
            </a:pPr>
            <a:r>
              <a:rPr lang="nb-NO" sz="2000" dirty="0" smtClean="0">
                <a:latin typeface="Times New Roman" pitchFamily="18" charset="0"/>
                <a:cs typeface="Times New Roman" pitchFamily="18" charset="0"/>
              </a:rPr>
              <a:t>Legg særlig vekt på å drøfte:</a:t>
            </a:r>
          </a:p>
          <a:p>
            <a:pPr lvl="1" eaLnBrk="1" hangingPunct="1">
              <a:lnSpc>
                <a:spcPct val="80000"/>
              </a:lnSpc>
            </a:pPr>
            <a:r>
              <a:rPr lang="nb-NO" sz="1800" dirty="0" smtClean="0">
                <a:latin typeface="Times New Roman" pitchFamily="18" charset="0"/>
                <a:cs typeface="Times New Roman" pitchFamily="18" charset="0"/>
              </a:rPr>
              <a:t>Om en slik systemet kan sies å støtte opp under interessene?</a:t>
            </a:r>
          </a:p>
          <a:p>
            <a:pPr lvl="1" eaLnBrk="1" hangingPunct="1">
              <a:lnSpc>
                <a:spcPct val="80000"/>
              </a:lnSpc>
            </a:pPr>
            <a:r>
              <a:rPr lang="nb-NO" sz="1800" dirty="0" smtClean="0">
                <a:latin typeface="Times New Roman" pitchFamily="18" charset="0"/>
                <a:cs typeface="Times New Roman" pitchFamily="18" charset="0"/>
              </a:rPr>
              <a:t>Om systemet kan forbedres slik at de valgte personverninteressene kan bli ivaretatt på en bedre måte?</a:t>
            </a:r>
          </a:p>
          <a:p>
            <a:pPr eaLnBrk="1" hangingPunct="1">
              <a:lnSpc>
                <a:spcPct val="80000"/>
              </a:lnSpc>
            </a:pPr>
            <a:r>
              <a:rPr lang="nb-NO" sz="2000" dirty="0" smtClean="0">
                <a:latin typeface="Times New Roman" pitchFamily="18" charset="0"/>
                <a:cs typeface="Times New Roman" pitchFamily="18" charset="0"/>
              </a:rPr>
              <a:t>På hvert av punktene ovenfor på denne siden skal dere eksplisitt </a:t>
            </a:r>
            <a:r>
              <a:rPr lang="nb-NO" sz="2000" i="1" dirty="0" smtClean="0">
                <a:latin typeface="Times New Roman" pitchFamily="18" charset="0"/>
                <a:cs typeface="Times New Roman" pitchFamily="18" charset="0"/>
              </a:rPr>
              <a:t>henvise</a:t>
            </a:r>
            <a:r>
              <a:rPr lang="nb-NO" sz="2000" dirty="0" smtClean="0">
                <a:latin typeface="Times New Roman" pitchFamily="18" charset="0"/>
                <a:cs typeface="Times New Roman" pitchFamily="18" charset="0"/>
              </a:rPr>
              <a:t> til fremstillingen i pensumlitteraturen.</a:t>
            </a:r>
          </a:p>
          <a:p>
            <a:pPr eaLnBrk="1" hangingPunct="1">
              <a:lnSpc>
                <a:spcPct val="80000"/>
              </a:lnSpc>
            </a:pPr>
            <a:r>
              <a:rPr lang="nb-NO" sz="2000" dirty="0" smtClean="0">
                <a:latin typeface="Times New Roman" pitchFamily="18" charset="0"/>
                <a:cs typeface="Times New Roman" pitchFamily="18" charset="0"/>
              </a:rPr>
              <a:t>På hvert punkt skal dere også </a:t>
            </a:r>
            <a:r>
              <a:rPr lang="nb-NO" sz="2000" i="1" dirty="0" smtClean="0">
                <a:latin typeface="Times New Roman" pitchFamily="18" charset="0"/>
                <a:cs typeface="Times New Roman" pitchFamily="18" charset="0"/>
              </a:rPr>
              <a:t>begrunne</a:t>
            </a:r>
            <a:r>
              <a:rPr lang="nb-NO" sz="2000" dirty="0" smtClean="0">
                <a:latin typeface="Times New Roman" pitchFamily="18" charset="0"/>
                <a:cs typeface="Times New Roman" pitchFamily="18" charset="0"/>
              </a:rPr>
              <a:t> de konklusjonene dere kommer fram til.</a:t>
            </a:r>
          </a:p>
          <a:p>
            <a:pPr eaLnBrk="1" hangingPunct="1">
              <a:lnSpc>
                <a:spcPct val="80000"/>
              </a:lnSpc>
            </a:pPr>
            <a:endParaRPr lang="nb-NO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 smtClean="0">
                <a:latin typeface="Times New Roman" pitchFamily="18" charset="0"/>
                <a:cs typeface="Times New Roman" pitchFamily="18" charset="0"/>
              </a:rPr>
              <a:t>Tips til løsning av oppgaven og anbefalt framgangsmåte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nb-NO" sz="2000" dirty="0" smtClean="0">
                <a:latin typeface="Times New Roman" pitchFamily="18" charset="0"/>
                <a:cs typeface="Times New Roman" pitchFamily="18" charset="0"/>
              </a:rPr>
              <a:t>For å finne svarene på oppgaven er det nødvendig å bruke </a:t>
            </a:r>
            <a:r>
              <a:rPr lang="nb-NO" sz="2000" i="1" dirty="0" smtClean="0">
                <a:latin typeface="Times New Roman" pitchFamily="18" charset="0"/>
                <a:cs typeface="Times New Roman" pitchFamily="18" charset="0"/>
              </a:rPr>
              <a:t>flere kilder</a:t>
            </a:r>
            <a:r>
              <a:rPr lang="nb-NO" sz="2000" dirty="0" smtClean="0">
                <a:latin typeface="Times New Roman" pitchFamily="18" charset="0"/>
                <a:cs typeface="Times New Roman" pitchFamily="18" charset="0"/>
              </a:rPr>
              <a:t>.  Sjekk dokumenter, nettsteder og ring og snakk med personer dere tror kan ha noe å bidra med.</a:t>
            </a:r>
          </a:p>
          <a:p>
            <a:pPr eaLnBrk="1" hangingPunct="1">
              <a:lnSpc>
                <a:spcPct val="80000"/>
              </a:lnSpc>
            </a:pPr>
            <a:r>
              <a:rPr lang="nb-NO" sz="2000" dirty="0" smtClean="0">
                <a:latin typeface="Times New Roman" pitchFamily="18" charset="0"/>
                <a:cs typeface="Times New Roman" pitchFamily="18" charset="0"/>
              </a:rPr>
              <a:t>I første møte kan det være lurt å legge en strategi og fordele arbeid. En av gruppedeltakerne bør ha ansvaret for å passe på framdriften i arbeidet og å redigere sammen rapporten. </a:t>
            </a:r>
          </a:p>
          <a:p>
            <a:pPr eaLnBrk="1" hangingPunct="1">
              <a:lnSpc>
                <a:spcPct val="80000"/>
              </a:lnSpc>
            </a:pPr>
            <a:r>
              <a:rPr lang="nb-NO" sz="2000" dirty="0" smtClean="0">
                <a:latin typeface="Times New Roman" pitchFamily="18" charset="0"/>
                <a:cs typeface="Times New Roman" pitchFamily="18" charset="0"/>
              </a:rPr>
              <a:t>Dere bør bruke e-post mv. for å utveksle bidrag dere skriver og kommentere andre bidrag . Dere bør ha (minst) ett felles møte før rapporten leveres, i god tid før fristen </a:t>
            </a:r>
            <a:r>
              <a:rPr lang="nb-NO" sz="2000" dirty="0" smtClean="0">
                <a:latin typeface="Times New Roman" pitchFamily="18" charset="0"/>
                <a:cs typeface="Times New Roman" pitchFamily="18" charset="0"/>
              </a:rPr>
              <a:t>12. </a:t>
            </a:r>
            <a:r>
              <a:rPr lang="nb-NO" sz="2000" dirty="0" smtClean="0">
                <a:latin typeface="Times New Roman" pitchFamily="18" charset="0"/>
                <a:cs typeface="Times New Roman" pitchFamily="18" charset="0"/>
              </a:rPr>
              <a:t>september.  </a:t>
            </a:r>
          </a:p>
          <a:p>
            <a:pPr eaLnBrk="1" hangingPunct="1">
              <a:lnSpc>
                <a:spcPct val="80000"/>
              </a:lnSpc>
            </a:pPr>
            <a:r>
              <a:rPr lang="nb-NO" sz="2000" dirty="0" smtClean="0">
                <a:latin typeface="Times New Roman" pitchFamily="18" charset="0"/>
                <a:cs typeface="Times New Roman" pitchFamily="18" charset="0"/>
              </a:rPr>
              <a:t>Seminarleder </a:t>
            </a:r>
            <a:r>
              <a:rPr lang="nb-NO" sz="2000" dirty="0" smtClean="0">
                <a:latin typeface="Times New Roman" pitchFamily="18" charset="0"/>
                <a:cs typeface="Times New Roman" pitchFamily="18" charset="0"/>
              </a:rPr>
              <a:t>hjelper til med rettledning mv.</a:t>
            </a:r>
          </a:p>
          <a:p>
            <a:pPr eaLnBrk="1" hangingPunct="1">
              <a:lnSpc>
                <a:spcPct val="80000"/>
              </a:lnSpc>
            </a:pPr>
            <a:r>
              <a:rPr lang="nb-NO" sz="2000" dirty="0" smtClean="0">
                <a:latin typeface="Times New Roman" pitchFamily="18" charset="0"/>
                <a:cs typeface="Times New Roman" pitchFamily="18" charset="0"/>
              </a:rPr>
              <a:t>Rapporten bør eventuelt inneholde en kort redegjørelse for problemer med å finne svarene.</a:t>
            </a:r>
          </a:p>
          <a:p>
            <a:pPr eaLnBrk="1" hangingPunct="1">
              <a:lnSpc>
                <a:spcPct val="80000"/>
              </a:lnSpc>
            </a:pPr>
            <a:r>
              <a:rPr lang="nb-NO" sz="2000" dirty="0" smtClean="0">
                <a:latin typeface="Times New Roman" pitchFamily="18" charset="0"/>
                <a:cs typeface="Times New Roman" pitchFamily="18" charset="0"/>
              </a:rPr>
              <a:t>Seminarleder </a:t>
            </a:r>
            <a:r>
              <a:rPr lang="nb-NO" sz="2000" dirty="0" smtClean="0">
                <a:latin typeface="Times New Roman" pitchFamily="18" charset="0"/>
                <a:cs typeface="Times New Roman" pitchFamily="18" charset="0"/>
              </a:rPr>
              <a:t>gjennomgår rapportene, gir tilbakemelding og avgjør om oppgaven kan godkjennes. </a:t>
            </a:r>
            <a:r>
              <a:rPr lang="nb-NO" sz="2000" dirty="0" smtClean="0">
                <a:latin typeface="Times New Roman" pitchFamily="18" charset="0"/>
                <a:cs typeface="Times New Roman" pitchFamily="18" charset="0"/>
              </a:rPr>
              <a:t>Emneansvarlig </a:t>
            </a:r>
            <a:r>
              <a:rPr lang="nb-NO" sz="2000" dirty="0" smtClean="0">
                <a:latin typeface="Times New Roman" pitchFamily="18" charset="0"/>
                <a:cs typeface="Times New Roman" pitchFamily="18" charset="0"/>
              </a:rPr>
              <a:t>(DWS) avgjør ved tvil. </a:t>
            </a:r>
          </a:p>
          <a:p>
            <a:pPr eaLnBrk="1" hangingPunct="1">
              <a:lnSpc>
                <a:spcPct val="80000"/>
              </a:lnSpc>
            </a:pPr>
            <a:endParaRPr lang="nb-NO" sz="2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nb-NO" sz="2000" b="1" dirty="0" smtClean="0">
                <a:latin typeface="Times New Roman" pitchFamily="18" charset="0"/>
                <a:cs typeface="Times New Roman" pitchFamily="18" charset="0"/>
              </a:rPr>
              <a:t>LYKKE TIL!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 utforming">
  <a:themeElements>
    <a:clrScheme name="Standard utformin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 utform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 utform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</TotalTime>
  <Words>187</Words>
  <Application>Microsoft PowerPoint</Application>
  <PresentationFormat>Skjermfremvisning (4:3)</PresentationFormat>
  <Paragraphs>30</Paragraphs>
  <Slides>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Standard utforming</vt:lpstr>
      <vt:lpstr>Gruppearbeid til bolk I for emnet Digital forvaltning (DRI 1001)</vt:lpstr>
      <vt:lpstr>Oppgave</vt:lpstr>
      <vt:lpstr>Oppgave  (forts.) </vt:lpstr>
      <vt:lpstr>Tips til løsning av oppgaven og anbefalt framgangsmåte</vt:lpstr>
    </vt:vector>
  </TitlesOfParts>
  <Company>Universitetet i Oslo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Gruppearbeid til bolk A for emnet Digital forvaltning (DRI)</dc:title>
  <dc:creator>dags</dc:creator>
  <cp:lastModifiedBy>eier</cp:lastModifiedBy>
  <cp:revision>17</cp:revision>
  <dcterms:created xsi:type="dcterms:W3CDTF">2003-08-06T13:25:57Z</dcterms:created>
  <dcterms:modified xsi:type="dcterms:W3CDTF">2012-08-20T22:31:49Z</dcterms:modified>
</cp:coreProperties>
</file>