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21" r:id="rId4"/>
    <p:sldId id="312" r:id="rId5"/>
    <p:sldId id="304" r:id="rId6"/>
    <p:sldId id="295" r:id="rId7"/>
    <p:sldId id="331" r:id="rId8"/>
    <p:sldId id="322" r:id="rId9"/>
    <p:sldId id="319" r:id="rId10"/>
    <p:sldId id="320" r:id="rId11"/>
    <p:sldId id="323" r:id="rId12"/>
    <p:sldId id="324" r:id="rId13"/>
    <p:sldId id="325" r:id="rId14"/>
    <p:sldId id="326" r:id="rId15"/>
    <p:sldId id="327" r:id="rId16"/>
    <p:sldId id="330" r:id="rId17"/>
    <p:sldId id="33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5915" autoAdjust="0"/>
  </p:normalViewPr>
  <p:slideViewPr>
    <p:cSldViewPr>
      <p:cViewPr>
        <p:scale>
          <a:sx n="80" d="100"/>
          <a:sy n="8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C975B-C3C5-4B2F-970F-DCDCCBF96A15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BFE62-DF73-4F34-91D6-1158174CCF7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97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30735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161DF-85D6-4E8A-ACB7-8911D44AA1FB}" type="datetimeFigureOut">
              <a:rPr lang="pl-PL" smtClean="0"/>
              <a:pPr/>
              <a:t>2012-09-17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 fontScale="90000"/>
          </a:bodyPr>
          <a:lstStyle/>
          <a:p>
            <a:r>
              <a:rPr lang="nb-NO" sz="4800" b="1" dirty="0" smtClean="0">
                <a:solidFill>
                  <a:srgbClr val="FFFF00"/>
                </a:solidFill>
              </a:rPr>
              <a:t/>
            </a:r>
            <a:br>
              <a:rPr lang="nb-NO" sz="4800" b="1" dirty="0" smtClean="0">
                <a:solidFill>
                  <a:srgbClr val="FFFF00"/>
                </a:solidFill>
              </a:rPr>
            </a:br>
            <a:r>
              <a:rPr lang="nb-NO" sz="4800" b="1" dirty="0" smtClean="0">
                <a:solidFill>
                  <a:srgbClr val="FFFF00"/>
                </a:solidFill>
              </a:rPr>
              <a:t>Balkansk film </a:t>
            </a:r>
            <a:br>
              <a:rPr lang="nb-NO" sz="4800" b="1" dirty="0" smtClean="0">
                <a:solidFill>
                  <a:srgbClr val="FFFF00"/>
                </a:solidFill>
              </a:rPr>
            </a:br>
            <a:endParaRPr lang="pl-PL" sz="4800" b="1" dirty="0">
              <a:solidFill>
                <a:srgbClr val="FFFF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31403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pl-PL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pl-PL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87624" y="3861048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 smtClean="0"/>
              <a:t>MEVIT 35</a:t>
            </a:r>
            <a:r>
              <a:rPr lang="pl-PL" sz="2000" b="1" dirty="0" smtClean="0"/>
              <a:t>26 ALTERNATIV FILM</a:t>
            </a:r>
          </a:p>
          <a:p>
            <a:r>
              <a:rPr lang="nb-NO" sz="2000" b="1" i="1" dirty="0" smtClean="0">
                <a:solidFill>
                  <a:srgbClr val="FFC000"/>
                </a:solidFill>
              </a:rPr>
              <a:t>Magdalena Tutka - Gwozdz</a:t>
            </a:r>
            <a:endParaRPr lang="pl-PL" sz="2000" b="1" i="1" dirty="0" smtClean="0">
              <a:solidFill>
                <a:srgbClr val="FFC000"/>
              </a:solidFill>
            </a:endParaRPr>
          </a:p>
          <a:p>
            <a:r>
              <a:rPr lang="pl-PL" sz="2000" b="1" dirty="0" smtClean="0"/>
              <a:t>IMK, 12.</a:t>
            </a:r>
            <a:r>
              <a:rPr lang="nb-NO" sz="2000" b="1" dirty="0" smtClean="0"/>
              <a:t> september </a:t>
            </a:r>
            <a:r>
              <a:rPr lang="pl-PL" sz="2000" b="1" dirty="0" smtClean="0"/>
              <a:t>20</a:t>
            </a:r>
            <a:r>
              <a:rPr lang="nb-NO" sz="2000" b="1" dirty="0" smtClean="0"/>
              <a:t>12</a:t>
            </a:r>
            <a:endParaRPr lang="pl-PL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784976" cy="580926"/>
          </a:xfrm>
        </p:spPr>
        <p:txBody>
          <a:bodyPr>
            <a:normAutofit fontScale="90000"/>
          </a:bodyPr>
          <a:lstStyle/>
          <a:p>
            <a:r>
              <a:rPr lang="pl-PL" b="1" dirty="0" err="1" smtClean="0">
                <a:solidFill>
                  <a:srgbClr val="FFFF00"/>
                </a:solidFill>
              </a:rPr>
              <a:t>Noen</a:t>
            </a:r>
            <a:r>
              <a:rPr lang="nb-NO" b="1" dirty="0" smtClean="0">
                <a:solidFill>
                  <a:srgbClr val="FFFF00"/>
                </a:solidFill>
              </a:rPr>
              <a:t> fakta om Balkan</a:t>
            </a:r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68863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nb-NO" sz="900" dirty="0" smtClean="0"/>
          </a:p>
          <a:p>
            <a:pPr lvl="0"/>
            <a:r>
              <a:rPr lang="nb-NO" dirty="0" smtClean="0"/>
              <a:t>Sør-østlig Europa</a:t>
            </a:r>
          </a:p>
          <a:p>
            <a:pPr lvl="0"/>
            <a:r>
              <a:rPr lang="nb-NO" dirty="0" smtClean="0"/>
              <a:t>albansk, bosnisk, kroatisk, slovensk, serbisk, montenegrinsk</a:t>
            </a:r>
            <a:r>
              <a:rPr lang="nb-NO" dirty="0"/>
              <a:t>, </a:t>
            </a:r>
            <a:r>
              <a:rPr lang="nb-NO" dirty="0" smtClean="0"/>
              <a:t>makedonsk, rumensk, bulgarsk</a:t>
            </a:r>
            <a:r>
              <a:rPr lang="nb-NO" dirty="0"/>
              <a:t>, gresk</a:t>
            </a:r>
            <a:r>
              <a:rPr lang="nb-NO" dirty="0" smtClean="0"/>
              <a:t>, tyrkisk, valakisk, romfolk</a:t>
            </a:r>
          </a:p>
          <a:p>
            <a:pPr lvl="0"/>
            <a:r>
              <a:rPr lang="nb-NO" dirty="0"/>
              <a:t>b</a:t>
            </a:r>
            <a:r>
              <a:rPr lang="nb-NO" dirty="0" smtClean="0"/>
              <a:t>alkanisme - eurosentrisme </a:t>
            </a:r>
            <a:r>
              <a:rPr lang="nb-NO" dirty="0" smtClean="0">
                <a:solidFill>
                  <a:srgbClr val="FFC000"/>
                </a:solidFill>
              </a:rPr>
              <a:t>M. Todorova, </a:t>
            </a:r>
            <a:r>
              <a:rPr lang="nb-NO" i="1" dirty="0" smtClean="0">
                <a:solidFill>
                  <a:srgbClr val="FFC000"/>
                </a:solidFill>
              </a:rPr>
              <a:t>Imagining the Balkans</a:t>
            </a:r>
            <a:r>
              <a:rPr lang="nb-NO" dirty="0">
                <a:solidFill>
                  <a:srgbClr val="FFC000"/>
                </a:solidFill>
              </a:rPr>
              <a:t>,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FFC000"/>
                </a:solidFill>
              </a:rPr>
              <a:t>1997</a:t>
            </a:r>
          </a:p>
          <a:p>
            <a:pPr lvl="0"/>
            <a:r>
              <a:rPr lang="nb-NO" dirty="0" smtClean="0"/>
              <a:t>Balkan som ‘object of the Western traveller’s gaze’</a:t>
            </a:r>
          </a:p>
          <a:p>
            <a:pPr lvl="0"/>
            <a:r>
              <a:rPr lang="nb-NO" dirty="0" smtClean="0">
                <a:solidFill>
                  <a:srgbClr val="FFC000"/>
                </a:solidFill>
              </a:rPr>
              <a:t>1991 Jugoslavias oppløsning</a:t>
            </a:r>
            <a:endParaRPr lang="pl-PL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3449" y="179636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Kritikkerne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og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filmskaperne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052736"/>
            <a:ext cx="8568952" cy="561662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Daniel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</a:rPr>
              <a:t>Goulding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, Ronald Holloway, Andrew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Horton</a:t>
            </a:r>
            <a:endParaRPr lang="nb-NO" dirty="0"/>
          </a:p>
          <a:p>
            <a:r>
              <a:rPr lang="en-US" dirty="0"/>
              <a:t>Theo Angelopoulos, </a:t>
            </a:r>
            <a:r>
              <a:rPr lang="en-US" dirty="0" err="1"/>
              <a:t>Michalis</a:t>
            </a:r>
            <a:r>
              <a:rPr lang="en-US" dirty="0"/>
              <a:t> </a:t>
            </a:r>
            <a:r>
              <a:rPr lang="en-US" dirty="0" err="1"/>
              <a:t>Cacoyannis</a:t>
            </a:r>
            <a:r>
              <a:rPr lang="en-US" dirty="0"/>
              <a:t>, </a:t>
            </a:r>
            <a:r>
              <a:rPr lang="en-US" dirty="0" err="1"/>
              <a:t>Yilmaz</a:t>
            </a:r>
            <a:r>
              <a:rPr lang="en-US" dirty="0"/>
              <a:t> </a:t>
            </a:r>
            <a:r>
              <a:rPr lang="en-US" dirty="0" err="1"/>
              <a:t>Gunei</a:t>
            </a:r>
            <a:r>
              <a:rPr lang="en-US" dirty="0"/>
              <a:t>, </a:t>
            </a:r>
            <a:r>
              <a:rPr lang="en-US" dirty="0" err="1" smtClean="0"/>
              <a:t>Dušan</a:t>
            </a:r>
            <a:r>
              <a:rPr lang="en-US" dirty="0" smtClean="0"/>
              <a:t> </a:t>
            </a:r>
            <a:r>
              <a:rPr lang="en-US" dirty="0" err="1" smtClean="0"/>
              <a:t>Makavejev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/>
              <a:t>Lordan</a:t>
            </a:r>
            <a:r>
              <a:rPr lang="en-US" dirty="0"/>
              <a:t> </a:t>
            </a:r>
            <a:r>
              <a:rPr lang="en-US" dirty="0" err="1" smtClean="0"/>
              <a:t>Zafranović</a:t>
            </a:r>
            <a:endParaRPr lang="nb-NO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nb-NO" dirty="0" smtClean="0">
                <a:solidFill>
                  <a:srgbClr val="FFC000"/>
                </a:solidFill>
              </a:rPr>
              <a:t>Dina Iordanova: </a:t>
            </a:r>
            <a:r>
              <a:rPr lang="pl-PL" dirty="0" err="1" smtClean="0">
                <a:solidFill>
                  <a:srgbClr val="FFC000"/>
                </a:solidFill>
              </a:rPr>
              <a:t>World</a:t>
            </a:r>
            <a:r>
              <a:rPr lang="pl-PL" dirty="0" smtClean="0">
                <a:solidFill>
                  <a:srgbClr val="FFC000"/>
                </a:solidFill>
              </a:rPr>
              <a:t> </a:t>
            </a:r>
            <a:r>
              <a:rPr lang="pl-PL" dirty="0" err="1" smtClean="0">
                <a:solidFill>
                  <a:srgbClr val="FFC000"/>
                </a:solidFill>
              </a:rPr>
              <a:t>Cinema</a:t>
            </a:r>
            <a:r>
              <a:rPr lang="pl-PL" dirty="0" smtClean="0">
                <a:solidFill>
                  <a:srgbClr val="FFC000"/>
                </a:solidFill>
              </a:rPr>
              <a:t> </a:t>
            </a:r>
            <a:r>
              <a:rPr lang="pl-PL" dirty="0" err="1" smtClean="0">
                <a:solidFill>
                  <a:srgbClr val="FFC000"/>
                </a:solidFill>
              </a:rPr>
              <a:t>tiln</a:t>
            </a:r>
            <a:r>
              <a:rPr lang="nb-NO" dirty="0" smtClean="0">
                <a:solidFill>
                  <a:srgbClr val="FFC000"/>
                </a:solidFill>
              </a:rPr>
              <a:t>ærming</a:t>
            </a:r>
          </a:p>
          <a:p>
            <a:pPr>
              <a:buNone/>
            </a:pPr>
            <a:r>
              <a:rPr lang="nb-NO" sz="2800" i="1" dirty="0" smtClean="0"/>
              <a:t>     Cinema of Flames</a:t>
            </a:r>
            <a:r>
              <a:rPr lang="nb-NO" sz="2800" dirty="0" smtClean="0"/>
              <a:t>, 2001</a:t>
            </a:r>
          </a:p>
          <a:p>
            <a:pPr>
              <a:buNone/>
            </a:pPr>
            <a:r>
              <a:rPr lang="nb-NO" sz="2800" dirty="0" smtClean="0"/>
              <a:t>     </a:t>
            </a:r>
            <a:r>
              <a:rPr lang="nb-NO" sz="2800" i="1" dirty="0" smtClean="0"/>
              <a:t>Cinema of Balkans</a:t>
            </a:r>
            <a:r>
              <a:rPr lang="nb-NO" sz="2800" dirty="0" smtClean="0"/>
              <a:t>, </a:t>
            </a:r>
            <a:r>
              <a:rPr lang="pl-PL" sz="2800" dirty="0" smtClean="0"/>
              <a:t>2006</a:t>
            </a:r>
            <a:endParaRPr lang="nb-NO" sz="2800" dirty="0" smtClean="0"/>
          </a:p>
          <a:p>
            <a:pPr>
              <a:buNone/>
            </a:pPr>
            <a:r>
              <a:rPr lang="nb-NO" sz="2800" dirty="0" smtClean="0"/>
              <a:t>     D. I., </a:t>
            </a:r>
            <a:r>
              <a:rPr lang="pl-PL" sz="2800" dirty="0" smtClean="0"/>
              <a:t>David Martin-Jones, </a:t>
            </a:r>
            <a:r>
              <a:rPr lang="pl-PL" sz="2800" dirty="0" err="1" smtClean="0"/>
              <a:t>Belen</a:t>
            </a:r>
            <a:r>
              <a:rPr lang="pl-PL" sz="2800" dirty="0" smtClean="0"/>
              <a:t> Vidal</a:t>
            </a:r>
            <a:r>
              <a:rPr lang="nb-NO" sz="2800" dirty="0" smtClean="0"/>
              <a:t> (red.), </a:t>
            </a:r>
            <a:r>
              <a:rPr lang="nb-NO" sz="2800" i="1" dirty="0" smtClean="0"/>
              <a:t>Cinema at the Periphery</a:t>
            </a:r>
            <a:r>
              <a:rPr lang="nb-NO" sz="2800" dirty="0" smtClean="0"/>
              <a:t>, 2010</a:t>
            </a:r>
            <a:r>
              <a:rPr lang="pl-PL" sz="2800" dirty="0" smtClean="0"/>
              <a:t> </a:t>
            </a:r>
            <a:endParaRPr lang="nb-NO" sz="2800" dirty="0" smtClean="0"/>
          </a:p>
          <a:p>
            <a:pPr marL="0" indent="0"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endParaRPr lang="nb-NO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8780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6064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Hvorfor balkansk film?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4902" y="908720"/>
            <a:ext cx="9036496" cy="5328592"/>
          </a:xfrm>
        </p:spPr>
        <p:txBody>
          <a:bodyPr>
            <a:noAutofit/>
          </a:bodyPr>
          <a:lstStyle/>
          <a:p>
            <a:r>
              <a:rPr lang="nb-NO" i="1" dirty="0" smtClean="0">
                <a:solidFill>
                  <a:schemeClr val="tx1">
                    <a:lumMod val="95000"/>
                  </a:schemeClr>
                </a:solidFill>
              </a:rPr>
              <a:t>...</a:t>
            </a:r>
            <a:r>
              <a:rPr lang="en-US" i="1" dirty="0" smtClean="0">
                <a:solidFill>
                  <a:schemeClr val="tx1">
                    <a:lumMod val="95000"/>
                  </a:schemeClr>
                </a:solidFill>
              </a:rPr>
              <a:t>region 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</a:rPr>
              <a:t>do not share a common heritage in linguistic, religious and political terms, nor are they reputed for cooperating in the field of </a:t>
            </a:r>
            <a:r>
              <a:rPr lang="en-US" i="1" dirty="0" smtClean="0">
                <a:solidFill>
                  <a:schemeClr val="tx1">
                    <a:lumMod val="95000"/>
                  </a:schemeClr>
                </a:solidFill>
              </a:rPr>
              <a:t>culture…</a:t>
            </a:r>
          </a:p>
          <a:p>
            <a:r>
              <a:rPr lang="en-US" i="1" dirty="0" smtClean="0"/>
              <a:t>…</a:t>
            </a:r>
            <a:r>
              <a:rPr lang="en-US" sz="2800" i="1" dirty="0"/>
              <a:t>a</a:t>
            </a:r>
            <a:r>
              <a:rPr lang="en-US" i="1" dirty="0"/>
              <a:t> </a:t>
            </a:r>
            <a:r>
              <a:rPr lang="en-US" sz="2800" i="1" dirty="0"/>
              <a:t>regional</a:t>
            </a:r>
            <a:r>
              <a:rPr lang="en-US" i="1" dirty="0"/>
              <a:t> approach allows us to discover recurring concerns and visions that otherwise remain </a:t>
            </a:r>
            <a:r>
              <a:rPr lang="en-US" i="1" dirty="0" smtClean="0"/>
              <a:t>ignored</a:t>
            </a:r>
          </a:p>
          <a:p>
            <a:r>
              <a:rPr lang="en-US" i="1" dirty="0" smtClean="0"/>
              <a:t>…</a:t>
            </a:r>
            <a:r>
              <a:rPr lang="en-US" i="1" dirty="0"/>
              <a:t>because I believe that there is such a thing as Balkan cinema - one with </a:t>
            </a:r>
            <a:r>
              <a:rPr lang="en-US" i="1" dirty="0" err="1"/>
              <a:t>analagous</a:t>
            </a:r>
            <a:r>
              <a:rPr lang="en-US" i="1" dirty="0"/>
              <a:t> sites and conditions of production - a clearly definable category with clearly set thematic and stylistic dimensions</a:t>
            </a:r>
            <a:r>
              <a:rPr lang="en-US" dirty="0"/>
              <a:t>… </a:t>
            </a:r>
            <a:r>
              <a:rPr lang="en-US" dirty="0">
                <a:solidFill>
                  <a:srgbClr val="FFC000"/>
                </a:solidFill>
              </a:rPr>
              <a:t>D. </a:t>
            </a:r>
            <a:r>
              <a:rPr lang="en-US" dirty="0" err="1" smtClean="0">
                <a:solidFill>
                  <a:srgbClr val="FFC000"/>
                </a:solidFill>
              </a:rPr>
              <a:t>Iordanova</a:t>
            </a:r>
            <a:endParaRPr lang="en-US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</a:endParaRPr>
          </a:p>
          <a:p>
            <a:endParaRPr lang="nb-NO" i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53650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lignende</a:t>
            </a:r>
            <a:r>
              <a:rPr lang="en-US" dirty="0" smtClean="0"/>
              <a:t> </a:t>
            </a:r>
            <a:r>
              <a:rPr lang="en-US" dirty="0" err="1" smtClean="0"/>
              <a:t>mentalitet</a:t>
            </a:r>
            <a:r>
              <a:rPr lang="en-US" dirty="0" smtClean="0"/>
              <a:t> - </a:t>
            </a:r>
            <a:r>
              <a:rPr lang="en-US" dirty="0" err="1" smtClean="0"/>
              <a:t>samme</a:t>
            </a:r>
            <a:r>
              <a:rPr lang="en-US" dirty="0" smtClean="0"/>
              <a:t> </a:t>
            </a:r>
            <a:r>
              <a:rPr lang="en-US" dirty="0" err="1" smtClean="0"/>
              <a:t>sosio-kulturell</a:t>
            </a:r>
            <a:r>
              <a:rPr lang="en-US" dirty="0" smtClean="0"/>
              <a:t> </a:t>
            </a:r>
            <a:r>
              <a:rPr lang="en-US" dirty="0" err="1" smtClean="0"/>
              <a:t>ramme</a:t>
            </a:r>
            <a:endParaRPr lang="en-US" dirty="0" smtClean="0"/>
          </a:p>
          <a:p>
            <a:r>
              <a:rPr lang="en-US" dirty="0" smtClean="0"/>
              <a:t>turbulent </a:t>
            </a:r>
            <a:r>
              <a:rPr lang="en-US" dirty="0" err="1" smtClean="0"/>
              <a:t>historie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skiftende</a:t>
            </a:r>
            <a:r>
              <a:rPr lang="en-US" dirty="0" smtClean="0"/>
              <a:t> </a:t>
            </a:r>
            <a:r>
              <a:rPr lang="en-US" dirty="0" err="1" smtClean="0"/>
              <a:t>politikk</a:t>
            </a:r>
            <a:endParaRPr lang="en-US" dirty="0" smtClean="0"/>
          </a:p>
          <a:p>
            <a:r>
              <a:rPr lang="en-US" dirty="0" err="1" smtClean="0"/>
              <a:t>marginalitet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en </a:t>
            </a:r>
            <a:r>
              <a:rPr lang="en-US" dirty="0" err="1" smtClean="0"/>
              <a:t>spesifikk</a:t>
            </a:r>
            <a:r>
              <a:rPr lang="en-US" dirty="0" smtClean="0"/>
              <a:t> </a:t>
            </a:r>
            <a:r>
              <a:rPr lang="en-US" dirty="0" err="1" smtClean="0"/>
              <a:t>orientalisme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(</a:t>
            </a:r>
            <a:r>
              <a:rPr lang="nb-NO" dirty="0"/>
              <a:t>o</a:t>
            </a:r>
            <a:r>
              <a:rPr lang="nb-NO" dirty="0" smtClean="0"/>
              <a:t>ttomansk arv) </a:t>
            </a:r>
            <a:endParaRPr lang="en-US" dirty="0" smtClean="0"/>
          </a:p>
          <a:p>
            <a:r>
              <a:rPr lang="en-US" dirty="0" err="1" smtClean="0"/>
              <a:t>patriarkis</a:t>
            </a:r>
            <a:r>
              <a:rPr lang="en-US" dirty="0" smtClean="0"/>
              <a:t> </a:t>
            </a:r>
            <a:r>
              <a:rPr lang="en-US" dirty="0" err="1" smtClean="0"/>
              <a:t>arv</a:t>
            </a:r>
            <a:endParaRPr lang="en-US" dirty="0" smtClean="0"/>
          </a:p>
          <a:p>
            <a:r>
              <a:rPr lang="en-US" dirty="0" err="1" smtClean="0"/>
              <a:t>økonomisk</a:t>
            </a:r>
            <a:r>
              <a:rPr lang="en-US" dirty="0" smtClean="0"/>
              <a:t> </a:t>
            </a:r>
            <a:r>
              <a:rPr lang="en-US" dirty="0" err="1" smtClean="0"/>
              <a:t>avhengighet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&lt;- D. </a:t>
            </a:r>
            <a:r>
              <a:rPr lang="en-US" dirty="0" err="1" smtClean="0">
                <a:solidFill>
                  <a:srgbClr val="FFC000"/>
                </a:solidFill>
              </a:rPr>
              <a:t>Iordanova</a:t>
            </a:r>
            <a:endParaRPr lang="nb-NO" u="sng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>
                <a:solidFill>
                  <a:srgbClr val="FFC000"/>
                </a:solidFill>
              </a:rPr>
              <a:t>Maria Todorova, Ivan Čolović, Milena Dragićević-Šešić, Ivo Žanić </a:t>
            </a:r>
            <a:r>
              <a:rPr lang="nb-NO" dirty="0" smtClean="0"/>
              <a:t>–&gt; diagnose av kultur etter 1991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622228" y="0"/>
            <a:ext cx="69792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Mot prosjektet av </a:t>
            </a:r>
          </a:p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«det nasjonalistiske menneske»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Tematisk profil - hva?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60486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l-PL" sz="900" dirty="0" smtClean="0"/>
          </a:p>
          <a:p>
            <a:r>
              <a:rPr lang="nb-NO" sz="2800" dirty="0" smtClean="0"/>
              <a:t>plassering av regionen mellom Vest og Øst</a:t>
            </a:r>
          </a:p>
          <a:p>
            <a:r>
              <a:rPr lang="nb-NO" sz="2800" dirty="0" smtClean="0"/>
              <a:t> verdens periferi? - mot ”det vestlige blikket” </a:t>
            </a:r>
          </a:p>
          <a:p>
            <a:r>
              <a:rPr lang="nb-NO" sz="2800" dirty="0" smtClean="0"/>
              <a:t>historie: politi</a:t>
            </a:r>
            <a:r>
              <a:rPr lang="pl-PL" sz="2800" dirty="0" err="1" smtClean="0"/>
              <a:t>sk</a:t>
            </a:r>
            <a:r>
              <a:rPr lang="pl-PL" sz="2800" dirty="0" smtClean="0"/>
              <a:t> </a:t>
            </a:r>
            <a:r>
              <a:rPr lang="pl-PL" sz="2800" dirty="0" err="1" smtClean="0"/>
              <a:t>vold</a:t>
            </a:r>
            <a:r>
              <a:rPr lang="pl-PL" sz="2800" dirty="0" smtClean="0"/>
              <a:t> </a:t>
            </a:r>
            <a:r>
              <a:rPr lang="pl-PL" sz="2800" dirty="0" err="1" smtClean="0"/>
              <a:t>og</a:t>
            </a:r>
            <a:r>
              <a:rPr lang="pl-PL" sz="2800" dirty="0" smtClean="0"/>
              <a:t> </a:t>
            </a:r>
            <a:r>
              <a:rPr lang="pl-PL" sz="2800" dirty="0" err="1" smtClean="0"/>
              <a:t>lovl</a:t>
            </a:r>
            <a:r>
              <a:rPr lang="nb-NO" sz="2800" dirty="0" smtClean="0"/>
              <a:t>øshet, skiftende perspektiv, fatalisme</a:t>
            </a:r>
          </a:p>
          <a:p>
            <a:r>
              <a:rPr lang="nb-NO" sz="2800" dirty="0" smtClean="0"/>
              <a:t>konfrontering mellom motsatte grupper </a:t>
            </a:r>
          </a:p>
          <a:p>
            <a:r>
              <a:rPr lang="en-US" sz="2800" dirty="0" err="1" smtClean="0"/>
              <a:t>død</a:t>
            </a:r>
            <a:r>
              <a:rPr lang="en-US" sz="2800" dirty="0" smtClean="0"/>
              <a:t> </a:t>
            </a:r>
            <a:r>
              <a:rPr lang="en-US" sz="2800" dirty="0" err="1" smtClean="0"/>
              <a:t>og</a:t>
            </a:r>
            <a:r>
              <a:rPr lang="en-US" sz="2800" dirty="0" smtClean="0"/>
              <a:t> </a:t>
            </a:r>
            <a:r>
              <a:rPr lang="en-US" sz="2800" dirty="0" err="1" smtClean="0"/>
              <a:t>kjærlighet</a:t>
            </a:r>
            <a:r>
              <a:rPr lang="en-US" sz="2800" dirty="0" smtClean="0"/>
              <a:t> </a:t>
            </a:r>
            <a:r>
              <a:rPr lang="en-US" sz="2800" dirty="0" err="1" smtClean="0"/>
              <a:t>på</a:t>
            </a:r>
            <a:r>
              <a:rPr lang="en-US" sz="2800" dirty="0" smtClean="0"/>
              <a:t> </a:t>
            </a:r>
            <a:r>
              <a:rPr lang="en-US" sz="2800" dirty="0" err="1" smtClean="0"/>
              <a:t>bakgrunn</a:t>
            </a:r>
            <a:r>
              <a:rPr lang="en-US" sz="2800" dirty="0" smtClean="0"/>
              <a:t> </a:t>
            </a:r>
            <a:r>
              <a:rPr lang="en-US" sz="2800" dirty="0" err="1" smtClean="0"/>
              <a:t>av</a:t>
            </a:r>
            <a:r>
              <a:rPr lang="en-US" sz="2800" dirty="0" smtClean="0"/>
              <a:t> </a:t>
            </a:r>
            <a:r>
              <a:rPr lang="en-US" sz="2800" dirty="0" err="1" smtClean="0"/>
              <a:t>etniske</a:t>
            </a:r>
            <a:r>
              <a:rPr lang="en-US" sz="2800" dirty="0" smtClean="0"/>
              <a:t> </a:t>
            </a:r>
            <a:r>
              <a:rPr lang="en-US" sz="2800" dirty="0" err="1" smtClean="0"/>
              <a:t>spenninger</a:t>
            </a:r>
            <a:endParaRPr lang="en-US" sz="2800" dirty="0" smtClean="0"/>
          </a:p>
          <a:p>
            <a:r>
              <a:rPr lang="nb-NO" sz="2800" dirty="0" smtClean="0"/>
              <a:t>bygdelivet / industrialisering</a:t>
            </a:r>
          </a:p>
          <a:p>
            <a:r>
              <a:rPr lang="nb-NO" sz="2800" dirty="0" smtClean="0"/>
              <a:t>det tradisjonelle / det moderne</a:t>
            </a:r>
          </a:p>
          <a:p>
            <a:r>
              <a:rPr lang="nb-NO" sz="2800" dirty="0" smtClean="0"/>
              <a:t>resirkulering av historiske myter (‘instant history’)</a:t>
            </a:r>
          </a:p>
          <a:p>
            <a:endParaRPr lang="nb-NO" sz="1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nb-NO" sz="2800" b="1" dirty="0" smtClean="0">
                <a:solidFill>
                  <a:srgbClr val="FFC000"/>
                </a:solidFill>
              </a:rPr>
              <a:t>EKSEMPEL! </a:t>
            </a:r>
            <a:r>
              <a:rPr lang="nb-NO" sz="2800" b="1" i="1" dirty="0" smtClean="0"/>
              <a:t>Pred dozhdot / Before the Rain</a:t>
            </a:r>
            <a:r>
              <a:rPr lang="nb-NO" sz="2800" dirty="0" smtClean="0"/>
              <a:t>, M. Manchevski, 1994: </a:t>
            </a:r>
            <a:r>
              <a:rPr lang="en-US" sz="2800" dirty="0" err="1" smtClean="0"/>
              <a:t>individuell</a:t>
            </a:r>
            <a:r>
              <a:rPr lang="en-US" sz="2800" dirty="0" smtClean="0"/>
              <a:t> </a:t>
            </a:r>
            <a:r>
              <a:rPr lang="en-US" sz="2800" dirty="0" err="1"/>
              <a:t>skjebne</a:t>
            </a:r>
            <a:r>
              <a:rPr lang="en-US" sz="2800" dirty="0"/>
              <a:t> mot </a:t>
            </a:r>
            <a:r>
              <a:rPr lang="en-US" sz="2800" dirty="0" err="1" smtClean="0"/>
              <a:t>historiske</a:t>
            </a:r>
            <a:r>
              <a:rPr lang="en-US" sz="2800" dirty="0" smtClean="0"/>
              <a:t> </a:t>
            </a:r>
            <a:r>
              <a:rPr lang="en-US" sz="2800" dirty="0" err="1" smtClean="0"/>
              <a:t>krefter</a:t>
            </a:r>
            <a:r>
              <a:rPr lang="en-US" sz="2800" dirty="0"/>
              <a:t>;</a:t>
            </a:r>
            <a:r>
              <a:rPr lang="en-US" sz="2800" dirty="0" smtClean="0"/>
              <a:t> en </a:t>
            </a:r>
            <a:r>
              <a:rPr lang="en-US" sz="2800" dirty="0" err="1" smtClean="0"/>
              <a:t>varslende</a:t>
            </a:r>
            <a:r>
              <a:rPr lang="en-US" sz="2800" dirty="0" smtClean="0"/>
              <a:t> </a:t>
            </a:r>
            <a:r>
              <a:rPr lang="en-US" sz="2800" dirty="0" err="1" smtClean="0"/>
              <a:t>fabel</a:t>
            </a:r>
            <a:r>
              <a:rPr lang="en-US" sz="2800" dirty="0" smtClean="0"/>
              <a:t> </a:t>
            </a:r>
            <a:r>
              <a:rPr lang="en-US" sz="2800" dirty="0" err="1" smtClean="0"/>
              <a:t>eller</a:t>
            </a:r>
            <a:r>
              <a:rPr lang="en-US" sz="2800" dirty="0" smtClean="0"/>
              <a:t> </a:t>
            </a:r>
            <a:r>
              <a:rPr lang="en-US" sz="2800" dirty="0" err="1" smtClean="0"/>
              <a:t>forutsigelse</a:t>
            </a:r>
            <a:r>
              <a:rPr lang="en-US" sz="2800" dirty="0" smtClean="0"/>
              <a:t> </a:t>
            </a:r>
            <a:r>
              <a:rPr lang="en-US" sz="2800" dirty="0" err="1" smtClean="0"/>
              <a:t>av</a:t>
            </a:r>
            <a:r>
              <a:rPr lang="en-US" sz="2800" dirty="0" smtClean="0"/>
              <a:t> </a:t>
            </a:r>
            <a:r>
              <a:rPr lang="en-US" sz="2800" dirty="0" err="1" smtClean="0"/>
              <a:t>fremtiden</a:t>
            </a:r>
            <a:r>
              <a:rPr lang="en-US" sz="2800" dirty="0" smtClean="0"/>
              <a:t>?</a:t>
            </a:r>
            <a:r>
              <a:rPr lang="nb-NO" sz="2800" dirty="0" smtClean="0"/>
              <a:t>; overlappende tråder i narrativ</a:t>
            </a:r>
            <a:endParaRPr lang="en-US" sz="2800" dirty="0"/>
          </a:p>
          <a:p>
            <a:endParaRPr lang="nb-NO" sz="2800" dirty="0" smtClean="0"/>
          </a:p>
          <a:p>
            <a:endParaRPr 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Tematisk profil </a:t>
            </a:r>
            <a:r>
              <a:rPr lang="nb-NO" b="1" dirty="0">
                <a:solidFill>
                  <a:srgbClr val="FFFF00"/>
                </a:solidFill>
              </a:rPr>
              <a:t>-</a:t>
            </a:r>
            <a:r>
              <a:rPr lang="nb-NO" b="1" dirty="0" smtClean="0">
                <a:solidFill>
                  <a:srgbClr val="FFFF00"/>
                </a:solidFill>
              </a:rPr>
              <a:t> hvordan?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6048672"/>
          </a:xfrm>
        </p:spPr>
        <p:txBody>
          <a:bodyPr>
            <a:normAutofit/>
          </a:bodyPr>
          <a:lstStyle/>
          <a:p>
            <a:endParaRPr lang="nb-NO" sz="900" dirty="0" smtClean="0"/>
          </a:p>
          <a:p>
            <a:r>
              <a:rPr lang="nb-NO" dirty="0" smtClean="0"/>
              <a:t>satire, ironi</a:t>
            </a:r>
          </a:p>
          <a:p>
            <a:r>
              <a:rPr lang="en-US" dirty="0" err="1" smtClean="0"/>
              <a:t>undersøkelse</a:t>
            </a:r>
            <a:r>
              <a:rPr lang="en-US" dirty="0" smtClean="0"/>
              <a:t> / </a:t>
            </a:r>
            <a:r>
              <a:rPr lang="en-US" dirty="0" err="1" smtClean="0"/>
              <a:t>kartlegging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sosiale</a:t>
            </a:r>
            <a:r>
              <a:rPr lang="en-US" dirty="0" smtClean="0"/>
              <a:t> </a:t>
            </a:r>
            <a:r>
              <a:rPr lang="en-US" dirty="0" err="1" smtClean="0"/>
              <a:t>problemer</a:t>
            </a:r>
            <a:r>
              <a:rPr lang="en-US" dirty="0" smtClean="0"/>
              <a:t> (</a:t>
            </a:r>
            <a:r>
              <a:rPr lang="en-US" dirty="0" err="1" smtClean="0"/>
              <a:t>fra</a:t>
            </a:r>
            <a:r>
              <a:rPr lang="en-US" dirty="0" smtClean="0"/>
              <a:t> den </a:t>
            </a:r>
            <a:r>
              <a:rPr lang="en-US" dirty="0" err="1" smtClean="0"/>
              <a:t>jugoslaviske</a:t>
            </a:r>
            <a:r>
              <a:rPr lang="en-US" dirty="0" smtClean="0"/>
              <a:t> </a:t>
            </a:r>
            <a:r>
              <a:rPr lang="en-US" dirty="0" err="1" smtClean="0"/>
              <a:t>svarte</a:t>
            </a:r>
            <a:r>
              <a:rPr lang="en-US" dirty="0" smtClean="0"/>
              <a:t> </a:t>
            </a:r>
            <a:r>
              <a:rPr lang="en-US" dirty="0" err="1" smtClean="0"/>
              <a:t>bølgen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den </a:t>
            </a:r>
            <a:r>
              <a:rPr lang="en-US" dirty="0" err="1" smtClean="0"/>
              <a:t>nye</a:t>
            </a:r>
            <a:r>
              <a:rPr lang="en-US" dirty="0" smtClean="0"/>
              <a:t> </a:t>
            </a:r>
            <a:r>
              <a:rPr lang="en-US" dirty="0" err="1" smtClean="0"/>
              <a:t>tyrkiske</a:t>
            </a:r>
            <a:r>
              <a:rPr lang="en-US" dirty="0" smtClean="0"/>
              <a:t> </a:t>
            </a:r>
            <a:r>
              <a:rPr lang="en-US" dirty="0" err="1" smtClean="0"/>
              <a:t>filmen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moralske</a:t>
            </a:r>
            <a:r>
              <a:rPr lang="en-US" dirty="0" smtClean="0"/>
              <a:t> </a:t>
            </a:r>
            <a:r>
              <a:rPr lang="en-US" dirty="0" err="1" smtClean="0"/>
              <a:t>dilemmaer</a:t>
            </a:r>
            <a:r>
              <a:rPr lang="en-US" dirty="0" smtClean="0"/>
              <a:t> / </a:t>
            </a:r>
            <a:r>
              <a:rPr lang="en-US" dirty="0" err="1" smtClean="0"/>
              <a:t>utfordringer</a:t>
            </a:r>
            <a:r>
              <a:rPr lang="en-US" dirty="0" smtClean="0"/>
              <a:t> (</a:t>
            </a:r>
            <a:r>
              <a:rPr lang="en-US" dirty="0" err="1" smtClean="0"/>
              <a:t>europeisk</a:t>
            </a:r>
            <a:r>
              <a:rPr lang="en-US" dirty="0" smtClean="0"/>
              <a:t> trend </a:t>
            </a:r>
            <a:r>
              <a:rPr lang="en-US" dirty="0" err="1" smtClean="0"/>
              <a:t>fra</a:t>
            </a:r>
            <a:r>
              <a:rPr lang="en-US" dirty="0" smtClean="0"/>
              <a:t> 1980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nå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populære</a:t>
            </a:r>
            <a:r>
              <a:rPr lang="en-US" dirty="0" smtClean="0"/>
              <a:t> </a:t>
            </a:r>
            <a:r>
              <a:rPr lang="en-US" dirty="0" err="1" smtClean="0"/>
              <a:t>sjangre</a:t>
            </a:r>
            <a:r>
              <a:rPr lang="en-US" dirty="0" smtClean="0"/>
              <a:t>: the comedies of mores / </a:t>
            </a:r>
            <a:r>
              <a:rPr lang="en-US" dirty="0" err="1" smtClean="0"/>
              <a:t>sedekomedier</a:t>
            </a:r>
            <a:r>
              <a:rPr lang="en-US" dirty="0" smtClean="0"/>
              <a:t> (</a:t>
            </a:r>
            <a:r>
              <a:rPr lang="en-US" dirty="0" err="1" smtClean="0"/>
              <a:t>spenninger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anses</a:t>
            </a:r>
            <a:r>
              <a:rPr lang="en-US" dirty="0" smtClean="0"/>
              <a:t> for </a:t>
            </a:r>
            <a:r>
              <a:rPr lang="en-US" dirty="0" err="1" smtClean="0"/>
              <a:t>primitivt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sublimert</a:t>
            </a:r>
            <a:r>
              <a:rPr lang="en-US" dirty="0" smtClean="0"/>
              <a:t>)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melodramaer</a:t>
            </a:r>
            <a:r>
              <a:rPr lang="en-US" dirty="0" smtClean="0"/>
              <a:t/>
            </a:r>
            <a:br>
              <a:rPr lang="en-US" dirty="0" smtClean="0"/>
            </a:br>
            <a:endParaRPr lang="nb-NO" dirty="0" smtClean="0"/>
          </a:p>
          <a:p>
            <a:pPr marL="0" indent="0">
              <a:buNone/>
            </a:pPr>
            <a:endParaRPr lang="pl-PL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Tematisk leitmotiv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836712"/>
            <a:ext cx="8435280" cy="57606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pl-PL" sz="1000" dirty="0" smtClean="0"/>
          </a:p>
          <a:p>
            <a:r>
              <a:rPr lang="nb-NO" dirty="0"/>
              <a:t>r</a:t>
            </a:r>
            <a:r>
              <a:rPr lang="nb-NO" dirty="0" smtClean="0"/>
              <a:t>omfolkets minoritet : the Balkan ‘Other’</a:t>
            </a:r>
          </a:p>
          <a:p>
            <a:pPr>
              <a:buFontTx/>
              <a:buChar char="-"/>
            </a:pPr>
            <a:r>
              <a:rPr lang="nb-NO" dirty="0" smtClean="0"/>
              <a:t>fokus på ukonvensjonell livstil</a:t>
            </a:r>
          </a:p>
          <a:p>
            <a:pPr>
              <a:buFontTx/>
              <a:buChar char="-"/>
            </a:pPr>
            <a:r>
              <a:rPr lang="nb-NO" dirty="0" smtClean="0"/>
              <a:t>spørsmålstegn ved rigide mainstream-normer</a:t>
            </a:r>
          </a:p>
          <a:p>
            <a:pPr>
              <a:buFontTx/>
              <a:buChar char="-"/>
            </a:pPr>
            <a:r>
              <a:rPr lang="nb-NO" dirty="0" smtClean="0"/>
              <a:t>eksotikk, men ikke trussel</a:t>
            </a:r>
          </a:p>
          <a:p>
            <a:pPr>
              <a:buFontTx/>
              <a:buChar char="-"/>
            </a:pPr>
            <a:r>
              <a:rPr lang="nb-NO" dirty="0"/>
              <a:t>l</a:t>
            </a:r>
            <a:r>
              <a:rPr lang="nb-NO" dirty="0" smtClean="0"/>
              <a:t>idenskap og selvdestruktive drifter</a:t>
            </a:r>
          </a:p>
          <a:p>
            <a:pPr>
              <a:buFontTx/>
              <a:buChar char="-"/>
            </a:pPr>
            <a:r>
              <a:rPr lang="nb-NO" dirty="0" smtClean="0"/>
              <a:t>familiebånd </a:t>
            </a:r>
          </a:p>
          <a:p>
            <a:pPr>
              <a:buFontTx/>
              <a:buChar char="-"/>
            </a:pPr>
            <a:r>
              <a:rPr lang="nb-NO" i="1" dirty="0" smtClean="0"/>
              <a:t>Rromanipe</a:t>
            </a:r>
            <a:r>
              <a:rPr lang="nb-NO" dirty="0" smtClean="0"/>
              <a:t> (kjerneverdier) / </a:t>
            </a:r>
            <a:r>
              <a:rPr lang="nb-NO" i="1" dirty="0" smtClean="0"/>
              <a:t>gadjo</a:t>
            </a:r>
            <a:r>
              <a:rPr lang="nb-NO" dirty="0" smtClean="0"/>
              <a:t>-verdens normer 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middel for selvrepresentering,  </a:t>
            </a:r>
            <a:r>
              <a:rPr lang="nb-NO" dirty="0" smtClean="0">
                <a:solidFill>
                  <a:srgbClr val="FFC000"/>
                </a:solidFill>
              </a:rPr>
              <a:t>en metafore for balkansk marginalitet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r>
              <a:rPr lang="nb-NO" dirty="0" smtClean="0"/>
              <a:t>     «‘Balkan to Europe as Gypsies to us’ metaphore»  D. Iordanova</a:t>
            </a:r>
          </a:p>
          <a:p>
            <a:r>
              <a:rPr lang="nb-NO" dirty="0"/>
              <a:t>positivt bilde: </a:t>
            </a:r>
            <a:r>
              <a:rPr lang="nb-NO" dirty="0" smtClean="0"/>
              <a:t> «suppresed</a:t>
            </a:r>
            <a:r>
              <a:rPr lang="nb-NO" dirty="0"/>
              <a:t>, nice, but uncivilised </a:t>
            </a:r>
            <a:r>
              <a:rPr lang="nb-NO" dirty="0" smtClean="0"/>
              <a:t> ‘other’» D. Iordanova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b="1" dirty="0" smtClean="0">
                <a:solidFill>
                  <a:srgbClr val="FFC000"/>
                </a:solidFill>
              </a:rPr>
              <a:t>EKSEMPEL! </a:t>
            </a:r>
            <a:r>
              <a:rPr lang="nb-NO" b="1" i="1" dirty="0" smtClean="0"/>
              <a:t>Dom za vešanje</a:t>
            </a:r>
            <a:r>
              <a:rPr lang="nb-NO" b="1" dirty="0" smtClean="0"/>
              <a:t> / </a:t>
            </a:r>
            <a:r>
              <a:rPr lang="nb-NO" b="1" i="1" dirty="0" smtClean="0"/>
              <a:t>Time of Gypsies</a:t>
            </a:r>
            <a:r>
              <a:rPr lang="nb-NO" dirty="0" smtClean="0"/>
              <a:t>, Emir Kusturica, 1988: magisk realisme m. </a:t>
            </a:r>
            <a:r>
              <a:rPr lang="nb-NO" dirty="0"/>
              <a:t>a</a:t>
            </a:r>
            <a:r>
              <a:rPr lang="nb-NO" dirty="0" smtClean="0"/>
              <a:t>utentisitet  / imaginasjon, Romani-språk</a:t>
            </a:r>
          </a:p>
        </p:txBody>
      </p:sp>
    </p:spTree>
    <p:extLst>
      <p:ext uri="{BB962C8B-B14F-4D97-AF65-F5344CB8AC3E}">
        <p14:creationId xmlns:p14="http://schemas.microsoft.com/office/powerpoint/2010/main" xmlns="" val="31567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74035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endParaRPr lang="nb-NO" sz="800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r>
              <a:rPr lang="en-US" dirty="0" err="1" smtClean="0"/>
              <a:t>identitetnyskapning</a:t>
            </a:r>
            <a:r>
              <a:rPr lang="en-US" dirty="0" smtClean="0"/>
              <a:t> / </a:t>
            </a:r>
            <a:r>
              <a:rPr lang="en-US" dirty="0" err="1" smtClean="0"/>
              <a:t>identitets</a:t>
            </a:r>
            <a:r>
              <a:rPr lang="en-US" dirty="0" smtClean="0"/>
              <a:t> </a:t>
            </a:r>
            <a:r>
              <a:rPr lang="en-US" dirty="0" err="1" smtClean="0"/>
              <a:t>reformulering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den post-</a:t>
            </a:r>
            <a:r>
              <a:rPr lang="en-US" dirty="0" err="1" smtClean="0"/>
              <a:t>kommunistiske</a:t>
            </a:r>
            <a:r>
              <a:rPr lang="en-US" dirty="0" smtClean="0"/>
              <a:t> </a:t>
            </a:r>
            <a:r>
              <a:rPr lang="en-US" dirty="0" err="1" smtClean="0"/>
              <a:t>perioden</a:t>
            </a:r>
            <a:r>
              <a:rPr lang="en-US" dirty="0" smtClean="0"/>
              <a:t> / </a:t>
            </a:r>
            <a:r>
              <a:rPr lang="en-US" dirty="0" err="1" smtClean="0"/>
              <a:t>etterkrigsperioden</a:t>
            </a:r>
            <a:endParaRPr lang="en-US" dirty="0"/>
          </a:p>
          <a:p>
            <a:pPr lvl="0"/>
            <a:r>
              <a:rPr lang="en-US" dirty="0" smtClean="0">
                <a:solidFill>
                  <a:srgbClr val="FFC000"/>
                </a:solidFill>
              </a:rPr>
              <a:t>hybrid, </a:t>
            </a:r>
            <a:r>
              <a:rPr lang="en-US" dirty="0" err="1" smtClean="0">
                <a:solidFill>
                  <a:srgbClr val="FFC000"/>
                </a:solidFill>
              </a:rPr>
              <a:t>ustabil</a:t>
            </a:r>
            <a:r>
              <a:rPr lang="en-US" dirty="0" smtClean="0">
                <a:solidFill>
                  <a:srgbClr val="FFC000"/>
                </a:solidFill>
              </a:rPr>
              <a:t>, </a:t>
            </a:r>
            <a:r>
              <a:rPr lang="en-US" dirty="0" err="1" smtClean="0">
                <a:solidFill>
                  <a:srgbClr val="FFC000"/>
                </a:solidFill>
              </a:rPr>
              <a:t>flytende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identitet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</a:p>
          <a:p>
            <a:r>
              <a:rPr lang="en-US" dirty="0" smtClean="0"/>
              <a:t>den </a:t>
            </a:r>
            <a:r>
              <a:rPr lang="en-US" dirty="0" err="1" smtClean="0"/>
              <a:t>sosiale</a:t>
            </a:r>
            <a:r>
              <a:rPr lang="en-US" dirty="0" smtClean="0"/>
              <a:t> </a:t>
            </a:r>
            <a:r>
              <a:rPr lang="en-US" dirty="0" err="1" smtClean="0"/>
              <a:t>betydning</a:t>
            </a:r>
            <a:r>
              <a:rPr lang="en-US" dirty="0" smtClean="0"/>
              <a:t>: </a:t>
            </a:r>
            <a:r>
              <a:rPr lang="en-US" dirty="0" err="1" smtClean="0"/>
              <a:t>selvrefleksjon</a:t>
            </a:r>
            <a:r>
              <a:rPr lang="en-US" dirty="0"/>
              <a:t> </a:t>
            </a:r>
            <a:r>
              <a:rPr lang="en-US" dirty="0" smtClean="0"/>
              <a:t>-&gt; </a:t>
            </a:r>
          </a:p>
          <a:p>
            <a:pPr>
              <a:buNone/>
            </a:pPr>
            <a:r>
              <a:rPr lang="en-US" dirty="0" smtClean="0"/>
              <a:t>    mot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falske</a:t>
            </a:r>
            <a:r>
              <a:rPr lang="en-US" dirty="0" smtClean="0"/>
              <a:t> </a:t>
            </a:r>
            <a:r>
              <a:rPr lang="en-US" dirty="0" err="1" smtClean="0"/>
              <a:t>eksterne</a:t>
            </a:r>
            <a:r>
              <a:rPr lang="en-US" dirty="0" smtClean="0"/>
              <a:t> </a:t>
            </a:r>
            <a:r>
              <a:rPr lang="en-US" dirty="0" err="1" smtClean="0"/>
              <a:t>bildet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    mot interne </a:t>
            </a:r>
            <a:r>
              <a:rPr lang="en-US" dirty="0" err="1" smtClean="0"/>
              <a:t>nasjonalistiske</a:t>
            </a:r>
            <a:r>
              <a:rPr lang="en-US" dirty="0" smtClean="0"/>
              <a:t> </a:t>
            </a:r>
            <a:r>
              <a:rPr lang="en-US" dirty="0" err="1" smtClean="0"/>
              <a:t>bevegelser</a:t>
            </a:r>
            <a:endParaRPr lang="en-US" dirty="0" smtClean="0"/>
          </a:p>
          <a:p>
            <a:pPr lvl="0"/>
            <a:r>
              <a:rPr lang="en-US" dirty="0" smtClean="0"/>
              <a:t>diffuse </a:t>
            </a:r>
            <a:r>
              <a:rPr lang="en-US" dirty="0" err="1" smtClean="0"/>
              <a:t>grenser</a:t>
            </a:r>
            <a:r>
              <a:rPr lang="en-US" dirty="0" smtClean="0"/>
              <a:t> m.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reelle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imagin</a:t>
            </a:r>
            <a:r>
              <a:rPr lang="nb-NO" dirty="0" smtClean="0"/>
              <a:t>ære,</a:t>
            </a:r>
            <a:r>
              <a:rPr lang="en-US" dirty="0" smtClean="0"/>
              <a:t> </a:t>
            </a:r>
            <a:r>
              <a:rPr lang="en-US" dirty="0" err="1" smtClean="0"/>
              <a:t>dokumentar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fabel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0" y="116632"/>
            <a:ext cx="9324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Oppsummering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100270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7403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err="1" smtClean="0"/>
              <a:t>dynamisk</a:t>
            </a:r>
            <a:r>
              <a:rPr lang="en-US" dirty="0" smtClean="0"/>
              <a:t> </a:t>
            </a:r>
            <a:r>
              <a:rPr lang="en-US" dirty="0" err="1" smtClean="0"/>
              <a:t>kameraarbeid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tsjekkisk</a:t>
            </a:r>
            <a:r>
              <a:rPr lang="en-US" dirty="0" smtClean="0"/>
              <a:t> film </a:t>
            </a:r>
            <a:br>
              <a:rPr lang="en-US" dirty="0" smtClean="0"/>
            </a:br>
            <a:r>
              <a:rPr lang="en-US" dirty="0" err="1" smtClean="0"/>
              <a:t>i</a:t>
            </a:r>
            <a:r>
              <a:rPr lang="en-US" dirty="0" smtClean="0"/>
              <a:t> 60.</a:t>
            </a:r>
          </a:p>
          <a:p>
            <a:r>
              <a:rPr lang="en-US" dirty="0" err="1" smtClean="0"/>
              <a:t>lange</a:t>
            </a:r>
            <a:r>
              <a:rPr lang="en-US" dirty="0" smtClean="0"/>
              <a:t> </a:t>
            </a:r>
            <a:r>
              <a:rPr lang="en-US" dirty="0" err="1" smtClean="0"/>
              <a:t>tagninger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hos </a:t>
            </a:r>
            <a:r>
              <a:rPr lang="en-US" dirty="0" err="1" smtClean="0"/>
              <a:t>regissører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Miklós</a:t>
            </a:r>
            <a:r>
              <a:rPr lang="en-US" dirty="0" smtClean="0"/>
              <a:t> </a:t>
            </a:r>
            <a:r>
              <a:rPr lang="en-US" dirty="0" err="1" smtClean="0"/>
              <a:t>Jancsó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Andrei </a:t>
            </a:r>
            <a:r>
              <a:rPr lang="en-US" dirty="0" err="1" smtClean="0"/>
              <a:t>Tarkovski</a:t>
            </a:r>
            <a:endParaRPr lang="en-US" dirty="0" smtClean="0"/>
          </a:p>
          <a:p>
            <a:r>
              <a:rPr lang="en-US" dirty="0" err="1" smtClean="0"/>
              <a:t>øde</a:t>
            </a:r>
            <a:r>
              <a:rPr lang="en-US" dirty="0" smtClean="0"/>
              <a:t> </a:t>
            </a:r>
            <a:r>
              <a:rPr lang="en-US" dirty="0" err="1" smtClean="0"/>
              <a:t>landskap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råe</a:t>
            </a:r>
            <a:r>
              <a:rPr lang="en-US" dirty="0" smtClean="0"/>
              <a:t> </a:t>
            </a:r>
            <a:r>
              <a:rPr lang="en-US" dirty="0" err="1" smtClean="0"/>
              <a:t>protagonister</a:t>
            </a:r>
            <a:r>
              <a:rPr lang="en-US" dirty="0" smtClean="0"/>
              <a:t> (</a:t>
            </a:r>
            <a:r>
              <a:rPr lang="en-US" dirty="0" err="1" smtClean="0"/>
              <a:t>sjanger</a:t>
            </a:r>
            <a:r>
              <a:rPr lang="en-US" dirty="0" smtClean="0"/>
              <a:t> “Eastern”)</a:t>
            </a:r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 </a:t>
            </a:r>
          </a:p>
          <a:p>
            <a:pPr>
              <a:buNone/>
            </a:pPr>
            <a:r>
              <a:rPr lang="en-US" b="1" dirty="0" smtClean="0">
                <a:solidFill>
                  <a:srgbClr val="FFC000"/>
                </a:solidFill>
              </a:rPr>
              <a:t>EKSEMPEL! </a:t>
            </a:r>
            <a:r>
              <a:rPr lang="en-US" b="1" i="1" dirty="0"/>
              <a:t>T</a:t>
            </a:r>
            <a:r>
              <a:rPr lang="en-US" b="1" i="1" dirty="0" smtClean="0"/>
              <a:t>o </a:t>
            </a:r>
            <a:r>
              <a:rPr lang="en-US" b="1" i="1" dirty="0" err="1" smtClean="0"/>
              <a:t>vlemma</a:t>
            </a:r>
            <a:r>
              <a:rPr lang="en-US" b="1" i="1" dirty="0" smtClean="0"/>
              <a:t> </a:t>
            </a:r>
            <a:r>
              <a:rPr lang="en-US" b="1" i="1" dirty="0" err="1" smtClean="0"/>
              <a:t>tou</a:t>
            </a:r>
            <a:r>
              <a:rPr lang="en-US" b="1" i="1" dirty="0" smtClean="0"/>
              <a:t> </a:t>
            </a:r>
            <a:r>
              <a:rPr lang="en-US" b="1" i="1" dirty="0" err="1" smtClean="0"/>
              <a:t>Odyssea</a:t>
            </a:r>
            <a:r>
              <a:rPr lang="en-US" b="1" i="1" dirty="0" smtClean="0"/>
              <a:t> / </a:t>
            </a:r>
          </a:p>
          <a:p>
            <a:pPr>
              <a:buNone/>
            </a:pPr>
            <a:r>
              <a:rPr lang="en-US" b="1" i="1" dirty="0" smtClean="0"/>
              <a:t>Ulysses’ Gaze</a:t>
            </a:r>
            <a:r>
              <a:rPr lang="en-US" dirty="0" smtClean="0"/>
              <a:t>, Theo Angelopoulos, 1995: </a:t>
            </a:r>
          </a:p>
          <a:p>
            <a:pPr>
              <a:buNone/>
            </a:pPr>
            <a:r>
              <a:rPr lang="en-US" dirty="0" smtClean="0"/>
              <a:t>nostalgia for </a:t>
            </a:r>
            <a:r>
              <a:rPr lang="en-US" dirty="0" err="1" smtClean="0"/>
              <a:t>tid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harmonisk</a:t>
            </a:r>
            <a:r>
              <a:rPr lang="en-US" dirty="0" smtClean="0"/>
              <a:t> </a:t>
            </a:r>
            <a:r>
              <a:rPr lang="en-US" dirty="0" err="1" smtClean="0"/>
              <a:t>multietnisk</a:t>
            </a:r>
            <a:r>
              <a:rPr lang="en-US" dirty="0" smtClean="0"/>
              <a:t> </a:t>
            </a:r>
            <a:r>
              <a:rPr lang="en-US" dirty="0" err="1" smtClean="0"/>
              <a:t>samliv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err="1" smtClean="0"/>
              <a:t>reise</a:t>
            </a:r>
            <a:r>
              <a:rPr lang="en-US" dirty="0" smtClean="0"/>
              <a:t> for </a:t>
            </a:r>
            <a:r>
              <a:rPr lang="nb-NO" dirty="0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lete</a:t>
            </a:r>
            <a:r>
              <a:rPr lang="en-US" dirty="0" smtClean="0"/>
              <a:t>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identitet</a:t>
            </a:r>
            <a:r>
              <a:rPr lang="en-US" dirty="0" smtClean="0"/>
              <a:t>, </a:t>
            </a:r>
            <a:r>
              <a:rPr lang="en-US" dirty="0" err="1" smtClean="0"/>
              <a:t>ikke-lin</a:t>
            </a:r>
            <a:r>
              <a:rPr lang="nb-NO" dirty="0" smtClean="0"/>
              <a:t>eær narrativ</a:t>
            </a:r>
            <a:endParaRPr lang="en-US" dirty="0" smtClean="0"/>
          </a:p>
          <a:p>
            <a:endParaRPr lang="nb-NO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>
              <a:solidFill>
                <a:srgbClr val="FFC000"/>
              </a:solidFill>
            </a:endParaRPr>
          </a:p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11901" y="116632"/>
            <a:ext cx="67999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Stil - innflytelser og kjennetegn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6640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7403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err="1" smtClean="0"/>
              <a:t>tablå-stil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georgisk</a:t>
            </a:r>
            <a:r>
              <a:rPr lang="en-US" dirty="0" smtClean="0"/>
              <a:t> Sergei </a:t>
            </a:r>
            <a:r>
              <a:rPr lang="en-US" dirty="0" err="1" smtClean="0"/>
              <a:t>Paradjanov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vestlige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østlige</a:t>
            </a:r>
            <a:r>
              <a:rPr lang="pl-PL" dirty="0" smtClean="0"/>
              <a:t>, </a:t>
            </a:r>
            <a:r>
              <a:rPr lang="pl-PL" dirty="0" err="1" smtClean="0"/>
              <a:t>samt</a:t>
            </a:r>
            <a:r>
              <a:rPr lang="pl-PL" dirty="0" smtClean="0"/>
              <a:t> </a:t>
            </a:r>
            <a:r>
              <a:rPr lang="en-US" dirty="0" err="1" smtClean="0"/>
              <a:t>iranske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turkiske</a:t>
            </a:r>
            <a:r>
              <a:rPr lang="en-US" dirty="0" smtClean="0"/>
              <a:t> </a:t>
            </a:r>
            <a:r>
              <a:rPr lang="en-US" dirty="0" err="1" smtClean="0"/>
              <a:t>innfl</a:t>
            </a:r>
            <a:r>
              <a:rPr lang="pl-PL" dirty="0" smtClean="0"/>
              <a:t>.</a:t>
            </a:r>
            <a:endParaRPr lang="nb-NO" dirty="0" smtClean="0"/>
          </a:p>
          <a:p>
            <a:r>
              <a:rPr lang="en-US" dirty="0" err="1" smtClean="0"/>
              <a:t>byzantisk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ottomansk</a:t>
            </a:r>
            <a:r>
              <a:rPr lang="en-US" dirty="0" smtClean="0"/>
              <a:t> </a:t>
            </a:r>
            <a:r>
              <a:rPr lang="en-US" dirty="0" err="1" smtClean="0"/>
              <a:t>estetikk</a:t>
            </a:r>
            <a:endParaRPr lang="nb-NO" dirty="0" smtClean="0"/>
          </a:p>
          <a:p>
            <a:r>
              <a:rPr lang="en-US" dirty="0" err="1" smtClean="0"/>
              <a:t>naiv</a:t>
            </a:r>
            <a:r>
              <a:rPr lang="en-US" dirty="0" smtClean="0"/>
              <a:t> </a:t>
            </a:r>
            <a:r>
              <a:rPr lang="en-US" dirty="0" err="1" smtClean="0"/>
              <a:t>maling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folkearv</a:t>
            </a:r>
            <a:r>
              <a:rPr lang="nb-NO" dirty="0" smtClean="0"/>
              <a:t> som kilde til inspirasjon og visuelle referenser</a:t>
            </a:r>
          </a:p>
          <a:p>
            <a:r>
              <a:rPr lang="en-US" dirty="0" err="1" smtClean="0"/>
              <a:t>kollektive</a:t>
            </a:r>
            <a:r>
              <a:rPr lang="en-US" dirty="0" smtClean="0"/>
              <a:t> </a:t>
            </a:r>
            <a:r>
              <a:rPr lang="en-US" dirty="0" err="1" smtClean="0"/>
              <a:t>begivenheter</a:t>
            </a:r>
            <a:r>
              <a:rPr lang="en-US" dirty="0" smtClean="0"/>
              <a:t>: </a:t>
            </a:r>
            <a:r>
              <a:rPr lang="en-US" dirty="0" err="1" smtClean="0"/>
              <a:t>særlig</a:t>
            </a:r>
            <a:r>
              <a:rPr lang="en-US" dirty="0" smtClean="0"/>
              <a:t> </a:t>
            </a:r>
            <a:r>
              <a:rPr lang="en-US" dirty="0" err="1" smtClean="0"/>
              <a:t>bryllup</a:t>
            </a:r>
            <a:r>
              <a:rPr lang="en-US" dirty="0" smtClean="0"/>
              <a:t>, </a:t>
            </a:r>
            <a:r>
              <a:rPr lang="en-US" dirty="0" err="1" smtClean="0"/>
              <a:t>religiøs</a:t>
            </a:r>
            <a:r>
              <a:rPr lang="en-US" dirty="0" smtClean="0"/>
              <a:t> </a:t>
            </a:r>
            <a:r>
              <a:rPr lang="en-US" dirty="0" err="1" smtClean="0"/>
              <a:t>feiring</a:t>
            </a:r>
            <a:r>
              <a:rPr lang="en-US" dirty="0" smtClean="0"/>
              <a:t>,</a:t>
            </a:r>
            <a:r>
              <a:rPr lang="nb-NO" dirty="0" smtClean="0"/>
              <a:t> </a:t>
            </a:r>
            <a:r>
              <a:rPr lang="en-US" dirty="0" err="1" smtClean="0"/>
              <a:t>begravelser</a:t>
            </a:r>
            <a:endParaRPr lang="en-US" dirty="0" smtClean="0"/>
          </a:p>
          <a:p>
            <a:endParaRPr lang="nb-NO" dirty="0"/>
          </a:p>
          <a:p>
            <a:pPr>
              <a:buNone/>
            </a:pPr>
            <a:r>
              <a:rPr lang="nb-NO" b="1" dirty="0" smtClean="0">
                <a:solidFill>
                  <a:srgbClr val="FFC000"/>
                </a:solidFill>
              </a:rPr>
              <a:t>EKSEMPEL! </a:t>
            </a:r>
            <a:r>
              <a:rPr lang="nb-NO" b="1" i="1" dirty="0" smtClean="0"/>
              <a:t>Before the Rain</a:t>
            </a:r>
            <a:endParaRPr lang="nb-NO" b="1" dirty="0"/>
          </a:p>
          <a:p>
            <a:endParaRPr lang="nb-NO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>
              <a:solidFill>
                <a:srgbClr val="FFC000"/>
              </a:solidFill>
            </a:endParaRPr>
          </a:p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11901" y="116632"/>
            <a:ext cx="67999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Stil - innflytelser og kjennetegn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351631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824518"/>
            <a:ext cx="8229600" cy="5616624"/>
          </a:xfrm>
        </p:spPr>
        <p:txBody>
          <a:bodyPr numCol="2">
            <a:noAutofit/>
          </a:bodyPr>
          <a:lstStyle/>
          <a:p>
            <a:r>
              <a:rPr lang="en-US" sz="2400" dirty="0" err="1" smtClean="0"/>
              <a:t>langsomt</a:t>
            </a:r>
            <a:r>
              <a:rPr lang="en-US" sz="2400" dirty="0" smtClean="0"/>
              <a:t> </a:t>
            </a:r>
            <a:r>
              <a:rPr lang="en-US" sz="2400" dirty="0" err="1" smtClean="0"/>
              <a:t>narrasjonstempo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lange</a:t>
            </a:r>
            <a:r>
              <a:rPr lang="en-US" sz="2400" dirty="0" smtClean="0"/>
              <a:t> </a:t>
            </a:r>
            <a:r>
              <a:rPr lang="en-US" sz="2400" dirty="0" err="1" smtClean="0"/>
              <a:t>tagninger</a:t>
            </a:r>
            <a:endParaRPr lang="en-US" sz="2400" dirty="0" smtClean="0"/>
          </a:p>
          <a:p>
            <a:r>
              <a:rPr lang="en-US" sz="2400" dirty="0" err="1" smtClean="0"/>
              <a:t>detaljert</a:t>
            </a:r>
            <a:r>
              <a:rPr lang="en-US" sz="2400" dirty="0" smtClean="0"/>
              <a:t> </a:t>
            </a:r>
            <a:r>
              <a:rPr lang="en-US" sz="2400" dirty="0" err="1" smtClean="0"/>
              <a:t>iscenesetning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dempede</a:t>
            </a:r>
            <a:r>
              <a:rPr lang="en-US" sz="2400" dirty="0" smtClean="0"/>
              <a:t> </a:t>
            </a:r>
            <a:r>
              <a:rPr lang="en-US" sz="2400" dirty="0" err="1" smtClean="0"/>
              <a:t>farger</a:t>
            </a:r>
            <a:endParaRPr lang="en-US" sz="2400" dirty="0" smtClean="0"/>
          </a:p>
          <a:p>
            <a:r>
              <a:rPr lang="en-US" sz="2400" dirty="0" err="1" smtClean="0"/>
              <a:t>tåkete</a:t>
            </a:r>
            <a:r>
              <a:rPr lang="en-US" sz="2400" dirty="0" smtClean="0"/>
              <a:t> </a:t>
            </a:r>
            <a:r>
              <a:rPr lang="en-US" sz="2400" dirty="0" err="1" smtClean="0"/>
              <a:t>øde</a:t>
            </a:r>
            <a:r>
              <a:rPr lang="en-US" sz="2400" dirty="0" smtClean="0"/>
              <a:t> </a:t>
            </a:r>
            <a:r>
              <a:rPr lang="en-US" sz="2400" dirty="0" err="1" smtClean="0"/>
              <a:t>landskaper</a:t>
            </a:r>
            <a:endParaRPr lang="en-US" sz="2400" dirty="0" smtClean="0"/>
          </a:p>
          <a:p>
            <a:r>
              <a:rPr lang="en-US" sz="2400" dirty="0" err="1"/>
              <a:t>e</a:t>
            </a:r>
            <a:r>
              <a:rPr lang="en-US" sz="2400" dirty="0" err="1" smtClean="0"/>
              <a:t>vokativt</a:t>
            </a:r>
            <a:r>
              <a:rPr lang="en-US" sz="2400" dirty="0" smtClean="0"/>
              <a:t> </a:t>
            </a:r>
            <a:r>
              <a:rPr lang="en-US" sz="2400" dirty="0" err="1" smtClean="0"/>
              <a:t>lydspor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        vs.</a:t>
            </a:r>
          </a:p>
          <a:p>
            <a:r>
              <a:rPr lang="en-US" sz="2400" dirty="0" err="1" smtClean="0"/>
              <a:t>troverdig</a:t>
            </a:r>
            <a:r>
              <a:rPr lang="en-US" sz="2400" dirty="0" smtClean="0"/>
              <a:t> </a:t>
            </a:r>
            <a:r>
              <a:rPr lang="en-US" sz="2400" dirty="0" err="1" smtClean="0"/>
              <a:t>bilde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</a:t>
            </a:r>
            <a:r>
              <a:rPr lang="en-US" sz="2400" dirty="0" err="1" smtClean="0"/>
              <a:t>barsk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  </a:t>
            </a:r>
            <a:r>
              <a:rPr lang="en-US" sz="2400" dirty="0" err="1" smtClean="0"/>
              <a:t>realitet</a:t>
            </a:r>
            <a:r>
              <a:rPr lang="en-US" sz="2400" dirty="0" smtClean="0"/>
              <a:t> </a:t>
            </a:r>
            <a:r>
              <a:rPr lang="en-US" sz="2400" dirty="0" err="1" smtClean="0"/>
              <a:t>avspeilet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dynamisk</a:t>
            </a:r>
            <a:r>
              <a:rPr lang="en-US" sz="2400" dirty="0" smtClean="0"/>
              <a:t> </a:t>
            </a:r>
            <a:r>
              <a:rPr lang="en-US" sz="2400" dirty="0" err="1" smtClean="0"/>
              <a:t>narrasjon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err="1" smtClean="0"/>
              <a:t>folkelegender</a:t>
            </a:r>
            <a:r>
              <a:rPr lang="en-US" sz="2400" dirty="0" smtClean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mytologiske</a:t>
            </a:r>
            <a:r>
              <a:rPr lang="en-US" sz="2400" dirty="0"/>
              <a:t> </a:t>
            </a:r>
            <a:r>
              <a:rPr lang="en-US" sz="2400" dirty="0" err="1"/>
              <a:t>verdenssyn</a:t>
            </a:r>
            <a:r>
              <a:rPr lang="en-US" sz="2400" dirty="0"/>
              <a:t> </a:t>
            </a: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            vs. </a:t>
            </a:r>
            <a:endParaRPr lang="en-US" sz="2400" dirty="0"/>
          </a:p>
          <a:p>
            <a:r>
              <a:rPr lang="en-US" sz="2400" dirty="0" err="1" smtClean="0"/>
              <a:t>sosialt</a:t>
            </a:r>
            <a:r>
              <a:rPr lang="en-US" sz="2400" dirty="0" smtClean="0"/>
              <a:t> </a:t>
            </a:r>
            <a:r>
              <a:rPr lang="en-US" sz="2400" dirty="0" err="1" smtClean="0"/>
              <a:t>kritisk</a:t>
            </a:r>
            <a:r>
              <a:rPr lang="en-US" sz="2400" dirty="0" smtClean="0"/>
              <a:t> </a:t>
            </a:r>
            <a:r>
              <a:rPr lang="en-US" sz="2400" dirty="0" err="1" smtClean="0"/>
              <a:t>etterforskning</a:t>
            </a:r>
            <a:r>
              <a:rPr lang="en-US" sz="2400" dirty="0" smtClean="0"/>
              <a:t> </a:t>
            </a:r>
            <a:r>
              <a:rPr lang="en-US" sz="2400" dirty="0" err="1" smtClean="0"/>
              <a:t>drevet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</a:t>
            </a:r>
            <a:r>
              <a:rPr lang="en-US" sz="2400" dirty="0" err="1" smtClean="0"/>
              <a:t>rastløs</a:t>
            </a:r>
            <a:r>
              <a:rPr lang="en-US" sz="2400" dirty="0" smtClean="0"/>
              <a:t> </a:t>
            </a:r>
            <a:r>
              <a:rPr lang="en-US" sz="2400" dirty="0" err="1" smtClean="0"/>
              <a:t>moralsk</a:t>
            </a:r>
            <a:r>
              <a:rPr lang="en-US" sz="2400" dirty="0" smtClean="0"/>
              <a:t> </a:t>
            </a:r>
            <a:r>
              <a:rPr lang="en-US" sz="2400" dirty="0" err="1" smtClean="0"/>
              <a:t>uro</a:t>
            </a:r>
            <a:r>
              <a:rPr lang="en-US" sz="2400" dirty="0" smtClean="0"/>
              <a:t> /  angst for den </a:t>
            </a:r>
            <a:r>
              <a:rPr lang="en-US" sz="2400" dirty="0" err="1" smtClean="0"/>
              <a:t>andre</a:t>
            </a:r>
            <a:endParaRPr lang="en-US" sz="2400" dirty="0" smtClean="0"/>
          </a:p>
          <a:p>
            <a:endParaRPr lang="nb-NO" sz="2400" dirty="0"/>
          </a:p>
          <a:p>
            <a:pPr marL="0" indent="0">
              <a:buNone/>
            </a:pPr>
            <a:r>
              <a:rPr lang="en-US" sz="2400" i="1" dirty="0" smtClean="0"/>
              <a:t>    ...without </a:t>
            </a:r>
            <a:r>
              <a:rPr lang="en-US" sz="2400" i="1" dirty="0"/>
              <a:t>descending to </a:t>
            </a:r>
            <a:r>
              <a:rPr lang="en-US" sz="2400" i="1" dirty="0" smtClean="0"/>
              <a:t>         </a:t>
            </a:r>
          </a:p>
          <a:p>
            <a:pPr marL="0" indent="0">
              <a:buNone/>
            </a:pPr>
            <a:r>
              <a:rPr lang="en-US" sz="2400" i="1" dirty="0" smtClean="0"/>
              <a:t>     eclecticism a </a:t>
            </a:r>
            <a:r>
              <a:rPr lang="en-US" sz="2400" i="1" dirty="0"/>
              <a:t>fine balance </a:t>
            </a:r>
            <a:endParaRPr lang="en-US" sz="2400" i="1" dirty="0" smtClean="0"/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between </a:t>
            </a:r>
            <a:r>
              <a:rPr lang="en-US" sz="2400" i="1" dirty="0"/>
              <a:t>storytelling that </a:t>
            </a:r>
            <a:endParaRPr lang="en-US" sz="2400" i="1" dirty="0" smtClean="0"/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reflects </a:t>
            </a:r>
            <a:r>
              <a:rPr lang="en-US" sz="2400" i="1" dirty="0"/>
              <a:t>on universal concerns </a:t>
            </a:r>
            <a:endParaRPr lang="en-US" sz="2400" i="1" dirty="0" smtClean="0"/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and </a:t>
            </a:r>
            <a:r>
              <a:rPr lang="en-US" sz="2400" i="1" dirty="0"/>
              <a:t>imagery that borders on </a:t>
            </a:r>
            <a:endParaRPr lang="en-US" sz="2400" i="1" dirty="0" smtClean="0"/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the exotic  - </a:t>
            </a:r>
            <a:r>
              <a:rPr lang="en-US" sz="2400" dirty="0" smtClean="0"/>
              <a:t>D. </a:t>
            </a:r>
            <a:r>
              <a:rPr lang="en-US" sz="2400" dirty="0" err="1" smtClean="0"/>
              <a:t>Iordanova</a:t>
            </a:r>
            <a:endParaRPr lang="en-US" sz="2400" dirty="0"/>
          </a:p>
          <a:p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0" y="116632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Poetikk vs. realisme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94414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3428" y="980728"/>
            <a:ext cx="8697144" cy="5174035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r>
              <a:rPr lang="en-US" sz="2800" i="1" dirty="0" smtClean="0"/>
              <a:t>a certain annoyance with their continuous classification as "Balkan" (indicating indigenous, peculiar, non-European) which effectively limits their ability to address themes of universal concern and obliges them to seek success mostly by engaging in exotic self-representations</a:t>
            </a:r>
            <a:r>
              <a:rPr lang="en-US" sz="2800" dirty="0"/>
              <a:t> </a:t>
            </a:r>
            <a:r>
              <a:rPr lang="en-US" sz="2800" dirty="0" smtClean="0"/>
              <a:t>D. </a:t>
            </a:r>
            <a:r>
              <a:rPr lang="en-US" sz="2800" dirty="0" err="1" smtClean="0"/>
              <a:t>Iordanova</a:t>
            </a:r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-&gt; å </a:t>
            </a:r>
            <a:r>
              <a:rPr lang="en-US" sz="2800" dirty="0" err="1"/>
              <a:t>snu</a:t>
            </a:r>
            <a:r>
              <a:rPr lang="en-US" sz="2800" dirty="0"/>
              <a:t> </a:t>
            </a:r>
            <a:r>
              <a:rPr lang="en-US" sz="2800" dirty="0" err="1" smtClean="0"/>
              <a:t>marginalitet</a:t>
            </a:r>
            <a:r>
              <a:rPr lang="en-US" sz="2800" dirty="0" smtClean="0"/>
              <a:t> </a:t>
            </a:r>
            <a:r>
              <a:rPr lang="en-US" sz="2800" dirty="0" err="1" smtClean="0"/>
              <a:t>fra</a:t>
            </a:r>
            <a:r>
              <a:rPr lang="en-US" sz="2800" dirty="0" smtClean="0"/>
              <a:t> </a:t>
            </a:r>
            <a:r>
              <a:rPr lang="en-US" sz="2800" dirty="0" err="1" smtClean="0"/>
              <a:t>ulempe</a:t>
            </a:r>
            <a:r>
              <a:rPr lang="en-US" sz="2800" dirty="0" smtClean="0"/>
              <a:t> </a:t>
            </a:r>
            <a:r>
              <a:rPr lang="en-US" sz="2800" dirty="0" err="1"/>
              <a:t>til</a:t>
            </a:r>
            <a:r>
              <a:rPr lang="en-US" sz="2800" dirty="0"/>
              <a:t> en </a:t>
            </a:r>
            <a:r>
              <a:rPr lang="en-US" sz="2800" dirty="0" err="1"/>
              <a:t>fordel</a:t>
            </a:r>
            <a:r>
              <a:rPr lang="en-US" sz="2800" dirty="0"/>
              <a:t>, </a:t>
            </a:r>
            <a:r>
              <a:rPr lang="en-US" sz="2800" dirty="0" err="1"/>
              <a:t>ved</a:t>
            </a:r>
            <a:r>
              <a:rPr lang="en-US" sz="2800" dirty="0"/>
              <a:t> å </a:t>
            </a:r>
            <a:r>
              <a:rPr lang="en-US" sz="2800" dirty="0" err="1"/>
              <a:t>bruke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dens </a:t>
            </a:r>
            <a:r>
              <a:rPr lang="en-US" sz="2800" dirty="0" err="1" smtClean="0"/>
              <a:t>rike</a:t>
            </a:r>
            <a:r>
              <a:rPr lang="en-US" sz="2800" dirty="0" smtClean="0"/>
              <a:t> </a:t>
            </a:r>
            <a:r>
              <a:rPr lang="en-US" sz="2800" dirty="0" err="1" smtClean="0"/>
              <a:t>visuelle</a:t>
            </a:r>
            <a:r>
              <a:rPr lang="en-US" sz="2800" dirty="0" smtClean="0"/>
              <a:t> </a:t>
            </a:r>
            <a:r>
              <a:rPr lang="en-US" sz="2800" dirty="0" err="1"/>
              <a:t>og</a:t>
            </a:r>
            <a:r>
              <a:rPr lang="en-US" sz="2800" dirty="0"/>
              <a:t> narrative </a:t>
            </a:r>
            <a:r>
              <a:rPr lang="en-US" sz="2800" dirty="0" err="1"/>
              <a:t>potensiale</a:t>
            </a:r>
            <a:endParaRPr lang="en-US" sz="2800" dirty="0"/>
          </a:p>
          <a:p>
            <a:endParaRPr lang="pl-PL" sz="2800" dirty="0"/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0" y="1166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err="1" smtClean="0">
                <a:solidFill>
                  <a:srgbClr val="FFFF00"/>
                </a:solidFill>
              </a:rPr>
              <a:t>Filmskapernes</a:t>
            </a:r>
            <a:r>
              <a:rPr lang="pl-PL" sz="4000" b="1" dirty="0" smtClean="0">
                <a:solidFill>
                  <a:srgbClr val="FFFF00"/>
                </a:solidFill>
              </a:rPr>
              <a:t> m</a:t>
            </a:r>
            <a:r>
              <a:rPr lang="nb-NO" sz="4000" b="1" dirty="0" smtClean="0">
                <a:solidFill>
                  <a:srgbClr val="FFFF00"/>
                </a:solidFill>
              </a:rPr>
              <a:t>ål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3952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390059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err="1" smtClean="0"/>
              <a:t>interetnisk</a:t>
            </a:r>
            <a:r>
              <a:rPr lang="en-US" sz="2400" dirty="0" smtClean="0"/>
              <a:t> </a:t>
            </a:r>
            <a:r>
              <a:rPr lang="en-US" sz="2400" dirty="0" err="1" smtClean="0"/>
              <a:t>balanse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etniske</a:t>
            </a:r>
            <a:r>
              <a:rPr lang="en-US" sz="2400" dirty="0" smtClean="0"/>
              <a:t> </a:t>
            </a:r>
            <a:r>
              <a:rPr lang="en-US" sz="2400" dirty="0" err="1" smtClean="0"/>
              <a:t>minoriteter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/>
              <a:t>r</a:t>
            </a:r>
            <a:r>
              <a:rPr lang="en-US" sz="2400" dirty="0" err="1" smtClean="0"/>
              <a:t>omfolk</a:t>
            </a:r>
            <a:endParaRPr lang="nb-NO" sz="2400" dirty="0"/>
          </a:p>
          <a:p>
            <a:r>
              <a:rPr lang="en-US" sz="2400" dirty="0" err="1" smtClean="0"/>
              <a:t>økende</a:t>
            </a:r>
            <a:r>
              <a:rPr lang="en-US" sz="2400" dirty="0" smtClean="0"/>
              <a:t> </a:t>
            </a:r>
            <a:r>
              <a:rPr lang="en-US" sz="2400" dirty="0" err="1" smtClean="0"/>
              <a:t>antall</a:t>
            </a:r>
            <a:r>
              <a:rPr lang="en-US" sz="2400" dirty="0" smtClean="0"/>
              <a:t> </a:t>
            </a:r>
            <a:r>
              <a:rPr lang="en-US" sz="2400" dirty="0" err="1" smtClean="0"/>
              <a:t>filmer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 smtClean="0"/>
              <a:t>avbilder</a:t>
            </a:r>
            <a:r>
              <a:rPr lang="en-US" sz="2400" dirty="0" smtClean="0"/>
              <a:t> </a:t>
            </a:r>
            <a:r>
              <a:rPr lang="en-US" sz="2400" dirty="0" err="1" smtClean="0"/>
              <a:t>naboer</a:t>
            </a:r>
            <a:r>
              <a:rPr lang="en-US" sz="2400" dirty="0" smtClean="0"/>
              <a:t>, </a:t>
            </a:r>
            <a:r>
              <a:rPr lang="en-US" sz="2400" dirty="0" err="1" smtClean="0"/>
              <a:t>der</a:t>
            </a:r>
            <a:r>
              <a:rPr lang="en-US" sz="2400" dirty="0" smtClean="0"/>
              <a:t> man </a:t>
            </a:r>
            <a:r>
              <a:rPr lang="en-US" sz="2400" dirty="0" err="1" smtClean="0"/>
              <a:t>forlot</a:t>
            </a:r>
            <a:r>
              <a:rPr lang="en-US" sz="2400" dirty="0" smtClean="0"/>
              <a:t> </a:t>
            </a:r>
            <a:r>
              <a:rPr lang="en-US" sz="2400" dirty="0" err="1" smtClean="0"/>
              <a:t>tradisjonelle</a:t>
            </a:r>
            <a:r>
              <a:rPr lang="en-US" sz="2400" dirty="0" smtClean="0"/>
              <a:t> </a:t>
            </a:r>
            <a:r>
              <a:rPr lang="en-US" sz="2400" dirty="0" err="1" smtClean="0"/>
              <a:t>stereotyper</a:t>
            </a:r>
            <a:r>
              <a:rPr lang="en-US" sz="2400" dirty="0" smtClean="0"/>
              <a:t> </a:t>
            </a:r>
            <a:r>
              <a:rPr lang="en-US" sz="2400" dirty="0" err="1" smtClean="0"/>
              <a:t>til</a:t>
            </a:r>
            <a:r>
              <a:rPr lang="en-US" sz="2400" dirty="0" smtClean="0"/>
              <a:t> </a:t>
            </a:r>
            <a:r>
              <a:rPr lang="en-US" sz="2400" dirty="0" err="1" smtClean="0"/>
              <a:t>fordel</a:t>
            </a:r>
            <a:r>
              <a:rPr lang="en-US" sz="2400" dirty="0" smtClean="0"/>
              <a:t> for ‘</a:t>
            </a:r>
            <a:r>
              <a:rPr lang="en-US" sz="2400" dirty="0" err="1" smtClean="0"/>
              <a:t>humanisert</a:t>
            </a:r>
            <a:r>
              <a:rPr lang="en-US" sz="2400" dirty="0" smtClean="0"/>
              <a:t>’ </a:t>
            </a:r>
            <a:r>
              <a:rPr lang="en-US" sz="2400" dirty="0" err="1" smtClean="0"/>
              <a:t>bilde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den </a:t>
            </a:r>
            <a:r>
              <a:rPr lang="en-US" sz="2400" dirty="0" err="1" smtClean="0"/>
              <a:t>etniske</a:t>
            </a:r>
            <a:r>
              <a:rPr lang="en-US" sz="2400" dirty="0" smtClean="0"/>
              <a:t> </a:t>
            </a:r>
            <a:r>
              <a:rPr lang="en-US" sz="2400" dirty="0" err="1" smtClean="0"/>
              <a:t>andre</a:t>
            </a:r>
            <a:endParaRPr lang="en-US" sz="2400" dirty="0"/>
          </a:p>
          <a:p>
            <a:r>
              <a:rPr lang="en-US" sz="2400" dirty="0" smtClean="0"/>
              <a:t>inter-</a:t>
            </a:r>
            <a:r>
              <a:rPr lang="en-US" sz="2400" dirty="0" err="1" smtClean="0"/>
              <a:t>etnisk</a:t>
            </a:r>
            <a:r>
              <a:rPr lang="en-US" sz="2400" dirty="0" smtClean="0"/>
              <a:t> </a:t>
            </a:r>
            <a:r>
              <a:rPr lang="en-US" sz="2400" dirty="0" err="1" smtClean="0"/>
              <a:t>kjærlighet</a:t>
            </a:r>
            <a:r>
              <a:rPr lang="en-US" sz="2400" dirty="0" smtClean="0"/>
              <a:t> </a:t>
            </a:r>
            <a:r>
              <a:rPr lang="en-US" sz="2400" dirty="0" err="1" smtClean="0"/>
              <a:t>innen</a:t>
            </a:r>
            <a:r>
              <a:rPr lang="en-US" sz="2400" dirty="0" smtClean="0"/>
              <a:t> Balkan-</a:t>
            </a:r>
            <a:r>
              <a:rPr lang="en-US" sz="2400" dirty="0" err="1" smtClean="0"/>
              <a:t>univers</a:t>
            </a:r>
            <a:r>
              <a:rPr lang="en-US" sz="2400" dirty="0" smtClean="0"/>
              <a:t> : </a:t>
            </a:r>
            <a:r>
              <a:rPr lang="en-US" sz="2400" b="1" i="1" dirty="0" err="1" smtClean="0">
                <a:solidFill>
                  <a:srgbClr val="FFC000"/>
                </a:solidFill>
              </a:rPr>
              <a:t>Preku</a:t>
            </a:r>
            <a:r>
              <a:rPr lang="en-US" sz="2400" b="1" i="1" dirty="0" smtClean="0">
                <a:solidFill>
                  <a:srgbClr val="FFC000"/>
                </a:solidFill>
              </a:rPr>
              <a:t> </a:t>
            </a:r>
            <a:r>
              <a:rPr lang="en-US" sz="2400" b="1" i="1" dirty="0" err="1">
                <a:solidFill>
                  <a:srgbClr val="FFC000"/>
                </a:solidFill>
              </a:rPr>
              <a:t>Ezeru</a:t>
            </a:r>
            <a:r>
              <a:rPr lang="en-US" sz="2400" b="1" i="1" dirty="0">
                <a:solidFill>
                  <a:srgbClr val="FFC000"/>
                </a:solidFill>
              </a:rPr>
              <a:t> </a:t>
            </a:r>
            <a:r>
              <a:rPr lang="en-US" sz="2400" b="1" i="1" dirty="0" smtClean="0">
                <a:solidFill>
                  <a:srgbClr val="FFC000"/>
                </a:solidFill>
              </a:rPr>
              <a:t>/ Across </a:t>
            </a:r>
            <a:r>
              <a:rPr lang="en-US" sz="2400" b="1" i="1" dirty="0">
                <a:solidFill>
                  <a:srgbClr val="FFC000"/>
                </a:solidFill>
              </a:rPr>
              <a:t>the </a:t>
            </a:r>
            <a:r>
              <a:rPr lang="en-US" sz="2400" b="1" i="1" dirty="0" smtClean="0">
                <a:solidFill>
                  <a:srgbClr val="FFC000"/>
                </a:solidFill>
              </a:rPr>
              <a:t>Lake,</a:t>
            </a:r>
            <a:r>
              <a:rPr lang="en-US" sz="2400" dirty="0" smtClean="0"/>
              <a:t> Antonio </a:t>
            </a:r>
            <a:r>
              <a:rPr lang="en-US" sz="2400" dirty="0" err="1"/>
              <a:t>Mitrikeski</a:t>
            </a:r>
            <a:r>
              <a:rPr lang="en-US" sz="2400" dirty="0"/>
              <a:t>, </a:t>
            </a:r>
            <a:r>
              <a:rPr lang="en-US" sz="2400" dirty="0" err="1" smtClean="0"/>
              <a:t>Makedonia</a:t>
            </a:r>
            <a:r>
              <a:rPr lang="en-US" sz="2400" dirty="0" smtClean="0"/>
              <a:t>/</a:t>
            </a:r>
            <a:r>
              <a:rPr lang="en-US" sz="2400" dirty="0" err="1" smtClean="0"/>
              <a:t>Polen</a:t>
            </a:r>
            <a:r>
              <a:rPr lang="en-US" sz="2400" dirty="0" smtClean="0"/>
              <a:t>, 1999 </a:t>
            </a:r>
          </a:p>
          <a:p>
            <a:r>
              <a:rPr lang="en-US" sz="2400" dirty="0" err="1" smtClean="0"/>
              <a:t>flyttning</a:t>
            </a:r>
            <a:r>
              <a:rPr lang="en-US" sz="2400" dirty="0" smtClean="0"/>
              <a:t> (</a:t>
            </a:r>
            <a:r>
              <a:rPr lang="en-US" sz="2400" dirty="0" err="1" smtClean="0"/>
              <a:t>migrering</a:t>
            </a:r>
            <a:r>
              <a:rPr lang="en-US" sz="2400" dirty="0" smtClean="0"/>
              <a:t>)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leting</a:t>
            </a:r>
            <a:r>
              <a:rPr lang="en-US" sz="2400" dirty="0" smtClean="0"/>
              <a:t> </a:t>
            </a:r>
            <a:r>
              <a:rPr lang="en-US" sz="2400" dirty="0" err="1" smtClean="0"/>
              <a:t>etter</a:t>
            </a:r>
            <a:r>
              <a:rPr lang="en-US" sz="2400" dirty="0" smtClean="0"/>
              <a:t> </a:t>
            </a:r>
            <a:r>
              <a:rPr lang="en-US" sz="2400" dirty="0" err="1" smtClean="0"/>
              <a:t>ens</a:t>
            </a:r>
            <a:r>
              <a:rPr lang="en-US" sz="2400" dirty="0" smtClean="0"/>
              <a:t> </a:t>
            </a:r>
            <a:r>
              <a:rPr lang="en-US" sz="2400" dirty="0" err="1" smtClean="0"/>
              <a:t>identitet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</a:t>
            </a:r>
            <a:r>
              <a:rPr lang="en-US" sz="2400" dirty="0" err="1" smtClean="0"/>
              <a:t>tvers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</a:t>
            </a:r>
            <a:r>
              <a:rPr lang="en-US" sz="2400" dirty="0" err="1" smtClean="0"/>
              <a:t>kulturer</a:t>
            </a:r>
            <a:r>
              <a:rPr lang="en-US" sz="2400" dirty="0" smtClean="0"/>
              <a:t> , f. </a:t>
            </a:r>
            <a:r>
              <a:rPr lang="en-US" sz="2400" dirty="0" err="1" smtClean="0"/>
              <a:t>eks</a:t>
            </a:r>
            <a:r>
              <a:rPr lang="en-US" sz="2400" dirty="0" smtClean="0"/>
              <a:t>. </a:t>
            </a:r>
            <a:r>
              <a:rPr lang="en-US" sz="2400" b="1" i="1" dirty="0" smtClean="0">
                <a:solidFill>
                  <a:srgbClr val="FFC000"/>
                </a:solidFill>
              </a:rPr>
              <a:t>Before the Rain, Ulysses</a:t>
            </a:r>
            <a:r>
              <a:rPr lang="nb-NO" sz="2400" b="1" i="1" dirty="0" smtClean="0">
                <a:solidFill>
                  <a:srgbClr val="FFC000"/>
                </a:solidFill>
              </a:rPr>
              <a:t>’ Gaze</a:t>
            </a:r>
            <a:endParaRPr lang="en-US" sz="2400" b="1" i="1" dirty="0" smtClean="0">
              <a:solidFill>
                <a:srgbClr val="FFC000"/>
              </a:solidFill>
            </a:endParaRPr>
          </a:p>
          <a:p>
            <a:r>
              <a:rPr lang="en-US" sz="2400" dirty="0" err="1" smtClean="0"/>
              <a:t>etniske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eksistensielle</a:t>
            </a:r>
            <a:r>
              <a:rPr lang="en-US" sz="2400" dirty="0" smtClean="0"/>
              <a:t> </a:t>
            </a:r>
            <a:r>
              <a:rPr lang="en-US" sz="2400" dirty="0" err="1" smtClean="0"/>
              <a:t>problemer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fokus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Tyrkia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Hellas</a:t>
            </a:r>
          </a:p>
          <a:p>
            <a:r>
              <a:rPr lang="en-US" sz="2400" dirty="0" err="1" smtClean="0"/>
              <a:t>rumensk</a:t>
            </a:r>
            <a:r>
              <a:rPr lang="en-US" sz="2400" dirty="0" smtClean="0"/>
              <a:t> film - </a:t>
            </a:r>
            <a:r>
              <a:rPr lang="en-US" sz="2400" dirty="0" err="1" smtClean="0"/>
              <a:t>arv</a:t>
            </a:r>
            <a:r>
              <a:rPr lang="en-US" sz="2400" dirty="0" smtClean="0"/>
              <a:t> </a:t>
            </a:r>
            <a:r>
              <a:rPr lang="en-US" sz="2400" dirty="0" err="1" smtClean="0"/>
              <a:t>fra</a:t>
            </a:r>
            <a:r>
              <a:rPr lang="en-US" sz="2400" dirty="0" smtClean="0"/>
              <a:t> Ceausescu-</a:t>
            </a:r>
            <a:r>
              <a:rPr lang="en-US" sz="2400" dirty="0" err="1" smtClean="0"/>
              <a:t>æra</a:t>
            </a:r>
            <a:endParaRPr lang="en-US" sz="2400" dirty="0" smtClean="0"/>
          </a:p>
          <a:p>
            <a:pPr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0" y="1166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Tematiske sirkler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42340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904656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000" dirty="0" smtClean="0"/>
          </a:p>
          <a:p>
            <a:r>
              <a:rPr lang="en-US" sz="2400" dirty="0" smtClean="0"/>
              <a:t>over </a:t>
            </a:r>
            <a:r>
              <a:rPr lang="en-US" sz="2400" dirty="0"/>
              <a:t>250 </a:t>
            </a:r>
            <a:r>
              <a:rPr lang="en-US" sz="2400" dirty="0" err="1" smtClean="0"/>
              <a:t>filmer</a:t>
            </a:r>
            <a:r>
              <a:rPr lang="en-US" sz="2400" dirty="0" smtClean="0"/>
              <a:t>, </a:t>
            </a:r>
            <a:r>
              <a:rPr lang="en-US" sz="2400" dirty="0" err="1" smtClean="0"/>
              <a:t>både</a:t>
            </a:r>
            <a:r>
              <a:rPr lang="en-US" sz="2400" dirty="0" smtClean="0"/>
              <a:t> </a:t>
            </a:r>
            <a:r>
              <a:rPr lang="en-US" sz="2400" dirty="0" err="1" smtClean="0"/>
              <a:t>dokumentar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fiksjonsfilmer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kompleks</a:t>
            </a:r>
            <a:r>
              <a:rPr lang="en-US" sz="2400" dirty="0" smtClean="0"/>
              <a:t> </a:t>
            </a:r>
            <a:r>
              <a:rPr lang="en-US" sz="2400" dirty="0" err="1" smtClean="0"/>
              <a:t>historie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Balkan -&gt; </a:t>
            </a:r>
            <a:r>
              <a:rPr lang="en-US" sz="2400" dirty="0" err="1" smtClean="0"/>
              <a:t>Kusturicas</a:t>
            </a:r>
            <a:r>
              <a:rPr lang="en-US" sz="2400" dirty="0" smtClean="0"/>
              <a:t> </a:t>
            </a:r>
            <a:r>
              <a:rPr lang="en-US" sz="2400" b="1" i="1" dirty="0">
                <a:solidFill>
                  <a:srgbClr val="FFC000"/>
                </a:solidFill>
              </a:rPr>
              <a:t>Underground</a:t>
            </a:r>
            <a:r>
              <a:rPr lang="en-US" sz="2400" b="1" i="1" dirty="0"/>
              <a:t> </a:t>
            </a:r>
            <a:r>
              <a:rPr lang="en-US" sz="2400" dirty="0"/>
              <a:t>(1995)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 smtClean="0"/>
              <a:t>byr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</a:t>
            </a:r>
            <a:r>
              <a:rPr lang="en-US" sz="2400" dirty="0" err="1" smtClean="0"/>
              <a:t>kontroversielt</a:t>
            </a:r>
            <a:r>
              <a:rPr lang="en-US" sz="2400" dirty="0" smtClean="0"/>
              <a:t> </a:t>
            </a:r>
            <a:r>
              <a:rPr lang="en-US" sz="2400" dirty="0" err="1" smtClean="0"/>
              <a:t>syn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 </a:t>
            </a:r>
            <a:r>
              <a:rPr lang="en-US" sz="2400" dirty="0" err="1" smtClean="0"/>
              <a:t>historie</a:t>
            </a:r>
            <a:r>
              <a:rPr lang="en-US" sz="2400" dirty="0" smtClean="0"/>
              <a:t> </a:t>
            </a:r>
            <a:r>
              <a:rPr lang="en-US" sz="2400" dirty="0" err="1" smtClean="0"/>
              <a:t>av</a:t>
            </a:r>
            <a:r>
              <a:rPr lang="en-US" sz="2400" dirty="0" smtClean="0"/>
              <a:t> </a:t>
            </a:r>
            <a:r>
              <a:rPr lang="en-US" sz="2400" dirty="0" err="1" smtClean="0"/>
              <a:t>Jugoslavia</a:t>
            </a:r>
            <a:r>
              <a:rPr lang="en-US" sz="2400" dirty="0" smtClean="0"/>
              <a:t> </a:t>
            </a:r>
            <a:r>
              <a:rPr lang="en-US" sz="2400" dirty="0" err="1" smtClean="0"/>
              <a:t>siden</a:t>
            </a:r>
            <a:r>
              <a:rPr lang="en-US" sz="2400" dirty="0" smtClean="0"/>
              <a:t> 1941</a:t>
            </a:r>
          </a:p>
          <a:p>
            <a:r>
              <a:rPr lang="en-US" sz="2400" b="1" i="1" dirty="0" smtClean="0">
                <a:solidFill>
                  <a:srgbClr val="FFC000"/>
                </a:solidFill>
              </a:rPr>
              <a:t>No Man’s Land, Welcome to Sarajevo, Perfect circle, </a:t>
            </a:r>
            <a:r>
              <a:rPr lang="en-US" sz="2400" b="1" i="1" dirty="0" err="1" smtClean="0">
                <a:solidFill>
                  <a:srgbClr val="FFC000"/>
                </a:solidFill>
              </a:rPr>
              <a:t>Grbavica</a:t>
            </a:r>
            <a:r>
              <a:rPr lang="en-US" sz="2400" b="1" i="1" dirty="0" smtClean="0">
                <a:solidFill>
                  <a:srgbClr val="FFC000"/>
                </a:solidFill>
              </a:rPr>
              <a:t>, </a:t>
            </a:r>
            <a:r>
              <a:rPr lang="en-US" sz="2400" b="1" i="1" dirty="0" err="1" smtClean="0">
                <a:solidFill>
                  <a:srgbClr val="FFC000"/>
                </a:solidFill>
              </a:rPr>
              <a:t>Lepa</a:t>
            </a:r>
            <a:r>
              <a:rPr lang="en-US" sz="2400" b="1" i="1" dirty="0" smtClean="0">
                <a:solidFill>
                  <a:srgbClr val="FFC000"/>
                </a:solidFill>
              </a:rPr>
              <a:t> </a:t>
            </a:r>
            <a:r>
              <a:rPr lang="en-US" sz="2400" b="1" i="1" dirty="0" err="1">
                <a:solidFill>
                  <a:srgbClr val="FFC000"/>
                </a:solidFill>
              </a:rPr>
              <a:t>sela</a:t>
            </a:r>
            <a:r>
              <a:rPr lang="en-US" sz="2400" b="1" i="1" dirty="0">
                <a:solidFill>
                  <a:srgbClr val="FFC000"/>
                </a:solidFill>
              </a:rPr>
              <a:t> </a:t>
            </a:r>
            <a:r>
              <a:rPr lang="en-US" sz="2400" b="1" i="1" dirty="0" err="1">
                <a:solidFill>
                  <a:srgbClr val="FFC000"/>
                </a:solidFill>
              </a:rPr>
              <a:t>lepo</a:t>
            </a:r>
            <a:r>
              <a:rPr lang="en-US" sz="2400" b="1" i="1" dirty="0">
                <a:solidFill>
                  <a:srgbClr val="FFC000"/>
                </a:solidFill>
              </a:rPr>
              <a:t> </a:t>
            </a:r>
            <a:r>
              <a:rPr lang="en-US" sz="2400" b="1" i="1" dirty="0" smtClean="0">
                <a:solidFill>
                  <a:srgbClr val="FFC000"/>
                </a:solidFill>
              </a:rPr>
              <a:t>gore</a:t>
            </a:r>
          </a:p>
          <a:p>
            <a:r>
              <a:rPr lang="en-US" sz="2400" dirty="0" err="1" smtClean="0"/>
              <a:t>dokumentarfilm</a:t>
            </a:r>
            <a:r>
              <a:rPr lang="en-US" sz="2400" dirty="0" smtClean="0"/>
              <a:t>: </a:t>
            </a:r>
            <a:r>
              <a:rPr lang="en-US" sz="2400" dirty="0"/>
              <a:t>Chris </a:t>
            </a:r>
            <a:r>
              <a:rPr lang="en-US" sz="2400" dirty="0" smtClean="0"/>
              <a:t>Marker, Marcel </a:t>
            </a:r>
            <a:r>
              <a:rPr lang="en-US" sz="2400" dirty="0" err="1" smtClean="0"/>
              <a:t>Ophuls</a:t>
            </a:r>
            <a:r>
              <a:rPr lang="en-US" sz="2400" dirty="0" smtClean="0"/>
              <a:t>, </a:t>
            </a:r>
            <a:r>
              <a:rPr lang="en-US" sz="2400" dirty="0" err="1" smtClean="0"/>
              <a:t>SaGA</a:t>
            </a:r>
            <a:r>
              <a:rPr lang="en-US" sz="2400" dirty="0" smtClean="0"/>
              <a:t>, TV B92, Factum, </a:t>
            </a:r>
            <a:r>
              <a:rPr lang="en-US" sz="2400" dirty="0"/>
              <a:t>70 </a:t>
            </a:r>
            <a:r>
              <a:rPr lang="en-US" sz="2400" dirty="0" err="1" smtClean="0"/>
              <a:t>dok</a:t>
            </a:r>
            <a:r>
              <a:rPr lang="en-US" sz="2400" dirty="0" smtClean="0"/>
              <a:t> </a:t>
            </a:r>
            <a:r>
              <a:rPr lang="en-US" sz="2400" dirty="0" err="1" smtClean="0"/>
              <a:t>om</a:t>
            </a:r>
            <a:r>
              <a:rPr lang="en-US" sz="2400" dirty="0" smtClean="0"/>
              <a:t> Sarajevo</a:t>
            </a:r>
          </a:p>
          <a:p>
            <a:r>
              <a:rPr lang="en-US" sz="2400" dirty="0" smtClean="0"/>
              <a:t>mock-documentary </a:t>
            </a:r>
            <a:r>
              <a:rPr lang="en-US" sz="2400" dirty="0" err="1"/>
              <a:t>Ž</a:t>
            </a:r>
            <a:r>
              <a:rPr lang="en-US" sz="2400" dirty="0" err="1" smtClean="0"/>
              <a:t>elimir</a:t>
            </a:r>
            <a:r>
              <a:rPr lang="en-US" sz="2400" dirty="0" smtClean="0"/>
              <a:t> </a:t>
            </a:r>
            <a:r>
              <a:rPr lang="en-US" sz="2400" dirty="0" err="1" smtClean="0"/>
              <a:t>Žilnik</a:t>
            </a:r>
            <a:r>
              <a:rPr lang="en-US" sz="2400" dirty="0" smtClean="0"/>
              <a:t>, </a:t>
            </a:r>
            <a:r>
              <a:rPr lang="en-US" sz="2400" b="1" i="1" dirty="0" smtClean="0">
                <a:solidFill>
                  <a:srgbClr val="FFC000"/>
                </a:solidFill>
              </a:rPr>
              <a:t>Tito Among the Serbs for the Second Time</a:t>
            </a:r>
            <a:endParaRPr lang="en-US" sz="2400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EKSEMPEL! </a:t>
            </a:r>
            <a:r>
              <a:rPr lang="en-US" sz="2400" b="1" i="1" dirty="0" smtClean="0"/>
              <a:t>Angels in Sarajevo</a:t>
            </a:r>
            <a:r>
              <a:rPr lang="en-US" sz="2400" i="1" dirty="0" smtClean="0"/>
              <a:t>, </a:t>
            </a:r>
            <a:r>
              <a:rPr lang="en-US" sz="2400" dirty="0" err="1" smtClean="0"/>
              <a:t>Antonije</a:t>
            </a:r>
            <a:r>
              <a:rPr lang="en-US" sz="2400" dirty="0" smtClean="0"/>
              <a:t> Nino </a:t>
            </a:r>
            <a:r>
              <a:rPr lang="en-US" sz="2400" dirty="0" err="1" smtClean="0"/>
              <a:t>Žalica</a:t>
            </a:r>
            <a:r>
              <a:rPr lang="en-US" sz="2400" dirty="0" smtClean="0"/>
              <a:t>, 1993,</a:t>
            </a:r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                 </a:t>
            </a:r>
            <a:r>
              <a:rPr lang="en-US" sz="2400" b="1" i="1" dirty="0" smtClean="0"/>
              <a:t>Pretty Diana</a:t>
            </a:r>
            <a:r>
              <a:rPr lang="en-US" sz="2400" dirty="0" smtClean="0"/>
              <a:t>, Boris </a:t>
            </a:r>
            <a:r>
              <a:rPr lang="en-US" sz="2400" dirty="0" err="1" smtClean="0"/>
              <a:t>Mitić</a:t>
            </a:r>
            <a:r>
              <a:rPr lang="en-US" sz="2400" dirty="0" smtClean="0"/>
              <a:t>, 2003</a:t>
            </a:r>
            <a:r>
              <a:rPr lang="en-US" sz="2400" dirty="0"/>
              <a:t/>
            </a:r>
            <a:br>
              <a:rPr lang="en-US" sz="2400" dirty="0"/>
            </a:b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0" y="116633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Oppløsning av Jugoslavia</a:t>
            </a:r>
          </a:p>
          <a:p>
            <a:pPr algn="ctr"/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33450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521296"/>
            <a:ext cx="8229600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 err="1" smtClean="0"/>
              <a:t>kunstfilmer</a:t>
            </a:r>
            <a:r>
              <a:rPr lang="en-US" sz="2800" dirty="0" smtClean="0"/>
              <a:t> med </a:t>
            </a:r>
            <a:r>
              <a:rPr lang="en-US" sz="2800" dirty="0" err="1" smtClean="0"/>
              <a:t>særegen</a:t>
            </a:r>
            <a:r>
              <a:rPr lang="en-US" sz="2800" dirty="0" smtClean="0"/>
              <a:t> </a:t>
            </a:r>
            <a:r>
              <a:rPr lang="en-US" sz="2800" dirty="0" err="1" smtClean="0"/>
              <a:t>stil</a:t>
            </a:r>
            <a:r>
              <a:rPr lang="en-US" sz="2800" dirty="0" smtClean="0"/>
              <a:t> </a:t>
            </a:r>
            <a:r>
              <a:rPr lang="en-US" sz="2800" dirty="0" err="1" smtClean="0"/>
              <a:t>og</a:t>
            </a:r>
            <a:r>
              <a:rPr lang="en-US" sz="2800" dirty="0" smtClean="0"/>
              <a:t> </a:t>
            </a:r>
            <a:r>
              <a:rPr lang="en-US" sz="2800" dirty="0" err="1" smtClean="0"/>
              <a:t>ikke-klassiske</a:t>
            </a:r>
            <a:r>
              <a:rPr lang="en-US" sz="2800" dirty="0" smtClean="0"/>
              <a:t> </a:t>
            </a:r>
            <a:r>
              <a:rPr lang="en-US" sz="2800" dirty="0" err="1" smtClean="0"/>
              <a:t>fortellingsmønstre</a:t>
            </a:r>
            <a:r>
              <a:rPr lang="en-US" sz="2800" dirty="0" smtClean="0"/>
              <a:t> </a:t>
            </a:r>
          </a:p>
          <a:p>
            <a:r>
              <a:rPr lang="en-US" sz="2800" dirty="0" err="1"/>
              <a:t>s</a:t>
            </a:r>
            <a:r>
              <a:rPr lang="en-US" sz="2800" dirty="0" err="1" smtClean="0"/>
              <a:t>ubjektivitet</a:t>
            </a:r>
            <a:r>
              <a:rPr lang="en-US" sz="2800" dirty="0" smtClean="0"/>
              <a:t> </a:t>
            </a:r>
            <a:r>
              <a:rPr lang="en-US" sz="2800" dirty="0" err="1" smtClean="0"/>
              <a:t>og</a:t>
            </a:r>
            <a:r>
              <a:rPr lang="en-US" sz="2800" dirty="0" smtClean="0"/>
              <a:t> </a:t>
            </a:r>
            <a:r>
              <a:rPr lang="en-US" sz="2800" dirty="0" err="1" smtClean="0"/>
              <a:t>psykologisk</a:t>
            </a:r>
            <a:r>
              <a:rPr lang="en-US" sz="2800" dirty="0" smtClean="0"/>
              <a:t> </a:t>
            </a:r>
            <a:r>
              <a:rPr lang="en-US" sz="2800" dirty="0" err="1" smtClean="0"/>
              <a:t>kompleksitet</a:t>
            </a:r>
            <a:r>
              <a:rPr lang="en-US" sz="2800" dirty="0" smtClean="0"/>
              <a:t> </a:t>
            </a:r>
          </a:p>
          <a:p>
            <a:r>
              <a:rPr lang="en-US" sz="2800" dirty="0" err="1" smtClean="0"/>
              <a:t>realisme</a:t>
            </a:r>
            <a:r>
              <a:rPr lang="en-US" sz="2800" dirty="0" smtClean="0"/>
              <a:t> / </a:t>
            </a:r>
            <a:r>
              <a:rPr lang="en-US" sz="2800" dirty="0" err="1" smtClean="0"/>
              <a:t>autoral</a:t>
            </a:r>
            <a:r>
              <a:rPr lang="en-US" sz="2800" dirty="0" smtClean="0"/>
              <a:t> </a:t>
            </a:r>
            <a:r>
              <a:rPr lang="en-US" sz="2800" dirty="0" err="1" smtClean="0"/>
              <a:t>ekspressivitet</a:t>
            </a:r>
            <a:r>
              <a:rPr lang="en-US" sz="2800" dirty="0" smtClean="0"/>
              <a:t> </a:t>
            </a:r>
          </a:p>
          <a:p>
            <a:r>
              <a:rPr lang="en-US" sz="2800" dirty="0" err="1" smtClean="0"/>
              <a:t>tvetydighet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-&gt; D. </a:t>
            </a:r>
            <a:r>
              <a:rPr lang="en-US" sz="2800" dirty="0" err="1" smtClean="0"/>
              <a:t>Bordwell</a:t>
            </a:r>
            <a:r>
              <a:rPr lang="en-US" sz="2800" dirty="0" smtClean="0"/>
              <a:t>, The European Cinema Reader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fabel</a:t>
            </a:r>
            <a:r>
              <a:rPr lang="en-US" sz="2800" dirty="0" smtClean="0"/>
              <a:t> / </a:t>
            </a:r>
            <a:r>
              <a:rPr lang="en-US" sz="2800" dirty="0" err="1" smtClean="0"/>
              <a:t>dokumentar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0" y="169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Balkansk film - alternativ film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148075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521296"/>
            <a:ext cx="8229600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diaspora mot </a:t>
            </a:r>
            <a:r>
              <a:rPr lang="en-US" sz="2800" dirty="0" err="1" smtClean="0"/>
              <a:t>sentrum</a:t>
            </a:r>
            <a:endParaRPr lang="en-US" sz="2800" dirty="0" smtClean="0"/>
          </a:p>
          <a:p>
            <a:r>
              <a:rPr lang="en-US" sz="2800" dirty="0" err="1" smtClean="0"/>
              <a:t>minoriteter</a:t>
            </a:r>
            <a:r>
              <a:rPr lang="en-US" sz="2800" dirty="0" smtClean="0"/>
              <a:t> </a:t>
            </a:r>
            <a:r>
              <a:rPr lang="en-US" sz="2800" dirty="0"/>
              <a:t>/ </a:t>
            </a:r>
            <a:r>
              <a:rPr lang="en-US" sz="2800" dirty="0" err="1" smtClean="0"/>
              <a:t>eurosentrisme</a:t>
            </a:r>
            <a:endParaRPr lang="en-US" sz="2800" dirty="0"/>
          </a:p>
          <a:p>
            <a:r>
              <a:rPr lang="en-US" sz="2800" dirty="0" err="1"/>
              <a:t>transnasjonalisme</a:t>
            </a:r>
            <a:r>
              <a:rPr lang="en-US" sz="2800" dirty="0"/>
              <a:t>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 err="1" smtClean="0"/>
              <a:t>regionalisme</a:t>
            </a:r>
            <a:r>
              <a:rPr lang="en-US" sz="2800" dirty="0" smtClean="0"/>
              <a:t>, </a:t>
            </a:r>
            <a:r>
              <a:rPr lang="en-US" sz="2800" dirty="0" err="1"/>
              <a:t>samarbeid</a:t>
            </a:r>
            <a:r>
              <a:rPr lang="en-US" sz="2800" dirty="0"/>
              <a:t>: </a:t>
            </a:r>
            <a:r>
              <a:rPr lang="en-US" sz="2800" dirty="0" err="1"/>
              <a:t>Kusturica's</a:t>
            </a:r>
            <a:r>
              <a:rPr lang="en-US" sz="2800" dirty="0"/>
              <a:t> Underground (</a:t>
            </a:r>
            <a:r>
              <a:rPr lang="en-US" sz="2800" dirty="0" err="1"/>
              <a:t>Frankrike</a:t>
            </a:r>
            <a:r>
              <a:rPr lang="en-US" sz="2800" dirty="0"/>
              <a:t>/</a:t>
            </a:r>
            <a:r>
              <a:rPr lang="en-US" sz="2800" dirty="0" err="1"/>
              <a:t>Tyskland</a:t>
            </a:r>
            <a:r>
              <a:rPr lang="en-US" sz="2800" dirty="0"/>
              <a:t>/</a:t>
            </a:r>
            <a:r>
              <a:rPr lang="en-US" sz="2800" dirty="0" err="1"/>
              <a:t>Ungern</a:t>
            </a:r>
            <a:r>
              <a:rPr lang="en-US" sz="2800" dirty="0"/>
              <a:t>), </a:t>
            </a:r>
            <a:r>
              <a:rPr lang="en-US" sz="2800" b="1" i="1" dirty="0">
                <a:solidFill>
                  <a:srgbClr val="FFC000"/>
                </a:solidFill>
              </a:rPr>
              <a:t>Black Cat, White Cat </a:t>
            </a:r>
            <a:r>
              <a:rPr lang="en-US" sz="2800" dirty="0"/>
              <a:t>(</a:t>
            </a:r>
            <a:r>
              <a:rPr lang="en-US" sz="2800" dirty="0" err="1"/>
              <a:t>Frankrike</a:t>
            </a:r>
            <a:r>
              <a:rPr lang="en-US" sz="2800" dirty="0"/>
              <a:t>/</a:t>
            </a:r>
            <a:r>
              <a:rPr lang="en-US" sz="2800" dirty="0" err="1"/>
              <a:t>Tyskland</a:t>
            </a:r>
            <a:r>
              <a:rPr lang="en-US" sz="2800" dirty="0"/>
              <a:t>/</a:t>
            </a:r>
            <a:r>
              <a:rPr lang="en-US" sz="2800" dirty="0" err="1"/>
              <a:t>Jugoslavia</a:t>
            </a:r>
            <a:r>
              <a:rPr lang="en-US" sz="2800" dirty="0"/>
              <a:t>),  </a:t>
            </a:r>
            <a:r>
              <a:rPr lang="en-US" sz="2800" dirty="0" err="1"/>
              <a:t>Paskaljević's</a:t>
            </a:r>
            <a:r>
              <a:rPr lang="en-US" sz="2800" dirty="0"/>
              <a:t> </a:t>
            </a:r>
            <a:r>
              <a:rPr lang="en-US" sz="2800" b="1" i="1" dirty="0">
                <a:solidFill>
                  <a:srgbClr val="FFC000"/>
                </a:solidFill>
              </a:rPr>
              <a:t>Cabaret Balkan </a:t>
            </a:r>
            <a:r>
              <a:rPr lang="en-US" sz="2800" dirty="0"/>
              <a:t>(</a:t>
            </a:r>
            <a:r>
              <a:rPr lang="en-US" sz="2800" dirty="0" err="1"/>
              <a:t>Frankrike</a:t>
            </a:r>
            <a:r>
              <a:rPr lang="en-US" sz="2800" dirty="0"/>
              <a:t>/Hellas/</a:t>
            </a:r>
            <a:r>
              <a:rPr lang="en-US" sz="2800" dirty="0" err="1"/>
              <a:t>Tyria</a:t>
            </a:r>
            <a:r>
              <a:rPr lang="en-US" sz="2800" dirty="0"/>
              <a:t>), </a:t>
            </a:r>
            <a:r>
              <a:rPr lang="en-US" sz="2800" dirty="0" err="1"/>
              <a:t>Kenović's</a:t>
            </a:r>
            <a:r>
              <a:rPr lang="en-US" sz="2800" dirty="0"/>
              <a:t> </a:t>
            </a:r>
            <a:r>
              <a:rPr lang="en-US" sz="2800" b="1" i="1" dirty="0">
                <a:solidFill>
                  <a:srgbClr val="FFC000"/>
                </a:solidFill>
              </a:rPr>
              <a:t>Perfect Circle</a:t>
            </a:r>
          </a:p>
          <a:p>
            <a:r>
              <a:rPr lang="en-US" sz="2800" dirty="0" err="1" smtClean="0"/>
              <a:t>motstand</a:t>
            </a:r>
            <a:r>
              <a:rPr lang="en-US" sz="2800" dirty="0" smtClean="0"/>
              <a:t> </a:t>
            </a:r>
            <a:r>
              <a:rPr lang="en-US" sz="2800" dirty="0"/>
              <a:t>mot </a:t>
            </a:r>
            <a:r>
              <a:rPr lang="en-US" sz="2800" dirty="0" err="1"/>
              <a:t>krigen</a:t>
            </a:r>
            <a:r>
              <a:rPr lang="en-US" sz="2800" dirty="0"/>
              <a:t>, mot </a:t>
            </a:r>
            <a:r>
              <a:rPr lang="en-US" sz="2800" dirty="0" err="1"/>
              <a:t>marginalisering</a:t>
            </a:r>
            <a:r>
              <a:rPr lang="en-US" sz="2800" dirty="0"/>
              <a:t> –&gt; </a:t>
            </a:r>
            <a:r>
              <a:rPr lang="en-US" sz="2800" i="1" dirty="0"/>
              <a:t>cinema of subversion </a:t>
            </a:r>
            <a:r>
              <a:rPr lang="en-US" sz="2800" dirty="0"/>
              <a:t>(R. </a:t>
            </a:r>
            <a:r>
              <a:rPr lang="en-US" sz="2800" dirty="0" err="1"/>
              <a:t>Stam</a:t>
            </a:r>
            <a:r>
              <a:rPr lang="en-US" sz="2800" dirty="0"/>
              <a:t>)</a:t>
            </a:r>
          </a:p>
          <a:p>
            <a:r>
              <a:rPr lang="en-US" sz="2800" dirty="0" err="1"/>
              <a:t>feministisk</a:t>
            </a:r>
            <a:r>
              <a:rPr lang="en-US" sz="2800" dirty="0"/>
              <a:t> </a:t>
            </a:r>
            <a:r>
              <a:rPr lang="en-US" sz="2800" dirty="0" smtClean="0"/>
              <a:t>film</a:t>
            </a:r>
            <a:r>
              <a:rPr lang="en-US" sz="2800" dirty="0"/>
              <a:t>: </a:t>
            </a:r>
            <a:r>
              <a:rPr lang="en-US" sz="2800" dirty="0" err="1"/>
              <a:t>Vesna</a:t>
            </a:r>
            <a:r>
              <a:rPr lang="en-US" sz="2800" dirty="0"/>
              <a:t> </a:t>
            </a:r>
            <a:r>
              <a:rPr lang="en-US" sz="2800" dirty="0" err="1"/>
              <a:t>Ljubić</a:t>
            </a:r>
            <a:r>
              <a:rPr lang="en-US" sz="2800" dirty="0"/>
              <a:t>, </a:t>
            </a:r>
            <a:r>
              <a:rPr lang="en-US" sz="2800" dirty="0" err="1"/>
              <a:t>Jasmila</a:t>
            </a:r>
            <a:r>
              <a:rPr lang="en-US" sz="2800" dirty="0"/>
              <a:t> </a:t>
            </a:r>
            <a:r>
              <a:rPr lang="en-US" sz="2800" dirty="0" err="1"/>
              <a:t>Žbanić</a:t>
            </a:r>
            <a:endParaRPr lang="en-US" sz="2800" dirty="0"/>
          </a:p>
          <a:p>
            <a:pPr marL="0" indent="0" algn="r">
              <a:buNone/>
            </a:pPr>
            <a:r>
              <a:rPr lang="en-US" sz="2800" i="1" dirty="0" err="1" smtClean="0">
                <a:solidFill>
                  <a:srgbClr val="FFC000"/>
                </a:solidFill>
              </a:rPr>
              <a:t>Takk</a:t>
            </a:r>
            <a:r>
              <a:rPr lang="en-US" sz="2800" i="1" dirty="0" smtClean="0">
                <a:solidFill>
                  <a:srgbClr val="FFC000"/>
                </a:solidFill>
              </a:rPr>
              <a:t> for </a:t>
            </a:r>
            <a:r>
              <a:rPr lang="en-US" sz="2800" i="1" dirty="0" err="1" smtClean="0">
                <a:solidFill>
                  <a:srgbClr val="FFC000"/>
                </a:solidFill>
              </a:rPr>
              <a:t>i</a:t>
            </a:r>
            <a:r>
              <a:rPr lang="en-US" sz="2800" i="1" dirty="0" smtClean="0">
                <a:solidFill>
                  <a:srgbClr val="FFC000"/>
                </a:solidFill>
              </a:rPr>
              <a:t> dag!</a:t>
            </a:r>
            <a:r>
              <a:rPr lang="en-US" sz="2800" dirty="0"/>
              <a:t/>
            </a:r>
            <a:br>
              <a:rPr lang="en-US" sz="2800" dirty="0"/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0" y="169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b="1" dirty="0" smtClean="0">
                <a:solidFill>
                  <a:srgbClr val="FFFF00"/>
                </a:solidFill>
              </a:rPr>
              <a:t>Balkansk film - alternativ film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40468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5664</TotalTime>
  <Words>1097</Words>
  <Application>Microsoft Office PowerPoint</Application>
  <PresentationFormat>On-screen Show (4:3)</PresentationFormat>
  <Paragraphs>191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Motyw pakietu Office</vt:lpstr>
      <vt:lpstr> Balkansk film  </vt:lpstr>
      <vt:lpstr>Noen fakta om Balkan </vt:lpstr>
      <vt:lpstr>Kritikkerne og filmskaperne</vt:lpstr>
      <vt:lpstr>Hvorfor balkansk film?</vt:lpstr>
      <vt:lpstr> </vt:lpstr>
      <vt:lpstr>Tematisk profil - hva?</vt:lpstr>
      <vt:lpstr>Tematisk profil - hvordan?</vt:lpstr>
      <vt:lpstr>Tematisk leitmotiv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Hollywoodstilen i film</dc:title>
  <dc:creator>hp</dc:creator>
  <cp:lastModifiedBy>haakonjo</cp:lastModifiedBy>
  <cp:revision>547</cp:revision>
  <dcterms:created xsi:type="dcterms:W3CDTF">2011-09-03T19:40:19Z</dcterms:created>
  <dcterms:modified xsi:type="dcterms:W3CDTF">2012-09-17T07:49:15Z</dcterms:modified>
</cp:coreProperties>
</file>