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333" r:id="rId4"/>
    <p:sldId id="312" r:id="rId5"/>
    <p:sldId id="321" r:id="rId6"/>
    <p:sldId id="336" r:id="rId7"/>
    <p:sldId id="335" r:id="rId8"/>
    <p:sldId id="295" r:id="rId9"/>
    <p:sldId id="337" r:id="rId10"/>
    <p:sldId id="304" r:id="rId11"/>
    <p:sldId id="338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95915" autoAdjust="0"/>
  </p:normalViewPr>
  <p:slideViewPr>
    <p:cSldViewPr>
      <p:cViewPr>
        <p:scale>
          <a:sx n="80" d="100"/>
          <a:sy n="80" d="100"/>
        </p:scale>
        <p:origin x="-594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C975B-C3C5-4B2F-970F-DCDCCBF96A15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BFE62-DF73-4F34-91D6-1158174CCF7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97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30735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3073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30735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30735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FE62-DF73-4F34-91D6-1158174CCF71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161DF-85D6-4E8A-ACB7-8911D44AA1FB}" type="datetimeFigureOut">
              <a:rPr lang="pl-PL" smtClean="0"/>
              <a:pPr/>
              <a:t>2012-09-20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458F8-AF45-4518-8D5A-592489B5E0E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 fontScale="90000"/>
          </a:bodyPr>
          <a:lstStyle/>
          <a:p>
            <a:r>
              <a:rPr lang="nb-NO" sz="4800" b="1" dirty="0" smtClean="0">
                <a:solidFill>
                  <a:srgbClr val="FFFF00"/>
                </a:solidFill>
              </a:rPr>
              <a:t/>
            </a:r>
            <a:br>
              <a:rPr lang="nb-NO" sz="4800" b="1" dirty="0" smtClean="0">
                <a:solidFill>
                  <a:srgbClr val="FFFF00"/>
                </a:solidFill>
              </a:rPr>
            </a:br>
            <a:r>
              <a:rPr lang="nb-NO" sz="4800" b="1" dirty="0" smtClean="0">
                <a:solidFill>
                  <a:srgbClr val="FFFF00"/>
                </a:solidFill>
              </a:rPr>
              <a:t>Spansk film </a:t>
            </a:r>
            <a:br>
              <a:rPr lang="nb-NO" sz="4800" b="1" dirty="0" smtClean="0">
                <a:solidFill>
                  <a:srgbClr val="FFFF00"/>
                </a:solidFill>
              </a:rPr>
            </a:br>
            <a:endParaRPr lang="pl-PL" sz="4800" b="1" dirty="0">
              <a:solidFill>
                <a:srgbClr val="FFFF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31403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pl-PL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pl-PL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835696" y="3861048"/>
            <a:ext cx="5256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 smtClean="0"/>
              <a:t>MEVIT 35</a:t>
            </a:r>
            <a:r>
              <a:rPr lang="pl-PL" sz="2000" b="1" dirty="0" smtClean="0"/>
              <a:t>26 ALTERNATIV FILM</a:t>
            </a:r>
          </a:p>
          <a:p>
            <a:r>
              <a:rPr lang="nb-NO" sz="2000" b="1" i="1" dirty="0" smtClean="0">
                <a:solidFill>
                  <a:srgbClr val="FFC000"/>
                </a:solidFill>
              </a:rPr>
              <a:t>Magdalena Tutka - Gwozdz</a:t>
            </a:r>
            <a:endParaRPr lang="pl-PL" sz="2000" b="1" i="1" dirty="0" smtClean="0">
              <a:solidFill>
                <a:srgbClr val="FFC000"/>
              </a:solidFill>
            </a:endParaRPr>
          </a:p>
          <a:p>
            <a:r>
              <a:rPr lang="pl-PL" sz="2000" b="1" dirty="0" smtClean="0"/>
              <a:t>IMK, 1</a:t>
            </a:r>
            <a:r>
              <a:rPr lang="nb-NO" sz="2000" b="1" dirty="0" smtClean="0"/>
              <a:t>9</a:t>
            </a:r>
            <a:r>
              <a:rPr lang="pl-PL" sz="2000" b="1" dirty="0" smtClean="0"/>
              <a:t>.</a:t>
            </a:r>
            <a:r>
              <a:rPr lang="nb-NO" sz="2000" b="1" dirty="0" smtClean="0"/>
              <a:t> september </a:t>
            </a:r>
            <a:r>
              <a:rPr lang="pl-PL" sz="2000" b="1" dirty="0" smtClean="0"/>
              <a:t>20</a:t>
            </a:r>
            <a:r>
              <a:rPr lang="nb-NO" sz="2000" b="1" dirty="0" smtClean="0"/>
              <a:t>12</a:t>
            </a:r>
            <a:endParaRPr lang="pl-PL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580926"/>
          </a:xfrm>
        </p:spPr>
        <p:txBody>
          <a:bodyPr>
            <a:normAutofit fontScale="90000"/>
          </a:bodyPr>
          <a:lstStyle/>
          <a:p>
            <a:r>
              <a:rPr lang="pl-PL" b="1" dirty="0" err="1" smtClean="0">
                <a:solidFill>
                  <a:srgbClr val="FFFF00"/>
                </a:solidFill>
              </a:rPr>
              <a:t>Noen</a:t>
            </a:r>
            <a:r>
              <a:rPr lang="nb-NO" b="1" dirty="0" smtClean="0">
                <a:solidFill>
                  <a:srgbClr val="FFFF00"/>
                </a:solidFill>
              </a:rPr>
              <a:t> fakta om Spania</a:t>
            </a:r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688632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nb-NO" sz="900" dirty="0" smtClean="0"/>
          </a:p>
          <a:p>
            <a:pPr lvl="0"/>
            <a:r>
              <a:rPr lang="nb-NO" dirty="0" smtClean="0"/>
              <a:t>mellom to kontinenter, to sjøer, to klimatiske soner, fjellene deler landet opp i mindre regioner</a:t>
            </a:r>
          </a:p>
          <a:p>
            <a:pPr lvl="0"/>
            <a:r>
              <a:rPr lang="nb-NO" dirty="0" smtClean="0"/>
              <a:t>keltere</a:t>
            </a:r>
            <a:r>
              <a:rPr lang="nb-NO" dirty="0"/>
              <a:t>, iberere, gotere og </a:t>
            </a:r>
            <a:r>
              <a:rPr lang="nb-NO" dirty="0" smtClean="0"/>
              <a:t>maurere -&gt; blandet </a:t>
            </a:r>
            <a:r>
              <a:rPr lang="nb-NO" dirty="0"/>
              <a:t>etnisk </a:t>
            </a:r>
            <a:r>
              <a:rPr lang="nb-NO" dirty="0" smtClean="0"/>
              <a:t>opprinnelse </a:t>
            </a:r>
          </a:p>
          <a:p>
            <a:pPr lvl="0"/>
            <a:r>
              <a:rPr lang="nb-NO" dirty="0" smtClean="0"/>
              <a:t>minoriteter, f. eks. </a:t>
            </a:r>
            <a:r>
              <a:rPr lang="nb-NO" i="1" dirty="0" smtClean="0"/>
              <a:t>gitanos </a:t>
            </a:r>
            <a:r>
              <a:rPr lang="nb-NO" dirty="0" smtClean="0"/>
              <a:t>og </a:t>
            </a:r>
            <a:r>
              <a:rPr lang="nb-NO" i="1" dirty="0" smtClean="0"/>
              <a:t>hungaros</a:t>
            </a:r>
          </a:p>
          <a:p>
            <a:r>
              <a:rPr lang="nb-NO" dirty="0" smtClean="0"/>
              <a:t>borgerkrig 1936-1939, nasjonalister </a:t>
            </a:r>
            <a:r>
              <a:rPr lang="nb-NO" dirty="0"/>
              <a:t>/ </a:t>
            </a:r>
            <a:r>
              <a:rPr lang="nb-NO" dirty="0" smtClean="0"/>
              <a:t>kommunister = republikanere</a:t>
            </a:r>
          </a:p>
          <a:p>
            <a:r>
              <a:rPr lang="nb-NO" dirty="0" smtClean="0"/>
              <a:t>Francos regime - nasjonalisme, territorial integritet, mot kommunisme og regionalisme </a:t>
            </a:r>
          </a:p>
          <a:p>
            <a:r>
              <a:rPr lang="nb-NO" dirty="0" smtClean="0"/>
              <a:t>tradisjon, katolisisme + militær makt -&gt; maskulinitet og patriarkalisme</a:t>
            </a:r>
          </a:p>
          <a:p>
            <a:pPr lvl="0"/>
            <a:r>
              <a:rPr lang="nb-NO" dirty="0" smtClean="0">
                <a:solidFill>
                  <a:srgbClr val="FFC000"/>
                </a:solidFill>
              </a:rPr>
              <a:t>etter 1975 </a:t>
            </a:r>
            <a:r>
              <a:rPr lang="nb-NO" dirty="0" smtClean="0"/>
              <a:t>- 17 autonomiske regioner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3449" y="179636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Nasjonale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temaer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08720"/>
            <a:ext cx="8568952" cy="5616624"/>
          </a:xfrm>
        </p:spPr>
        <p:txBody>
          <a:bodyPr>
            <a:normAutofit/>
          </a:bodyPr>
          <a:lstStyle/>
          <a:p>
            <a:r>
              <a:rPr lang="en-US" dirty="0" err="1" smtClean="0"/>
              <a:t>diktatur</a:t>
            </a:r>
            <a:r>
              <a:rPr lang="en-US" dirty="0" smtClean="0"/>
              <a:t>, </a:t>
            </a:r>
            <a:r>
              <a:rPr lang="en-US" dirty="0" err="1" smtClean="0"/>
              <a:t>sensur</a:t>
            </a:r>
            <a:r>
              <a:rPr lang="en-US" dirty="0" smtClean="0"/>
              <a:t>, </a:t>
            </a:r>
            <a:r>
              <a:rPr lang="en-US" dirty="0" err="1" smtClean="0"/>
              <a:t>patriarki</a:t>
            </a:r>
            <a:r>
              <a:rPr lang="en-US" dirty="0" smtClean="0"/>
              <a:t> </a:t>
            </a:r>
            <a:r>
              <a:rPr lang="nb-NO" dirty="0"/>
              <a:t>-&gt;</a:t>
            </a:r>
            <a:r>
              <a:rPr lang="en-US" dirty="0" smtClean="0"/>
              <a:t> </a:t>
            </a:r>
            <a:r>
              <a:rPr lang="en-US" dirty="0" err="1" smtClean="0"/>
              <a:t>nasjonal</a:t>
            </a:r>
            <a:r>
              <a:rPr lang="en-US" dirty="0" smtClean="0"/>
              <a:t> </a:t>
            </a:r>
            <a:r>
              <a:rPr lang="en-US" dirty="0" err="1" smtClean="0"/>
              <a:t>identitet</a:t>
            </a:r>
            <a:r>
              <a:rPr lang="en-US" dirty="0" smtClean="0"/>
              <a:t>, gender, sex, religion</a:t>
            </a:r>
          </a:p>
          <a:p>
            <a:r>
              <a:rPr lang="nb-NO" dirty="0" smtClean="0"/>
              <a:t>nasjonal identitet </a:t>
            </a:r>
            <a:r>
              <a:rPr lang="nb-NO" dirty="0"/>
              <a:t>-</a:t>
            </a:r>
            <a:r>
              <a:rPr lang="nb-NO" dirty="0" smtClean="0"/>
              <a:t> Jordan, Allinson p. 136 (</a:t>
            </a:r>
            <a:r>
              <a:rPr lang="nb-NO" dirty="0"/>
              <a:t>Smith 1991, Anderson 1991) -&gt; kultur</a:t>
            </a:r>
            <a:r>
              <a:rPr lang="nb-NO" dirty="0" smtClean="0"/>
              <a:t>, kjerneverdier, språk</a:t>
            </a:r>
          </a:p>
          <a:p>
            <a:r>
              <a:rPr lang="nb-NO" dirty="0" smtClean="0"/>
              <a:t>nasjonal / subnasjonal identitet i Katalonia, Baskerland, Galicia</a:t>
            </a:r>
          </a:p>
          <a:p>
            <a:r>
              <a:rPr lang="nb-NO" dirty="0" smtClean="0"/>
              <a:t>nasjonal film / Hollywod film</a:t>
            </a:r>
            <a:r>
              <a:rPr lang="nb-NO" dirty="0"/>
              <a:t> -&gt; </a:t>
            </a:r>
            <a:r>
              <a:rPr lang="nb-NO" dirty="0" smtClean="0"/>
              <a:t>hovedstad: høykultur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nb-NO" dirty="0" smtClean="0"/>
              <a:t>politikk</a:t>
            </a:r>
          </a:p>
          <a:p>
            <a:pPr>
              <a:buNone/>
            </a:pPr>
            <a:endParaRPr lang="nb-NO" dirty="0" smtClean="0"/>
          </a:p>
          <a:p>
            <a:endParaRPr lang="nb-NO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85744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64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Under regime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5629" y="669700"/>
            <a:ext cx="9036496" cy="5711627"/>
          </a:xfrm>
        </p:spPr>
        <p:txBody>
          <a:bodyPr>
            <a:noAutofit/>
          </a:bodyPr>
          <a:lstStyle/>
          <a:p>
            <a:endParaRPr lang="en-US" sz="9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españolada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krigsfilmer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historiske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epos,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religiøse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dramaer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- recycling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av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nasjonale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tradisjoner</a:t>
            </a:r>
            <a:endParaRPr lang="en-US" sz="28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nasjonal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</a:schemeClr>
                </a:solidFill>
              </a:rPr>
              <a:t>kulturarv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- </a:t>
            </a:r>
            <a:r>
              <a:rPr lang="en-US" sz="2800" dirty="0" err="1">
                <a:solidFill>
                  <a:schemeClr val="tx1">
                    <a:lumMod val="95000"/>
                  </a:schemeClr>
                </a:solidFill>
              </a:rPr>
              <a:t>dramaer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</a:schemeClr>
                </a:solidFill>
              </a:rPr>
              <a:t>romaner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historie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nb-NO" sz="2800" dirty="0" smtClean="0">
                <a:solidFill>
                  <a:schemeClr val="tx1">
                    <a:lumMod val="95000"/>
                  </a:schemeClr>
                </a:solidFill>
              </a:rPr>
              <a:t>militær orden </a:t>
            </a:r>
            <a:r>
              <a:rPr lang="nb-NO" sz="2800" dirty="0">
                <a:solidFill>
                  <a:schemeClr val="tx1">
                    <a:lumMod val="95000"/>
                  </a:schemeClr>
                </a:solidFill>
              </a:rPr>
              <a:t>-</a:t>
            </a:r>
            <a:r>
              <a:rPr lang="nb-NO" sz="2800" dirty="0" smtClean="0">
                <a:solidFill>
                  <a:schemeClr val="tx1">
                    <a:lumMod val="95000"/>
                  </a:schemeClr>
                </a:solidFill>
              </a:rPr>
              <a:t> «the ‘righteous’ victory of one Spain over another» (Jordan, Allinson)</a:t>
            </a:r>
          </a:p>
          <a:p>
            <a:r>
              <a:rPr lang="nb-NO" sz="2800" dirty="0" smtClean="0"/>
              <a:t>españolada - </a:t>
            </a:r>
            <a:r>
              <a:rPr lang="nb-NO" sz="2800" dirty="0"/>
              <a:t>versjon for </a:t>
            </a:r>
            <a:r>
              <a:rPr lang="nb-NO" sz="2800" dirty="0" smtClean="0"/>
              <a:t>utlendingere, mytebasert fremstilling </a:t>
            </a:r>
            <a:r>
              <a:rPr lang="nb-NO" sz="2800" dirty="0"/>
              <a:t>av </a:t>
            </a:r>
            <a:r>
              <a:rPr lang="nb-NO" sz="2800" dirty="0" smtClean="0"/>
              <a:t>Spania / españolidad </a:t>
            </a:r>
          </a:p>
          <a:p>
            <a:pPr lvl="0"/>
            <a:r>
              <a:rPr lang="nb-NO" sz="2800" dirty="0" smtClean="0"/>
              <a:t>stereotyper </a:t>
            </a:r>
            <a:r>
              <a:rPr lang="nb-NO" sz="2800" dirty="0"/>
              <a:t>og forenklelser, </a:t>
            </a:r>
            <a:r>
              <a:rPr lang="nb-NO" sz="2800" i="1" dirty="0"/>
              <a:t>cine de cruzada </a:t>
            </a:r>
            <a:r>
              <a:rPr lang="nb-NO" sz="2800" dirty="0"/>
              <a:t>(crusade films) f. eks. </a:t>
            </a:r>
            <a:r>
              <a:rPr lang="nb-NO" sz="2800" i="1" dirty="0">
                <a:solidFill>
                  <a:srgbClr val="FFC000"/>
                </a:solidFill>
              </a:rPr>
              <a:t>Raza</a:t>
            </a:r>
            <a:r>
              <a:rPr lang="nb-NO" sz="2800" dirty="0"/>
              <a:t>, </a:t>
            </a:r>
            <a:r>
              <a:rPr lang="nb-NO" sz="2800" dirty="0" smtClean="0"/>
              <a:t>J. L. Sáenz de Heredia 1941 </a:t>
            </a:r>
            <a:endParaRPr lang="nb-NO" sz="2800" dirty="0"/>
          </a:p>
          <a:p>
            <a:pPr lvl="0"/>
            <a:r>
              <a:rPr lang="nb-NO" sz="2800" dirty="0"/>
              <a:t>fravær av </a:t>
            </a:r>
            <a:r>
              <a:rPr lang="nb-NO" sz="2800" dirty="0" smtClean="0"/>
              <a:t>borgerkrig-tema</a:t>
            </a:r>
            <a:endParaRPr lang="en-US" sz="2800" dirty="0"/>
          </a:p>
          <a:p>
            <a:endParaRPr lang="nb-NO" sz="2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Nasjonal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identitet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utvikling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836712"/>
            <a:ext cx="8568952" cy="5616624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m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kritisk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nb-NO" dirty="0" smtClean="0"/>
              <a:t>nærming J. A. Bardem, </a:t>
            </a:r>
            <a:r>
              <a:rPr lang="nb-NO" i="1" dirty="0" smtClean="0">
                <a:solidFill>
                  <a:srgbClr val="FFC000"/>
                </a:solidFill>
              </a:rPr>
              <a:t>Bienvenido Míster Marshall</a:t>
            </a:r>
            <a:r>
              <a:rPr lang="nb-NO" dirty="0" smtClean="0"/>
              <a:t>, 1952, musikkparodie, satire om ‘utenlandsk versjon’ av spanskhet - españolada</a:t>
            </a:r>
          </a:p>
          <a:p>
            <a:r>
              <a:rPr lang="nb-NO" dirty="0" smtClean="0"/>
              <a:t>L</a:t>
            </a:r>
            <a:r>
              <a:rPr lang="nb-NO" dirty="0"/>
              <a:t>. G. Berlanga </a:t>
            </a:r>
            <a:endParaRPr lang="nb-NO" dirty="0" smtClean="0"/>
          </a:p>
          <a:p>
            <a:r>
              <a:rPr lang="en-US" dirty="0" smtClean="0"/>
              <a:t>Carlos </a:t>
            </a:r>
            <a:r>
              <a:rPr lang="en-US" dirty="0" err="1" smtClean="0"/>
              <a:t>Saura</a:t>
            </a:r>
            <a:r>
              <a:rPr lang="en-US" dirty="0" smtClean="0"/>
              <a:t> -</a:t>
            </a:r>
            <a:r>
              <a:rPr lang="nb-NO" dirty="0" smtClean="0"/>
              <a:t> </a:t>
            </a:r>
            <a:r>
              <a:rPr lang="en-US" dirty="0" err="1"/>
              <a:t>elliptiskt</a:t>
            </a:r>
            <a:r>
              <a:rPr lang="en-US" dirty="0"/>
              <a:t> </a:t>
            </a:r>
            <a:r>
              <a:rPr lang="en-US" dirty="0" err="1"/>
              <a:t>spr</a:t>
            </a:r>
            <a:r>
              <a:rPr lang="nb-NO" dirty="0"/>
              <a:t>åk </a:t>
            </a:r>
            <a:endParaRPr lang="nb-NO" dirty="0" smtClean="0"/>
          </a:p>
          <a:p>
            <a:r>
              <a:rPr lang="en-US" i="1" dirty="0" smtClean="0">
                <a:solidFill>
                  <a:srgbClr val="FFC000"/>
                </a:solidFill>
              </a:rPr>
              <a:t>Matador</a:t>
            </a:r>
            <a:r>
              <a:rPr lang="en-US" dirty="0" smtClean="0"/>
              <a:t>, Pedro </a:t>
            </a:r>
            <a:r>
              <a:rPr lang="en-US" dirty="0" err="1" smtClean="0"/>
              <a:t>Almodóvar</a:t>
            </a:r>
            <a:r>
              <a:rPr lang="en-US" dirty="0" smtClean="0"/>
              <a:t>, 1986: sex, </a:t>
            </a:r>
            <a:r>
              <a:rPr lang="en-US" dirty="0" err="1" smtClean="0"/>
              <a:t>død</a:t>
            </a:r>
            <a:r>
              <a:rPr lang="en-US" dirty="0" smtClean="0"/>
              <a:t>, </a:t>
            </a:r>
            <a:r>
              <a:rPr lang="en-US" dirty="0" err="1" smtClean="0"/>
              <a:t>konservatisme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err="1" smtClean="0"/>
              <a:t>liberalisme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 </a:t>
            </a:r>
            <a:r>
              <a:rPr lang="en-US" dirty="0" err="1" smtClean="0"/>
              <a:t>kjønnslikestilling</a:t>
            </a:r>
            <a:r>
              <a:rPr lang="en-US" dirty="0" smtClean="0"/>
              <a:t>, </a:t>
            </a:r>
            <a:r>
              <a:rPr lang="en-US" dirty="0" err="1" smtClean="0"/>
              <a:t>diskusjon</a:t>
            </a:r>
            <a:r>
              <a:rPr lang="en-US" dirty="0" smtClean="0"/>
              <a:t> </a:t>
            </a:r>
            <a:r>
              <a:rPr lang="en-US" dirty="0" err="1" smtClean="0"/>
              <a:t>rundt</a:t>
            </a:r>
            <a:r>
              <a:rPr lang="en-US" dirty="0" smtClean="0"/>
              <a:t> </a:t>
            </a:r>
            <a:r>
              <a:rPr lang="en-US" dirty="0" err="1" smtClean="0"/>
              <a:t>corrida</a:t>
            </a:r>
            <a:r>
              <a:rPr lang="en-US" dirty="0" smtClean="0"/>
              <a:t>, </a:t>
            </a:r>
          </a:p>
          <a:p>
            <a:r>
              <a:rPr lang="en-US" i="1" dirty="0" err="1" smtClean="0">
                <a:solidFill>
                  <a:srgbClr val="FFC000"/>
                </a:solidFill>
              </a:rPr>
              <a:t>Vacas</a:t>
            </a:r>
            <a:r>
              <a:rPr lang="en-US" dirty="0" smtClean="0"/>
              <a:t>, Julio </a:t>
            </a:r>
            <a:r>
              <a:rPr lang="en-US" dirty="0" err="1" smtClean="0"/>
              <a:t>Medem</a:t>
            </a:r>
            <a:r>
              <a:rPr lang="en-US" dirty="0" smtClean="0"/>
              <a:t>, 1992, </a:t>
            </a:r>
            <a:r>
              <a:rPr lang="en-US" dirty="0" err="1" smtClean="0"/>
              <a:t>baskisk</a:t>
            </a:r>
            <a:r>
              <a:rPr lang="en-US" dirty="0" smtClean="0"/>
              <a:t> </a:t>
            </a:r>
            <a:r>
              <a:rPr lang="en-US" dirty="0" err="1" smtClean="0"/>
              <a:t>identitet</a:t>
            </a:r>
            <a:r>
              <a:rPr lang="en-US" dirty="0" smtClean="0"/>
              <a:t> - </a:t>
            </a:r>
            <a:r>
              <a:rPr lang="en-US" dirty="0" err="1" smtClean="0"/>
              <a:t>maskulinitet</a:t>
            </a: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nb-NO" dirty="0" smtClean="0"/>
              <a:t>&gt;</a:t>
            </a:r>
            <a:r>
              <a:rPr lang="en-US" dirty="0" smtClean="0"/>
              <a:t> </a:t>
            </a:r>
            <a:r>
              <a:rPr lang="en-US" dirty="0" err="1" smtClean="0"/>
              <a:t>femininitet</a:t>
            </a:r>
            <a:r>
              <a:rPr lang="en-US" dirty="0" smtClean="0"/>
              <a:t>, </a:t>
            </a:r>
            <a:r>
              <a:rPr lang="en-US" dirty="0" err="1" smtClean="0"/>
              <a:t>voyeurisme</a:t>
            </a:r>
            <a:r>
              <a:rPr lang="en-US" dirty="0" smtClean="0"/>
              <a:t>, </a:t>
            </a:r>
            <a:r>
              <a:rPr lang="en-US" dirty="0" err="1" smtClean="0"/>
              <a:t>distanse</a:t>
            </a:r>
            <a:r>
              <a:rPr lang="en-US" dirty="0" smtClean="0"/>
              <a:t>, </a:t>
            </a:r>
            <a:r>
              <a:rPr lang="en-US" dirty="0" err="1" smtClean="0"/>
              <a:t>ikke-linær</a:t>
            </a:r>
            <a:r>
              <a:rPr lang="en-US" dirty="0" smtClean="0"/>
              <a:t> </a:t>
            </a:r>
            <a:r>
              <a:rPr lang="en-US" dirty="0" err="1" smtClean="0"/>
              <a:t>narrasjon</a:t>
            </a:r>
            <a:endParaRPr lang="en-US" dirty="0" smtClean="0"/>
          </a:p>
          <a:p>
            <a:endParaRPr lang="nb-NO" dirty="0" smtClean="0"/>
          </a:p>
          <a:p>
            <a:pPr>
              <a:buNone/>
            </a:pPr>
            <a:endParaRPr lang="nb-NO" dirty="0" smtClean="0"/>
          </a:p>
          <a:p>
            <a:endParaRPr lang="nb-NO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8780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692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Gender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476672"/>
            <a:ext cx="8568952" cy="590465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endParaRPr lang="nb-NO" sz="900" i="1" dirty="0" smtClean="0">
              <a:solidFill>
                <a:srgbClr val="FFC000"/>
              </a:solidFill>
            </a:endParaRPr>
          </a:p>
          <a:p>
            <a:pPr lvl="0"/>
            <a:r>
              <a:rPr lang="nb-NO" dirty="0" smtClean="0"/>
              <a:t>det feminine </a:t>
            </a:r>
            <a:r>
              <a:rPr lang="nb-NO" dirty="0"/>
              <a:t>-</a:t>
            </a:r>
            <a:r>
              <a:rPr lang="nb-NO" dirty="0" smtClean="0"/>
              <a:t> privat sfære, reproduksjon</a:t>
            </a:r>
          </a:p>
          <a:p>
            <a:pPr lvl="0"/>
            <a:r>
              <a:rPr lang="nb-NO" dirty="0" smtClean="0"/>
              <a:t>Buñuel - ‘cinema’s fetishisation’ av kvinnelig kropp </a:t>
            </a:r>
          </a:p>
          <a:p>
            <a:pPr lvl="0"/>
            <a:r>
              <a:rPr lang="nb-NO" dirty="0" smtClean="0"/>
              <a:t>Almodóvar - negative representasjoner av kvinner, ironi, tradisjonelt / liberalt samfunn </a:t>
            </a:r>
            <a:endParaRPr lang="nb-NO" dirty="0"/>
          </a:p>
          <a:p>
            <a:r>
              <a:rPr lang="nb-NO" i="1" dirty="0" smtClean="0">
                <a:solidFill>
                  <a:srgbClr val="FFC000"/>
                </a:solidFill>
              </a:rPr>
              <a:t>Viridiana, </a:t>
            </a:r>
            <a:r>
              <a:rPr lang="nb-NO" dirty="0" smtClean="0"/>
              <a:t>1961 - erotikk og religion, </a:t>
            </a:r>
            <a:r>
              <a:rPr lang="nb-NO" dirty="0"/>
              <a:t>død og </a:t>
            </a:r>
            <a:r>
              <a:rPr lang="nb-NO" dirty="0" smtClean="0"/>
              <a:t>sex, mannsblikk, grotesk, sacrilegium</a:t>
            </a:r>
          </a:p>
          <a:p>
            <a:pPr lvl="0"/>
            <a:r>
              <a:rPr lang="nb-NO" i="1" dirty="0" smtClean="0">
                <a:solidFill>
                  <a:srgbClr val="FFC000"/>
                </a:solidFill>
              </a:rPr>
              <a:t>Todo sobre mi madre, </a:t>
            </a:r>
            <a:r>
              <a:rPr lang="nb-NO" dirty="0" smtClean="0"/>
              <a:t>1999</a:t>
            </a:r>
            <a:r>
              <a:rPr lang="nb-NO" i="1" dirty="0" smtClean="0">
                <a:solidFill>
                  <a:srgbClr val="FFC000"/>
                </a:solidFill>
              </a:rPr>
              <a:t> </a:t>
            </a:r>
            <a:r>
              <a:rPr lang="nb-NO" i="1" dirty="0" smtClean="0"/>
              <a:t>- </a:t>
            </a:r>
            <a:r>
              <a:rPr lang="nb-NO" dirty="0" smtClean="0"/>
              <a:t>ikke-patriarkalsk familiemodel, gender / feminitet som performans, fravær av menn, </a:t>
            </a:r>
            <a:r>
              <a:rPr lang="nb-NO" dirty="0"/>
              <a:t>konsekvenser av seksuelt liv, ekko </a:t>
            </a:r>
            <a:r>
              <a:rPr lang="nb-NO" dirty="0" smtClean="0"/>
              <a:t>av post-feminist kritikk</a:t>
            </a:r>
          </a:p>
          <a:p>
            <a:pPr>
              <a:buNone/>
            </a:pPr>
            <a:endParaRPr lang="nb-NO" dirty="0" smtClean="0"/>
          </a:p>
          <a:p>
            <a:endParaRPr lang="nb-NO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2090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Auteurs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590465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sz="2800" dirty="0" smtClean="0"/>
              <a:t>Nuevo Cine Español (Madrid) og Escuela de Barcelona - mild liberalisering, internalisering, forbedring av hvordan regimet fremstilles i utlandet </a:t>
            </a:r>
          </a:p>
          <a:p>
            <a:pPr lvl="0"/>
            <a:r>
              <a:rPr lang="nb-NO" sz="2800" dirty="0" smtClean="0"/>
              <a:t>sterk auteurist tradisjon - anti-Francoist -&gt; kollektiv auteur (‘art cinema + commerce’) ved siden av genre</a:t>
            </a:r>
          </a:p>
          <a:p>
            <a:pPr lvl="0"/>
            <a:r>
              <a:rPr lang="nb-NO" sz="2800" dirty="0" smtClean="0"/>
              <a:t>Berlanga, Bardem - ‘proto-auteurist’ stadium</a:t>
            </a:r>
          </a:p>
          <a:p>
            <a:r>
              <a:rPr lang="nb-NO" sz="2800" b="1" dirty="0" smtClean="0">
                <a:solidFill>
                  <a:srgbClr val="FFC000"/>
                </a:solidFill>
              </a:rPr>
              <a:t>Pedro Almodóvar </a:t>
            </a:r>
            <a:r>
              <a:rPr lang="nb-NO" sz="2800" dirty="0" smtClean="0"/>
              <a:t>- formidling av individualisme, autoral signatur, komplekse kvinnelige og enkle mannlige representasjoner og transseksualitet, genre-mixing, ironi, </a:t>
            </a:r>
            <a:r>
              <a:rPr lang="nb-NO" sz="2800" dirty="0"/>
              <a:t>parodi, rød farge, trash </a:t>
            </a:r>
            <a:r>
              <a:rPr lang="nb-NO" sz="2800" dirty="0" smtClean="0"/>
              <a:t>og punk estetikk </a:t>
            </a:r>
          </a:p>
          <a:p>
            <a:r>
              <a:rPr lang="nb-NO" sz="2800" b="1" dirty="0" smtClean="0">
                <a:solidFill>
                  <a:srgbClr val="FFC000"/>
                </a:solidFill>
              </a:rPr>
              <a:t>Luis Buñuel </a:t>
            </a:r>
            <a:r>
              <a:rPr lang="nb-NO" sz="2800" dirty="0"/>
              <a:t>-</a:t>
            </a:r>
            <a:r>
              <a:rPr lang="nb-NO" sz="2800" dirty="0" smtClean="0"/>
              <a:t> eksilsstatus, surrealisme, anti-borgerskaplig og anti-kirkelig ståsted, ‘delay, frustration and repression‘</a:t>
            </a:r>
          </a:p>
          <a:p>
            <a:r>
              <a:rPr lang="nb-NO" sz="2800" b="1" dirty="0" smtClean="0">
                <a:solidFill>
                  <a:srgbClr val="FFC000"/>
                </a:solidFill>
              </a:rPr>
              <a:t>Víctor Erice </a:t>
            </a:r>
            <a:r>
              <a:rPr lang="nb-NO" sz="2800" dirty="0" smtClean="0"/>
              <a:t>- ‘en films auteur’ - </a:t>
            </a:r>
            <a:r>
              <a:rPr lang="nb-NO" sz="2800" i="1" dirty="0" smtClean="0">
                <a:solidFill>
                  <a:srgbClr val="FFC000"/>
                </a:solidFill>
              </a:rPr>
              <a:t>El espíritu de la colmena</a:t>
            </a:r>
            <a:r>
              <a:rPr lang="nb-NO" sz="2800" dirty="0" smtClean="0"/>
              <a:t>, 1973, lyrikk, elliptisk diegesis, Ana Torrent</a:t>
            </a:r>
          </a:p>
          <a:p>
            <a:r>
              <a:rPr lang="nb-NO" sz="2800" dirty="0" smtClean="0"/>
              <a:t>den nye generasjonen: Julio Medem, Alejandro Amenábar, Alex de la Iglesia, Isabel Coixet</a:t>
            </a:r>
            <a:endParaRPr lang="nb-NO" sz="2800" dirty="0"/>
          </a:p>
          <a:p>
            <a:pPr>
              <a:buNone/>
            </a:pPr>
            <a:endParaRPr lang="nb-NO" sz="2800" dirty="0" smtClean="0"/>
          </a:p>
          <a:p>
            <a:endParaRPr lang="nb-NO" sz="2800" dirty="0" smtClean="0"/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245911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Carlos Sauras tilfelle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6048672"/>
          </a:xfrm>
        </p:spPr>
        <p:txBody>
          <a:bodyPr>
            <a:normAutofit/>
          </a:bodyPr>
          <a:lstStyle/>
          <a:p>
            <a:endParaRPr lang="nb-NO" sz="800" dirty="0" smtClean="0"/>
          </a:p>
          <a:p>
            <a:r>
              <a:rPr lang="nb-NO" sz="2800" dirty="0" smtClean="0"/>
              <a:t>produsent Elías </a:t>
            </a:r>
            <a:r>
              <a:rPr lang="nb-NO" sz="2800" dirty="0"/>
              <a:t>Querejeta, finansiering av staten, uten behov for kommersialisering -&gt; auteurism</a:t>
            </a:r>
          </a:p>
          <a:p>
            <a:r>
              <a:rPr lang="nb-NO" sz="2800" dirty="0" smtClean="0"/>
              <a:t>relasjoner mellom sosiale klasser, mellom ektefeller, familiemedlemmer</a:t>
            </a:r>
            <a:endParaRPr lang="nb-NO" sz="2800" dirty="0"/>
          </a:p>
          <a:p>
            <a:r>
              <a:rPr lang="nb-NO" sz="2800" dirty="0"/>
              <a:t>forhold mellom kunst og </a:t>
            </a:r>
            <a:r>
              <a:rPr lang="nb-NO" sz="2800" dirty="0" smtClean="0"/>
              <a:t>realitet (liv som teater)</a:t>
            </a:r>
            <a:endParaRPr lang="nb-NO" sz="2800" dirty="0"/>
          </a:p>
          <a:p>
            <a:r>
              <a:rPr lang="nb-NO" sz="2800" dirty="0" smtClean="0"/>
              <a:t>flamencotrilogi </a:t>
            </a:r>
            <a:r>
              <a:rPr lang="nb-NO" sz="2800" dirty="0"/>
              <a:t>-</a:t>
            </a:r>
            <a:r>
              <a:rPr lang="nb-NO" sz="2800" dirty="0" smtClean="0"/>
              <a:t> </a:t>
            </a:r>
            <a:r>
              <a:rPr lang="nb-NO" sz="2800" dirty="0"/>
              <a:t>mot </a:t>
            </a:r>
            <a:r>
              <a:rPr lang="nb-NO" sz="2800" dirty="0" smtClean="0"/>
              <a:t>españolada</a:t>
            </a:r>
            <a:r>
              <a:rPr lang="nb-NO" sz="2800" dirty="0"/>
              <a:t>, ulike relasjoner mellom lyd og bilde brukt for narrativ </a:t>
            </a:r>
            <a:r>
              <a:rPr lang="nb-NO" sz="2800" dirty="0" smtClean="0"/>
              <a:t>utvikling</a:t>
            </a:r>
          </a:p>
          <a:p>
            <a:r>
              <a:rPr lang="nb-NO" sz="2800" dirty="0" smtClean="0"/>
              <a:t>allegorisk </a:t>
            </a:r>
            <a:r>
              <a:rPr lang="nb-NO" sz="2800" dirty="0"/>
              <a:t>fortelling, </a:t>
            </a:r>
            <a:r>
              <a:rPr lang="nb-NO" sz="2800" dirty="0" smtClean="0"/>
              <a:t>onirisme, spill på narrative konvensjoner</a:t>
            </a:r>
            <a:endParaRPr lang="nb-NO" sz="2800" dirty="0"/>
          </a:p>
          <a:p>
            <a:r>
              <a:rPr lang="nb-NO" sz="2800" dirty="0"/>
              <a:t>metanarrasjon</a:t>
            </a:r>
          </a:p>
          <a:p>
            <a:r>
              <a:rPr lang="nb-NO" sz="2800" smtClean="0"/>
              <a:t>kinematografi</a:t>
            </a:r>
            <a:r>
              <a:rPr lang="nb-NO" sz="2800" dirty="0"/>
              <a:t>: Vittorio </a:t>
            </a:r>
            <a:r>
              <a:rPr lang="nb-NO" sz="2800" dirty="0" smtClean="0"/>
              <a:t>Storaro</a:t>
            </a:r>
          </a:p>
          <a:p>
            <a:r>
              <a:rPr lang="nb-NO" sz="2800" i="1" dirty="0" smtClean="0">
                <a:solidFill>
                  <a:srgbClr val="FFC000"/>
                </a:solidFill>
              </a:rPr>
              <a:t>La Caza </a:t>
            </a:r>
            <a:r>
              <a:rPr lang="nb-NO" sz="2800" dirty="0" smtClean="0"/>
              <a:t>1966, </a:t>
            </a:r>
            <a:r>
              <a:rPr lang="nb-NO" sz="2800" i="1" dirty="0" smtClean="0">
                <a:solidFill>
                  <a:srgbClr val="FFC000"/>
                </a:solidFill>
              </a:rPr>
              <a:t>Ana y los lobos </a:t>
            </a:r>
            <a:r>
              <a:rPr lang="nb-NO" sz="2800" dirty="0" smtClean="0"/>
              <a:t>1973, </a:t>
            </a:r>
            <a:r>
              <a:rPr lang="nb-NO" sz="2800" i="1" dirty="0" smtClean="0">
                <a:solidFill>
                  <a:srgbClr val="FFC000"/>
                </a:solidFill>
              </a:rPr>
              <a:t>Cría cuervos </a:t>
            </a:r>
            <a:r>
              <a:rPr lang="nb-NO" sz="2800" dirty="0" smtClean="0"/>
              <a:t>1976</a:t>
            </a:r>
            <a:endParaRPr lang="nb-NO" sz="2800" dirty="0"/>
          </a:p>
          <a:p>
            <a:endParaRPr lang="nb-NO" sz="2800" dirty="0" smtClean="0">
              <a:solidFill>
                <a:prstClr val="white"/>
              </a:solidFill>
            </a:endParaRPr>
          </a:p>
          <a:p>
            <a:endParaRPr 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r>
              <a:rPr lang="nb-NO" b="1" dirty="0">
                <a:solidFill>
                  <a:srgbClr val="FFFF00"/>
                </a:solidFill>
              </a:rPr>
              <a:t>F</a:t>
            </a:r>
            <a:r>
              <a:rPr lang="nb-NO" b="1" dirty="0" smtClean="0">
                <a:solidFill>
                  <a:srgbClr val="FFFF00"/>
                </a:solidFill>
              </a:rPr>
              <a:t>lamencotrilogi i ulike kontekster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>
            <a:normAutofit/>
          </a:bodyPr>
          <a:lstStyle/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pl-PL" dirty="0" smtClean="0"/>
              <a:t> </a:t>
            </a:r>
          </a:p>
          <a:p>
            <a:pPr>
              <a:buNone/>
            </a:pPr>
            <a:r>
              <a:rPr lang="pl-PL" i="1" dirty="0" smtClean="0"/>
              <a:t>   </a:t>
            </a:r>
            <a:endParaRPr lang="pl-PL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80928"/>
            <a:ext cx="271455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71252" y="764704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</a:rPr>
              <a:t>Blodsbryllup</a:t>
            </a:r>
            <a:r>
              <a:rPr lang="en-US" sz="2400" b="1" dirty="0" smtClean="0">
                <a:solidFill>
                  <a:srgbClr val="FFC000"/>
                </a:solidFill>
              </a:rPr>
              <a:t> 1980, Carmen 1983, Den </a:t>
            </a:r>
            <a:r>
              <a:rPr lang="en-US" sz="2400" b="1" dirty="0" err="1" smtClean="0">
                <a:solidFill>
                  <a:srgbClr val="FFC000"/>
                </a:solidFill>
              </a:rPr>
              <a:t>forheksende</a:t>
            </a:r>
            <a:r>
              <a:rPr lang="en-US" sz="2400" b="1" dirty="0" smtClean="0">
                <a:solidFill>
                  <a:srgbClr val="FFC000"/>
                </a:solidFill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</a:rPr>
              <a:t>kjærligheten</a:t>
            </a:r>
            <a:r>
              <a:rPr lang="en-US" sz="2400" b="1" dirty="0" smtClean="0">
                <a:solidFill>
                  <a:srgbClr val="FFC000"/>
                </a:solidFill>
              </a:rPr>
              <a:t> 1986</a:t>
            </a:r>
          </a:p>
          <a:p>
            <a:pPr>
              <a:buFontTx/>
              <a:buChar char="-"/>
            </a:pPr>
            <a:r>
              <a:rPr lang="nb-NO" dirty="0" smtClean="0"/>
              <a:t>  andre adaptasjoner av teaterstykke i film                     - andre filmer om sigøyner </a:t>
            </a:r>
          </a:p>
          <a:p>
            <a:pPr>
              <a:buFontTx/>
              <a:buChar char="-"/>
            </a:pPr>
            <a:r>
              <a:rPr lang="nb-NO" dirty="0" smtClean="0"/>
              <a:t>  teaterstykke som </a:t>
            </a:r>
            <a:r>
              <a:rPr lang="pl-PL" dirty="0" smtClean="0"/>
              <a:t>en </a:t>
            </a:r>
            <a:r>
              <a:rPr lang="nb-NO" dirty="0" smtClean="0"/>
              <a:t>sammensatt tekst                         - relasjoner m. tekst, bilde og lyd</a:t>
            </a:r>
          </a:p>
          <a:p>
            <a:pPr>
              <a:buFontTx/>
              <a:buChar char="-"/>
            </a:pPr>
            <a:r>
              <a:rPr lang="nb-NO" dirty="0" smtClean="0"/>
              <a:t>  typiske temaer og deres representasjoner i sigøynersk-spansk kultur</a:t>
            </a:r>
          </a:p>
          <a:p>
            <a:pPr>
              <a:buFontTx/>
              <a:buChar char="-"/>
            </a:pPr>
            <a:r>
              <a:rPr lang="nb-NO" dirty="0" smtClean="0"/>
              <a:t>  blodhevn i spansk kultur                                                  - bryllup i teater / film</a:t>
            </a:r>
          </a:p>
          <a:p>
            <a:pPr>
              <a:buFontTx/>
              <a:buChar char="-"/>
            </a:pPr>
            <a:r>
              <a:rPr lang="nb-NO" dirty="0" smtClean="0"/>
              <a:t>  begrepet ”bevegelse” i koreografi og musikk / film     - emosjonell intensitet i flamenco</a:t>
            </a:r>
            <a:endParaRPr lang="pl-PL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780928"/>
            <a:ext cx="2625080" cy="370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780928"/>
            <a:ext cx="2532422" cy="357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9311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6876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FF00"/>
                </a:solidFill>
              </a:rPr>
              <a:t/>
            </a:r>
            <a:br>
              <a:rPr lang="pl-PL" b="1" dirty="0" smtClean="0">
                <a:solidFill>
                  <a:srgbClr val="FFFF00"/>
                </a:solidFill>
              </a:rPr>
            </a:b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256584"/>
          </a:xfrm>
        </p:spPr>
        <p:txBody>
          <a:bodyPr numCol="2">
            <a:normAutofit lnSpcReduction="10000"/>
          </a:bodyPr>
          <a:lstStyle/>
          <a:p>
            <a:r>
              <a:rPr lang="nb-NO" dirty="0" smtClean="0"/>
              <a:t>‘</a:t>
            </a:r>
            <a:r>
              <a:rPr lang="en-US" sz="2400" dirty="0" err="1" smtClean="0"/>
              <a:t>metafictional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mise</a:t>
            </a:r>
            <a:r>
              <a:rPr lang="en-US" sz="2400" i="1" dirty="0" smtClean="0"/>
              <a:t> en </a:t>
            </a:r>
            <a:r>
              <a:rPr lang="en-US" sz="2400" i="1" dirty="0" err="1" smtClean="0"/>
              <a:t>abyme</a:t>
            </a:r>
            <a:r>
              <a:rPr lang="en-US" sz="2400" i="1" dirty="0" smtClean="0"/>
              <a:t>’</a:t>
            </a:r>
            <a:r>
              <a:rPr lang="en-US" sz="2400" dirty="0" smtClean="0"/>
              <a:t>  &lt;- Linda M. Willem</a:t>
            </a:r>
            <a:endParaRPr lang="en-US" sz="2400" dirty="0"/>
          </a:p>
          <a:p>
            <a:r>
              <a:rPr lang="nb-NO" sz="2400" i="1" dirty="0" smtClean="0"/>
              <a:t>mise-en-abîme </a:t>
            </a:r>
            <a:r>
              <a:rPr lang="en-US" sz="2400" dirty="0"/>
              <a:t>-</a:t>
            </a:r>
            <a:r>
              <a:rPr lang="en-US" sz="2400" dirty="0" smtClean="0"/>
              <a:t> </a:t>
            </a:r>
            <a:r>
              <a:rPr lang="nb-NO" sz="2400" dirty="0" smtClean="0"/>
              <a:t>å bli plassert mellom to speil</a:t>
            </a:r>
            <a:endParaRPr lang="nb-NO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n </a:t>
            </a:r>
            <a:r>
              <a:rPr lang="en-US" sz="2400" dirty="0" err="1" smtClean="0"/>
              <a:t>mindre</a:t>
            </a:r>
            <a:r>
              <a:rPr lang="en-US" sz="2400" dirty="0" smtClean="0"/>
              <a:t> kopi </a:t>
            </a:r>
            <a:r>
              <a:rPr lang="en-US" sz="2400" dirty="0" err="1" smtClean="0"/>
              <a:t>av</a:t>
            </a:r>
            <a:r>
              <a:rPr lang="en-US" sz="2400" dirty="0" smtClean="0"/>
              <a:t> </a:t>
            </a:r>
            <a:r>
              <a:rPr lang="en-US" sz="2400" dirty="0" err="1" smtClean="0"/>
              <a:t>bilde</a:t>
            </a:r>
            <a:r>
              <a:rPr lang="en-US" sz="2400" dirty="0" smtClean="0"/>
              <a:t> </a:t>
            </a:r>
            <a:r>
              <a:rPr lang="en-US" sz="2400" dirty="0" err="1" smtClean="0"/>
              <a:t>innen</a:t>
            </a:r>
            <a:r>
              <a:rPr lang="en-US" sz="2400" dirty="0" smtClean="0"/>
              <a:t> </a:t>
            </a:r>
            <a:r>
              <a:rPr lang="en-US" sz="2400" dirty="0" err="1" smtClean="0"/>
              <a:t>det</a:t>
            </a:r>
            <a:r>
              <a:rPr lang="en-US" sz="2400" dirty="0" smtClean="0"/>
              <a:t> </a:t>
            </a:r>
            <a:r>
              <a:rPr lang="en-US" sz="2400" dirty="0" err="1" smtClean="0"/>
              <a:t>samme</a:t>
            </a:r>
            <a:r>
              <a:rPr lang="en-US" sz="2400" dirty="0" smtClean="0"/>
              <a:t> </a:t>
            </a:r>
            <a:r>
              <a:rPr lang="en-US" sz="2400" dirty="0" err="1" smtClean="0"/>
              <a:t>større</a:t>
            </a:r>
            <a:r>
              <a:rPr lang="en-US" sz="2400" dirty="0" smtClean="0"/>
              <a:t> </a:t>
            </a:r>
            <a:r>
              <a:rPr lang="en-US" sz="2400" dirty="0" err="1" smtClean="0"/>
              <a:t>bilde</a:t>
            </a:r>
            <a:r>
              <a:rPr lang="en-US" sz="2400" dirty="0" smtClean="0"/>
              <a:t> (</a:t>
            </a:r>
            <a:r>
              <a:rPr lang="en-US" sz="2400" dirty="0" err="1" smtClean="0"/>
              <a:t>heraldikk</a:t>
            </a:r>
            <a:r>
              <a:rPr lang="en-US" sz="2400" dirty="0" smtClean="0"/>
              <a:t>, </a:t>
            </a:r>
            <a:r>
              <a:rPr lang="en-US" sz="2400" dirty="0" err="1" smtClean="0"/>
              <a:t>middelalders</a:t>
            </a:r>
            <a:r>
              <a:rPr lang="en-US" sz="2400" dirty="0" smtClean="0"/>
              <a:t> </a:t>
            </a:r>
            <a:r>
              <a:rPr lang="en-US" sz="2400" dirty="0" err="1" smtClean="0"/>
              <a:t>mosaikker</a:t>
            </a:r>
            <a:r>
              <a:rPr lang="en-US" sz="2400" dirty="0" smtClean="0"/>
              <a:t> </a:t>
            </a:r>
            <a:r>
              <a:rPr lang="en-US" sz="2400" dirty="0" err="1" smtClean="0"/>
              <a:t>osv</a:t>
            </a:r>
            <a:r>
              <a:rPr lang="en-US" sz="2400" dirty="0" smtClean="0"/>
              <a:t>.)</a:t>
            </a:r>
          </a:p>
          <a:p>
            <a:r>
              <a:rPr lang="nb-NO" sz="2400" dirty="0" smtClean="0"/>
              <a:t>‘</a:t>
            </a:r>
            <a:r>
              <a:rPr lang="en-US" sz="2400" dirty="0" smtClean="0"/>
              <a:t>play-within the play’, ‘story within the story’ </a:t>
            </a:r>
            <a:r>
              <a:rPr lang="en-US" sz="2400" dirty="0" err="1" smtClean="0"/>
              <a:t>strategi</a:t>
            </a:r>
            <a:endParaRPr lang="en-US" sz="2400" dirty="0" smtClean="0"/>
          </a:p>
          <a:p>
            <a:r>
              <a:rPr lang="nb-NO" sz="2400" dirty="0" smtClean="0"/>
              <a:t>‘</a:t>
            </a:r>
            <a:r>
              <a:rPr lang="en-US" sz="2400" dirty="0" smtClean="0"/>
              <a:t>frame story’ – core </a:t>
            </a:r>
            <a:r>
              <a:rPr lang="en-US" sz="2400" dirty="0" err="1" smtClean="0"/>
              <a:t>narrativ</a:t>
            </a:r>
            <a:r>
              <a:rPr lang="en-US" sz="2400" dirty="0" smtClean="0"/>
              <a:t> in framing story</a:t>
            </a:r>
          </a:p>
          <a:p>
            <a:endParaRPr lang="nb-NO" sz="2400" i="1" dirty="0" smtClean="0"/>
          </a:p>
          <a:p>
            <a:endParaRPr lang="nb-NO" sz="2400" i="1" dirty="0"/>
          </a:p>
          <a:p>
            <a:endParaRPr lang="nb-NO" sz="2400" i="1" dirty="0" smtClean="0"/>
          </a:p>
          <a:p>
            <a:endParaRPr lang="nb-NO" sz="2400" i="1" dirty="0"/>
          </a:p>
          <a:p>
            <a:endParaRPr lang="nb-NO" sz="2400" i="1" dirty="0" smtClean="0"/>
          </a:p>
          <a:p>
            <a:endParaRPr lang="nb-NO" sz="2400" i="1" dirty="0"/>
          </a:p>
          <a:p>
            <a:endParaRPr lang="nb-NO" sz="2400" i="1" dirty="0" smtClean="0"/>
          </a:p>
          <a:p>
            <a:endParaRPr lang="nb-NO" sz="2400" i="1" dirty="0"/>
          </a:p>
          <a:p>
            <a:endParaRPr lang="nb-NO" sz="2400" i="1" dirty="0" smtClean="0"/>
          </a:p>
          <a:p>
            <a:endParaRPr lang="nb-NO" sz="2400" i="1" dirty="0"/>
          </a:p>
          <a:p>
            <a:endParaRPr lang="nb-NO" sz="2400" i="1" dirty="0" smtClean="0"/>
          </a:p>
          <a:p>
            <a:pPr marL="0" indent="0">
              <a:buNone/>
            </a:pPr>
            <a:endParaRPr lang="nb-NO" sz="2400" i="1" dirty="0" smtClean="0"/>
          </a:p>
          <a:p>
            <a:pPr marL="0" indent="0">
              <a:buNone/>
            </a:pPr>
            <a:r>
              <a:rPr lang="nb-NO" sz="2400" i="1" dirty="0"/>
              <a:t> </a:t>
            </a:r>
            <a:r>
              <a:rPr lang="nb-NO" sz="2400" i="1" dirty="0" smtClean="0"/>
              <a:t>         </a:t>
            </a:r>
            <a:r>
              <a:rPr lang="pl-PL" sz="2400" i="1" dirty="0" smtClean="0"/>
              <a:t>Las </a:t>
            </a:r>
            <a:r>
              <a:rPr lang="pl-PL" sz="2400" i="1" dirty="0" err="1"/>
              <a:t>Meninas</a:t>
            </a:r>
            <a:r>
              <a:rPr lang="nb-NO" sz="2400" dirty="0"/>
              <a:t>, </a:t>
            </a:r>
            <a:r>
              <a:rPr lang="pl-PL" sz="2400" dirty="0"/>
              <a:t>D</a:t>
            </a:r>
            <a:r>
              <a:rPr lang="nb-NO" sz="2400" dirty="0"/>
              <a:t>. </a:t>
            </a:r>
            <a:r>
              <a:rPr lang="pl-PL" sz="2400" dirty="0" err="1"/>
              <a:t>Velázquez</a:t>
            </a:r>
            <a:r>
              <a:rPr lang="pl-PL" sz="2400" dirty="0"/>
              <a:t> </a:t>
            </a:r>
            <a:r>
              <a:rPr lang="nb-NO" sz="2400" dirty="0" smtClean="0"/>
              <a:t>,   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</a:t>
            </a:r>
            <a:r>
              <a:rPr lang="pl-PL" sz="2400" dirty="0" smtClean="0"/>
              <a:t>1656</a:t>
            </a:r>
            <a:endParaRPr lang="pl-PL" sz="2400" dirty="0"/>
          </a:p>
          <a:p>
            <a:endParaRPr lang="nb-NO" sz="2400" dirty="0" smtClean="0"/>
          </a:p>
        </p:txBody>
      </p:sp>
      <p:sp>
        <p:nvSpPr>
          <p:cNvPr id="4" name="Prostokąt 3"/>
          <p:cNvSpPr/>
          <p:nvPr/>
        </p:nvSpPr>
        <p:spPr>
          <a:xfrm>
            <a:off x="2410915" y="0"/>
            <a:ext cx="34018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4000" b="1" dirty="0">
                <a:solidFill>
                  <a:srgbClr val="FFFF00"/>
                </a:solidFill>
              </a:rPr>
              <a:t>M</a:t>
            </a:r>
            <a:r>
              <a:rPr lang="nb-NO" sz="4000" b="1" dirty="0" smtClean="0">
                <a:solidFill>
                  <a:srgbClr val="FFFF00"/>
                </a:solidFill>
              </a:rPr>
              <a:t>ise-en-abîme</a:t>
            </a:r>
            <a:endParaRPr lang="nb-NO" sz="4000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5665" y="980728"/>
            <a:ext cx="3064684" cy="379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solidFill>
                  <a:srgbClr val="FFFF00"/>
                </a:solidFill>
              </a:rPr>
              <a:t>Carmen - analyse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800" dirty="0" smtClean="0"/>
          </a:p>
          <a:p>
            <a:pPr>
              <a:buFontTx/>
              <a:buChar char="-"/>
            </a:pPr>
            <a:r>
              <a:rPr lang="nb-NO" sz="2800" dirty="0" smtClean="0"/>
              <a:t>Hvor mange og hvilke planer </a:t>
            </a:r>
            <a:r>
              <a:rPr lang="nb-NO" sz="2800" dirty="0"/>
              <a:t>består </a:t>
            </a:r>
            <a:r>
              <a:rPr lang="nb-NO" sz="2800" dirty="0" smtClean="0"/>
              <a:t>filmfortellingen av?</a:t>
            </a:r>
          </a:p>
          <a:p>
            <a:pPr>
              <a:buFontTx/>
              <a:buChar char="-"/>
            </a:pPr>
            <a:r>
              <a:rPr lang="nb-NO" sz="2800" dirty="0" smtClean="0"/>
              <a:t>Hva er avgjørende momenter i handlingsforløpet der vi opplever et skift i narrativ perspektiv (eksempler)?</a:t>
            </a:r>
          </a:p>
          <a:p>
            <a:pPr>
              <a:buFontTx/>
              <a:buChar char="-"/>
            </a:pPr>
            <a:r>
              <a:rPr lang="nb-NO" sz="2800" dirty="0" smtClean="0"/>
              <a:t>Beskriv hvordan filmatiske grunnelementer som mise-en-scéne, kinematografi, klipping og filmlyd, var med på å skape autoral visjon </a:t>
            </a:r>
          </a:p>
          <a:p>
            <a:pPr marL="0" indent="0">
              <a:buNone/>
            </a:pPr>
            <a:r>
              <a:rPr lang="nb-NO" sz="2800" dirty="0" smtClean="0"/>
              <a:t>-&gt;</a:t>
            </a:r>
          </a:p>
          <a:p>
            <a:pPr marL="0" indent="0">
              <a:buNone/>
            </a:pPr>
            <a:r>
              <a:rPr lang="nb-NO" sz="2800" dirty="0">
                <a:solidFill>
                  <a:srgbClr val="FFC000"/>
                </a:solidFill>
              </a:rPr>
              <a:t>Hvilke narrative løsninger og audiovisuelle </a:t>
            </a:r>
            <a:r>
              <a:rPr lang="nb-NO" sz="2800" dirty="0" smtClean="0">
                <a:solidFill>
                  <a:srgbClr val="FFC000"/>
                </a:solidFill>
              </a:rPr>
              <a:t>virkemidler </a:t>
            </a:r>
            <a:r>
              <a:rPr lang="nb-NO" sz="2800" dirty="0">
                <a:solidFill>
                  <a:srgbClr val="FFC000"/>
                </a:solidFill>
              </a:rPr>
              <a:t>gjør at Sauras Carmen fremtrer som ‘alternativ film’?</a:t>
            </a:r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xmlns="" val="301788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7627</TotalTime>
  <Words>838</Words>
  <Application>Microsoft Office PowerPoint</Application>
  <PresentationFormat>On-screen Show (4:3)</PresentationFormat>
  <Paragraphs>110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Motyw pakietu Office</vt:lpstr>
      <vt:lpstr> Spansk film  </vt:lpstr>
      <vt:lpstr>Noen fakta om Spania </vt:lpstr>
      <vt:lpstr>Nasjonale temaer</vt:lpstr>
      <vt:lpstr>Under regime</vt:lpstr>
      <vt:lpstr>Nasjonal identitet i utvikling</vt:lpstr>
      <vt:lpstr>Gender</vt:lpstr>
      <vt:lpstr>Auteurs</vt:lpstr>
      <vt:lpstr>Carlos Sauras tilfelle</vt:lpstr>
      <vt:lpstr> Flamencotrilogi i ulike kontekster </vt:lpstr>
      <vt:lpstr> </vt:lpstr>
      <vt:lpstr>Carmen - analyse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Hollywoodstilen i film</dc:title>
  <dc:creator>hp</dc:creator>
  <cp:lastModifiedBy>haakonjo</cp:lastModifiedBy>
  <cp:revision>663</cp:revision>
  <dcterms:created xsi:type="dcterms:W3CDTF">2011-09-03T19:40:19Z</dcterms:created>
  <dcterms:modified xsi:type="dcterms:W3CDTF">2012-09-20T11:35:52Z</dcterms:modified>
</cp:coreProperties>
</file>