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408" r:id="rId3"/>
    <p:sldId id="450" r:id="rId4"/>
    <p:sldId id="412" r:id="rId5"/>
    <p:sldId id="413" r:id="rId6"/>
    <p:sldId id="428" r:id="rId7"/>
    <p:sldId id="429" r:id="rId8"/>
    <p:sldId id="430" r:id="rId9"/>
    <p:sldId id="432" r:id="rId10"/>
    <p:sldId id="431" r:id="rId11"/>
    <p:sldId id="433" r:id="rId12"/>
    <p:sldId id="440" r:id="rId13"/>
    <p:sldId id="441" r:id="rId14"/>
    <p:sldId id="442" r:id="rId15"/>
    <p:sldId id="443" r:id="rId16"/>
    <p:sldId id="444" r:id="rId17"/>
    <p:sldId id="414" r:id="rId18"/>
    <p:sldId id="447" r:id="rId19"/>
    <p:sldId id="455" r:id="rId20"/>
    <p:sldId id="437" r:id="rId21"/>
    <p:sldId id="446" r:id="rId22"/>
    <p:sldId id="448" r:id="rId23"/>
    <p:sldId id="449" r:id="rId24"/>
    <p:sldId id="456" r:id="rId25"/>
    <p:sldId id="457" r:id="rId26"/>
    <p:sldId id="458" r:id="rId27"/>
    <p:sldId id="384" r:id="rId28"/>
    <p:sldId id="385" r:id="rId29"/>
    <p:sldId id="386" r:id="rId30"/>
    <p:sldId id="387" r:id="rId31"/>
    <p:sldId id="388" r:id="rId32"/>
    <p:sldId id="389" r:id="rId33"/>
    <p:sldId id="336" r:id="rId34"/>
    <p:sldId id="390" r:id="rId35"/>
    <p:sldId id="392" r:id="rId36"/>
    <p:sldId id="393" r:id="rId37"/>
    <p:sldId id="396" r:id="rId38"/>
    <p:sldId id="395" r:id="rId39"/>
    <p:sldId id="397" r:id="rId40"/>
    <p:sldId id="398" r:id="rId41"/>
    <p:sldId id="399" r:id="rId42"/>
    <p:sldId id="435" r:id="rId43"/>
    <p:sldId id="434" r:id="rId44"/>
    <p:sldId id="402" r:id="rId45"/>
    <p:sldId id="403" r:id="rId46"/>
    <p:sldId id="401" r:id="rId47"/>
    <p:sldId id="436" r:id="rId48"/>
    <p:sldId id="405" r:id="rId49"/>
    <p:sldId id="404" r:id="rId50"/>
    <p:sldId id="454" r:id="rId51"/>
    <p:sldId id="453" r:id="rId52"/>
    <p:sldId id="406" r:id="rId53"/>
    <p:sldId id="415" r:id="rId54"/>
    <p:sldId id="422" r:id="rId55"/>
    <p:sldId id="417" r:id="rId56"/>
    <p:sldId id="418" r:id="rId57"/>
    <p:sldId id="423" r:id="rId58"/>
    <p:sldId id="424" r:id="rId59"/>
    <p:sldId id="425" r:id="rId60"/>
    <p:sldId id="451" r:id="rId61"/>
    <p:sldId id="452" r:id="rId62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2874" y="-16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D7438D55-B73B-694B-98B9-4D526C936D6F}" type="datetime1">
              <a:rPr lang="nb-NO"/>
              <a:pPr>
                <a:defRPr/>
              </a:pPr>
              <a:t>23.02.2016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E16C1A1-EE42-224F-8C96-15C8936234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0159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E71F9C9-A106-AF46-853A-4262F2260B5D}" type="datetime1">
              <a:rPr lang="nb-NO"/>
              <a:pPr>
                <a:defRPr/>
              </a:pPr>
              <a:t>23.02.2016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5D95293-60F1-EE45-8CA3-37BCFABF681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35082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985B73-3E89-4BA5-A2DB-B2321ADF1089}" type="slidenum">
              <a:rPr lang="en-US" altLang="nb-NO" smtClean="0">
                <a:latin typeface="Arial" charset="0"/>
                <a:ea typeface="ヒラギノ角ゴ Pro W3" charset="-128"/>
              </a:rPr>
              <a:pPr>
                <a:spcBef>
                  <a:spcPct val="0"/>
                </a:spcBef>
              </a:pPr>
              <a:t>8</a:t>
            </a:fld>
            <a:endParaRPr lang="en-US" altLang="nb-NO" smtClean="0">
              <a:latin typeface="Arial" charset="0"/>
              <a:ea typeface="ヒラギノ角ゴ Pro W3" charset="-128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463" y="4718050"/>
            <a:ext cx="4981575" cy="44688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1366B16-0F55-49A7-97A2-41D4F735E12F}" type="slidenum">
              <a:rPr lang="en-US" altLang="nb-NO" smtClean="0">
                <a:latin typeface="Arial" charset="0"/>
                <a:ea typeface="ヒラギノ角ゴ Pro W3" charset="-128"/>
              </a:rPr>
              <a:pPr>
                <a:spcBef>
                  <a:spcPct val="0"/>
                </a:spcBef>
              </a:pPr>
              <a:t>9</a:t>
            </a:fld>
            <a:endParaRPr lang="en-US" altLang="nb-NO" smtClean="0">
              <a:latin typeface="Arial" charset="0"/>
              <a:ea typeface="ヒラギノ角ゴ Pro W3" charset="-128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E0BD28-20CF-47AE-8F70-C709B75C7E1C}" type="slidenum">
              <a:rPr lang="en-US" altLang="nb-NO" smtClean="0">
                <a:latin typeface="Arial" charset="0"/>
                <a:ea typeface="ヒラギノ角ゴ Pro W3" charset="-128"/>
              </a:rPr>
              <a:pPr>
                <a:spcBef>
                  <a:spcPct val="0"/>
                </a:spcBef>
              </a:pPr>
              <a:t>10</a:t>
            </a:fld>
            <a:endParaRPr lang="en-US" altLang="nb-NO" smtClean="0">
              <a:latin typeface="Arial" charset="0"/>
              <a:ea typeface="ヒラギノ角ゴ Pro W3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nb-NO" smtClean="0"/>
              <a:t>Dere ser det passer for norsk også!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23914F-FF18-428D-942D-C84F908AE9B3}" type="slidenum">
              <a:rPr lang="en-US" altLang="nb-NO" smtClean="0">
                <a:latin typeface="Arial" charset="0"/>
                <a:ea typeface="ヒラギノ角ゴ Pro W3" charset="-128"/>
              </a:rPr>
              <a:pPr>
                <a:spcBef>
                  <a:spcPct val="0"/>
                </a:spcBef>
              </a:pPr>
              <a:t>11</a:t>
            </a:fld>
            <a:endParaRPr lang="en-US" altLang="nb-NO" smtClean="0">
              <a:latin typeface="Arial" charset="0"/>
              <a:ea typeface="ヒラギノ角ゴ Pro W3" charset="-128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nb-NO" smtClean="0"/>
              <a:t>Obs: SUB = subjunkson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72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5408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E36FE03-9FA5-4743-9BFB-6026E5E83F78}" type="slidenum">
              <a:rPr lang="en-US" altLang="nb-NO" sz="1300"/>
              <a:pPr/>
              <a:t>47</a:t>
            </a:fld>
            <a:endParaRPr lang="en-US" altLang="nb-NO" sz="13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nb-NO" smtClean="0"/>
              <a:t>Tysk og norsk lager sammensetninger, innflytelse fra engelsk gjør at man setter bindestrek ... usikkerhet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5408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AE6DC88-C35B-423B-AAAE-BCAA124105E7}" type="slidenum">
              <a:rPr lang="en-US" altLang="nb-NO" sz="1300"/>
              <a:pPr/>
              <a:t>51</a:t>
            </a:fld>
            <a:endParaRPr lang="en-US" altLang="nb-NO" sz="13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F35BC00-0B32-4D6E-8501-CCD8AAAFC62D}" type="slidenum">
              <a:rPr lang="nb-NO" altLang="nb-NO" smtClean="0">
                <a:latin typeface="Arial" charset="0"/>
                <a:ea typeface="ヒラギノ角ゴ Pro W3" charset="-128"/>
              </a:rPr>
              <a:pPr>
                <a:spcBef>
                  <a:spcPct val="0"/>
                </a:spcBef>
              </a:pPr>
              <a:t>60</a:t>
            </a:fld>
            <a:endParaRPr lang="nb-NO" altLang="nb-NO" smtClean="0">
              <a:latin typeface="Arial" charset="0"/>
              <a:ea typeface="ヒラギノ角ゴ Pro W3" charset="-128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dirty="0" smtClean="0"/>
              <a:t>Vi sier en ting men mener noe annet!! En form – flere </a:t>
            </a:r>
            <a:r>
              <a:rPr lang="nb-NO" altLang="nb-NO" dirty="0" err="1" smtClean="0"/>
              <a:t>funskjoner</a:t>
            </a:r>
            <a:r>
              <a:rPr lang="nb-NO" altLang="nb-NO" dirty="0" smtClean="0"/>
              <a:t> - Dette er ikke det samme som konversasjonell </a:t>
            </a:r>
            <a:r>
              <a:rPr lang="nb-NO" altLang="nb-NO" dirty="0" err="1" smtClean="0"/>
              <a:t>implikatur</a:t>
            </a:r>
            <a:r>
              <a:rPr lang="nb-NO" altLang="nb-NO" dirty="0" smtClean="0"/>
              <a:t>??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45265211-F8AD-4AAA-BCC9-251D383D38A0}" type="slidenum">
              <a:rPr lang="nb-NO" altLang="nb-NO" smtClean="0">
                <a:latin typeface="Arial" charset="0"/>
                <a:ea typeface="ヒラギノ角ゴ Pro W3" charset="-128"/>
              </a:rPr>
              <a:pPr>
                <a:spcBef>
                  <a:spcPct val="0"/>
                </a:spcBef>
              </a:pPr>
              <a:t>61</a:t>
            </a:fld>
            <a:endParaRPr lang="nb-NO" altLang="nb-NO" smtClean="0">
              <a:latin typeface="Arial" charset="0"/>
              <a:ea typeface="ヒラギノ角ゴ Pro W3" charset="-128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nb-NO" smtClean="0"/>
              <a:t>Takk Andreas: vanligvis bruker vi en spørresetning til å stille spørsmål!</a:t>
            </a:r>
          </a:p>
          <a:p>
            <a:r>
              <a:rPr lang="en-US" altLang="nb-NO" smtClean="0"/>
              <a:t>Samme form kan ha forskjellig funksjon - det omvendte er også mulig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09800"/>
            <a:ext cx="7391400" cy="8382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048000"/>
            <a:ext cx="73914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subtitle</a:t>
            </a:r>
            <a:r>
              <a:rPr lang="nb-NO" dirty="0" smtClean="0"/>
              <a:t> </a:t>
            </a:r>
            <a:r>
              <a:rPr lang="nb-NO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2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94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8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37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540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711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69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636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691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34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030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EXFAC EURA-8.SYNTAKS3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85EC2-70FC-4552-9BC6-1E33B664CA9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0169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800">
                <a:solidFill>
                  <a:schemeClr val="tx1">
                    <a:tint val="75000"/>
                  </a:schemeClr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ECDDB-E9DA-E24F-81BE-73FC8D96CB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45C238-5514-664C-B001-7C41D895E3E8}" type="datetime1">
              <a:rPr lang="nb-NO"/>
              <a:pPr>
                <a:defRPr/>
              </a:pPr>
              <a:t>23.02.2016</a:t>
            </a:fld>
            <a:endParaRPr lang="nb-NO"/>
          </a:p>
        </p:txBody>
      </p:sp>
      <p:pic>
        <p:nvPicPr>
          <p:cNvPr id="1031" name="Picture 10" descr="HF_ILOS_A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58864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uiowa.edu/~acadtech/phonetics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  <a:ea typeface="ヒラギノ角ゴ Pro W3" charset="0"/>
                <a:cs typeface="ヒラギノ角ゴ Pro W3" charset="0"/>
              </a:rPr>
              <a:t>EXFAC03-EURA </a:t>
            </a:r>
            <a:r>
              <a:rPr lang="nb-NO" dirty="0" smtClean="0">
                <a:latin typeface="Arial" charset="0"/>
                <a:ea typeface="ヒラギノ角ゴ Pro W3" charset="0"/>
                <a:cs typeface="ヒラギノ角ゴ Pro W3" charset="0"/>
              </a:rPr>
              <a:t>2015 H</a:t>
            </a:r>
            <a:endParaRPr lang="nb-NO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098" name="Subtitle 6"/>
          <p:cNvSpPr>
            <a:spLocks noGrp="1"/>
          </p:cNvSpPr>
          <p:nvPr>
            <p:ph type="subTitle" sz="quarter" idx="1"/>
          </p:nvPr>
        </p:nvSpPr>
        <p:spPr>
          <a:xfrm>
            <a:off x="1143000" y="3429000"/>
            <a:ext cx="7391400" cy="1800225"/>
          </a:xfrm>
        </p:spPr>
        <p:txBody>
          <a:bodyPr/>
          <a:lstStyle/>
          <a:p>
            <a:pPr eaLnBrk="1" hangingPunct="1"/>
            <a:r>
              <a:rPr lang="nb-NO" sz="4000" dirty="0" smtClean="0">
                <a:latin typeface="Courier" charset="0"/>
                <a:ea typeface="ヒラギノ角ゴ Pro W3" charset="0"/>
                <a:cs typeface="Arial" charset="0"/>
              </a:rPr>
              <a:t>Ekstratime: oppfriskning</a:t>
            </a:r>
            <a:endParaRPr lang="nb-NO" sz="4000" dirty="0">
              <a:latin typeface="Courier" charset="0"/>
              <a:ea typeface="ヒラギノ角ゴ Pro W3" charset="0"/>
              <a:cs typeface="Arial" charset="0"/>
            </a:endParaRPr>
          </a:p>
          <a:p>
            <a:pPr eaLnBrk="1" hangingPunct="1"/>
            <a:endParaRPr lang="nb-NO" dirty="0">
              <a:latin typeface="Courier" charset="0"/>
              <a:ea typeface="ヒラギノ角ゴ Pro W3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Syntaktisk analyse: identifisere form og funksjon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dirty="0" smtClean="0"/>
              <a:t>. </a:t>
            </a:r>
            <a:r>
              <a:rPr lang="en-US" dirty="0" err="1" smtClean="0"/>
              <a:t>finne</a:t>
            </a:r>
            <a:r>
              <a:rPr lang="en-US" dirty="0" smtClean="0"/>
              <a:t> </a:t>
            </a:r>
            <a:r>
              <a:rPr lang="en-US" dirty="0" err="1"/>
              <a:t>strukturen</a:t>
            </a:r>
            <a:r>
              <a:rPr lang="en-US" dirty="0"/>
              <a:t> = </a:t>
            </a:r>
            <a:r>
              <a:rPr lang="en-US" dirty="0" err="1"/>
              <a:t>identifisere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setningsledd</a:t>
            </a:r>
            <a:r>
              <a:rPr lang="en-US" dirty="0"/>
              <a:t> (dele </a:t>
            </a:r>
            <a:r>
              <a:rPr lang="en-US" dirty="0" err="1"/>
              <a:t>opp</a:t>
            </a:r>
            <a:r>
              <a:rPr lang="en-US" dirty="0"/>
              <a:t>/</a:t>
            </a:r>
            <a:r>
              <a:rPr lang="en-US" dirty="0" err="1"/>
              <a:t>segmentere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</a:t>
            </a:r>
            <a:r>
              <a:rPr lang="en-US" dirty="0" err="1"/>
              <a:t>navn</a:t>
            </a:r>
            <a:r>
              <a:rPr lang="en-US" dirty="0"/>
              <a:t> på </a:t>
            </a:r>
            <a:r>
              <a:rPr lang="en-US" dirty="0" err="1" smtClean="0"/>
              <a:t>delene</a:t>
            </a:r>
            <a:r>
              <a:rPr lang="en-US" dirty="0" smtClean="0"/>
              <a:t>: NP,  PP, AP…)</a:t>
            </a:r>
            <a:endParaRPr lang="en-US" i="1" dirty="0"/>
          </a:p>
          <a:p>
            <a:r>
              <a:rPr lang="en-US" dirty="0" smtClean="0"/>
              <a:t>2. </a:t>
            </a:r>
            <a:r>
              <a:rPr lang="en-US" dirty="0" err="1"/>
              <a:t>bestemme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funksjonen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setningsleddene</a:t>
            </a:r>
            <a:r>
              <a:rPr lang="en-US" dirty="0"/>
              <a:t>, </a:t>
            </a:r>
            <a:r>
              <a:rPr lang="en-US" dirty="0" err="1"/>
              <a:t>deretter</a:t>
            </a:r>
            <a:r>
              <a:rPr lang="en-US" dirty="0"/>
              <a:t> </a:t>
            </a:r>
            <a:r>
              <a:rPr lang="en-US" dirty="0" err="1" smtClean="0"/>
              <a:t>evt</a:t>
            </a:r>
            <a:r>
              <a:rPr lang="en-US" dirty="0" smtClean="0"/>
              <a:t>.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deler</a:t>
            </a:r>
            <a:r>
              <a:rPr lang="en-US" dirty="0"/>
              <a:t> </a:t>
            </a:r>
          </a:p>
          <a:p>
            <a:r>
              <a:rPr lang="en-US" dirty="0" err="1" smtClean="0"/>
              <a:t>Mer</a:t>
            </a:r>
            <a:r>
              <a:rPr lang="en-US" dirty="0" smtClean="0"/>
              <a:t> </a:t>
            </a:r>
            <a:r>
              <a:rPr lang="en-US" dirty="0" err="1" smtClean="0"/>
              <a:t>enn</a:t>
            </a:r>
            <a:r>
              <a:rPr lang="en-US" dirty="0" smtClean="0"/>
              <a:t> </a:t>
            </a:r>
            <a:r>
              <a:rPr lang="en-US" dirty="0" err="1" smtClean="0"/>
              <a:t>ett</a:t>
            </a:r>
            <a:r>
              <a:rPr lang="en-US" dirty="0" smtClean="0"/>
              <a:t> </a:t>
            </a:r>
            <a:r>
              <a:rPr lang="en-US" dirty="0" err="1" smtClean="0"/>
              <a:t>finitt</a:t>
            </a:r>
            <a:r>
              <a:rPr lang="en-US" dirty="0" smtClean="0"/>
              <a:t> verb? Finn </a:t>
            </a:r>
            <a:r>
              <a:rPr lang="en-US" dirty="0" err="1" smtClean="0"/>
              <a:t>oversetningen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deretter</a:t>
            </a:r>
            <a:r>
              <a:rPr lang="en-US" dirty="0" smtClean="0"/>
              <a:t> </a:t>
            </a:r>
            <a:r>
              <a:rPr lang="en-US" dirty="0" err="1" smtClean="0"/>
              <a:t>leddsetningene</a:t>
            </a:r>
            <a:r>
              <a:rPr lang="en-US" dirty="0" smtClean="0"/>
              <a:t> /</a:t>
            </a:r>
            <a:r>
              <a:rPr lang="en-US" dirty="0" err="1" smtClean="0"/>
              <a:t>adleddsetningene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977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Finne strukturen (finne fraser) vha.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Substitusjon</a:t>
            </a:r>
          </a:p>
          <a:p>
            <a:r>
              <a:rPr lang="nb-NO" dirty="0" smtClean="0"/>
              <a:t>Flyttetesten: hva kan og må flytte sammen til første plass i setningen </a:t>
            </a:r>
          </a:p>
          <a:p>
            <a:r>
              <a:rPr lang="nb-NO" dirty="0" smtClean="0"/>
              <a:t>=&gt; svar på spørsmålet: </a:t>
            </a:r>
            <a:r>
              <a:rPr lang="nb-NO" i="1" dirty="0" smtClean="0"/>
              <a:t>Hva hører sammen</a:t>
            </a:r>
            <a:r>
              <a:rPr lang="nb-NO" dirty="0" smtClean="0"/>
              <a:t>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60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Finn fraser: substitusjonstest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060848"/>
            <a:ext cx="7696200" cy="4114800"/>
          </a:xfrm>
        </p:spPr>
        <p:txBody>
          <a:bodyPr/>
          <a:lstStyle/>
          <a:p>
            <a:r>
              <a:rPr lang="en-US" dirty="0"/>
              <a:t>Den store </a:t>
            </a:r>
            <a:r>
              <a:rPr lang="en-US" dirty="0" err="1"/>
              <a:t>hunden</a:t>
            </a:r>
            <a:r>
              <a:rPr lang="en-US" dirty="0"/>
              <a:t> bet </a:t>
            </a:r>
            <a:r>
              <a:rPr lang="en-US" dirty="0" err="1"/>
              <a:t>postbudet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hadde</a:t>
            </a:r>
            <a:r>
              <a:rPr lang="en-US" dirty="0"/>
              <a:t> </a:t>
            </a:r>
            <a:r>
              <a:rPr lang="en-US" dirty="0" err="1"/>
              <a:t>sovnet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hagestolen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far. </a:t>
            </a:r>
          </a:p>
          <a:p>
            <a:r>
              <a:rPr lang="en-US" dirty="0"/>
              <a:t>[Den store </a:t>
            </a:r>
            <a:r>
              <a:rPr lang="en-US" dirty="0" err="1"/>
              <a:t>hunden</a:t>
            </a:r>
            <a:r>
              <a:rPr lang="en-US" dirty="0"/>
              <a:t>] bet [</a:t>
            </a:r>
            <a:r>
              <a:rPr lang="en-US" dirty="0" err="1"/>
              <a:t>postbudet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hadde</a:t>
            </a:r>
            <a:r>
              <a:rPr lang="en-US" dirty="0"/>
              <a:t> </a:t>
            </a:r>
            <a:r>
              <a:rPr lang="en-US" dirty="0" err="1"/>
              <a:t>sovnet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hagestolen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far] </a:t>
            </a:r>
          </a:p>
          <a:p>
            <a:r>
              <a:rPr lang="en-US" b="1" dirty="0"/>
              <a:t>Den</a:t>
            </a:r>
            <a:r>
              <a:rPr lang="en-US" dirty="0"/>
              <a:t> bet </a:t>
            </a:r>
            <a:r>
              <a:rPr lang="en-US" b="1" dirty="0" smtClean="0"/>
              <a:t>ham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/>
              <a:t>hadde</a:t>
            </a:r>
            <a:r>
              <a:rPr lang="en-US" dirty="0"/>
              <a:t> </a:t>
            </a:r>
            <a:r>
              <a:rPr lang="en-US" dirty="0" err="1"/>
              <a:t>sovnet</a:t>
            </a:r>
            <a:r>
              <a:rPr lang="en-US" dirty="0"/>
              <a:t> [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hagestolen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far] </a:t>
            </a:r>
          </a:p>
          <a:p>
            <a:r>
              <a:rPr lang="en-US" dirty="0"/>
              <a:t>...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hadde</a:t>
            </a:r>
            <a:r>
              <a:rPr lang="en-US" dirty="0"/>
              <a:t> </a:t>
            </a:r>
            <a:r>
              <a:rPr lang="en-US" dirty="0" err="1"/>
              <a:t>sovnet</a:t>
            </a:r>
            <a:r>
              <a:rPr lang="en-US" dirty="0"/>
              <a:t> </a:t>
            </a:r>
            <a:r>
              <a:rPr lang="en-US" b="1" dirty="0" smtClean="0"/>
              <a:t>der</a:t>
            </a:r>
          </a:p>
          <a:p>
            <a:r>
              <a:rPr lang="en-US" b="1" i="1" dirty="0" smtClean="0"/>
              <a:t>Mange </a:t>
            </a:r>
            <a:r>
              <a:rPr lang="en-US" b="1" i="1" dirty="0" err="1" smtClean="0"/>
              <a:t>fraser</a:t>
            </a:r>
            <a:r>
              <a:rPr lang="en-US" b="1" i="1" dirty="0" smtClean="0"/>
              <a:t>? – Ja, men </a:t>
            </a:r>
            <a:r>
              <a:rPr lang="en-US" b="1" i="1" dirty="0" err="1" smtClean="0"/>
              <a:t>ikke</a:t>
            </a:r>
            <a:r>
              <a:rPr lang="en-US" b="1" i="1" dirty="0" smtClean="0"/>
              <a:t> </a:t>
            </a:r>
            <a:r>
              <a:rPr lang="en-US" b="1" i="1" dirty="0" err="1" smtClean="0"/>
              <a:t>alle</a:t>
            </a:r>
            <a:r>
              <a:rPr lang="en-US" b="1" i="1" dirty="0" smtClean="0"/>
              <a:t> </a:t>
            </a:r>
            <a:r>
              <a:rPr lang="en-US" b="1" i="1" dirty="0" err="1" smtClean="0"/>
              <a:t>er</a:t>
            </a:r>
            <a:r>
              <a:rPr lang="en-US" b="1" i="1" dirty="0" smtClean="0"/>
              <a:t> </a:t>
            </a:r>
            <a:r>
              <a:rPr lang="en-US" b="1" i="1" dirty="0" err="1" smtClean="0"/>
              <a:t>setningsledd</a:t>
            </a:r>
            <a:r>
              <a:rPr lang="en-US" b="1" i="1" dirty="0" smtClean="0"/>
              <a:t> </a:t>
            </a:r>
            <a:r>
              <a:rPr lang="en-US" b="1" i="1" dirty="0" err="1" smtClean="0"/>
              <a:t>til</a:t>
            </a:r>
            <a:r>
              <a:rPr lang="en-US" b="1" i="1" dirty="0" smtClean="0"/>
              <a:t> ‘bet’ </a:t>
            </a:r>
            <a:r>
              <a:rPr lang="en-US" i="1" dirty="0"/>
              <a:t/>
            </a:r>
            <a:br>
              <a:rPr lang="en-US" i="1" dirty="0"/>
            </a:b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2564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Permutasjonstesten</a:t>
            </a:r>
            <a:r>
              <a:rPr lang="en-US" dirty="0" smtClean="0"/>
              <a:t> (</a:t>
            </a:r>
            <a:r>
              <a:rPr lang="en-US" dirty="0" err="1" smtClean="0"/>
              <a:t>flyttetesten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Ord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flytte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, </a:t>
            </a:r>
            <a:r>
              <a:rPr lang="en-US" dirty="0" err="1"/>
              <a:t>danner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 smtClean="0"/>
              <a:t>frase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Noen</a:t>
            </a:r>
            <a:r>
              <a:rPr lang="en-US" dirty="0" smtClean="0"/>
              <a:t> </a:t>
            </a:r>
            <a:r>
              <a:rPr lang="en-US" dirty="0" err="1"/>
              <a:t>flinke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liker å </a:t>
            </a:r>
            <a:r>
              <a:rPr lang="en-US" dirty="0" err="1"/>
              <a:t>spille</a:t>
            </a:r>
            <a:r>
              <a:rPr lang="en-US" dirty="0"/>
              <a:t> </a:t>
            </a:r>
            <a:r>
              <a:rPr lang="en-US" dirty="0" err="1"/>
              <a:t>sjakk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kantina</a:t>
            </a:r>
            <a:r>
              <a:rPr lang="en-US" dirty="0"/>
              <a:t> </a:t>
            </a:r>
          </a:p>
          <a:p>
            <a:r>
              <a:rPr lang="en-US" dirty="0"/>
              <a:t>[Å </a:t>
            </a:r>
            <a:r>
              <a:rPr lang="en-US" dirty="0" err="1"/>
              <a:t>spille</a:t>
            </a:r>
            <a:r>
              <a:rPr lang="en-US" dirty="0"/>
              <a:t> </a:t>
            </a:r>
            <a:r>
              <a:rPr lang="en-US" dirty="0" err="1"/>
              <a:t>sjakk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kantina</a:t>
            </a:r>
            <a:r>
              <a:rPr lang="en-US" dirty="0"/>
              <a:t>] </a:t>
            </a:r>
            <a:r>
              <a:rPr lang="en-US" dirty="0">
                <a:solidFill>
                  <a:srgbClr val="FF0000"/>
                </a:solidFill>
              </a:rPr>
              <a:t>liker</a:t>
            </a:r>
            <a:r>
              <a:rPr lang="en-US" dirty="0"/>
              <a:t> </a:t>
            </a:r>
            <a:r>
              <a:rPr lang="en-US" dirty="0" smtClean="0"/>
              <a:t>[</a:t>
            </a:r>
            <a:r>
              <a:rPr lang="en-US" dirty="0" err="1" smtClean="0"/>
              <a:t>noen</a:t>
            </a:r>
            <a:r>
              <a:rPr lang="en-US" dirty="0" smtClean="0"/>
              <a:t> </a:t>
            </a:r>
            <a:r>
              <a:rPr lang="en-US" dirty="0" err="1"/>
              <a:t>flinke</a:t>
            </a:r>
            <a:r>
              <a:rPr lang="en-US" dirty="0"/>
              <a:t> </a:t>
            </a:r>
            <a:r>
              <a:rPr lang="en-US" dirty="0" err="1" smtClean="0"/>
              <a:t>studenter</a:t>
            </a:r>
            <a:r>
              <a:rPr lang="en-US" smtClean="0"/>
              <a:t>]. </a:t>
            </a:r>
            <a:endParaRPr lang="en-US" dirty="0" smtClean="0"/>
          </a:p>
          <a:p>
            <a:r>
              <a:rPr lang="en-US" b="1" dirty="0" err="1" smtClean="0"/>
              <a:t>Dette</a:t>
            </a:r>
            <a:r>
              <a:rPr lang="en-US" dirty="0" smtClean="0"/>
              <a:t> (</a:t>
            </a:r>
            <a:r>
              <a:rPr lang="en-US" dirty="0" err="1" smtClean="0">
                <a:solidFill>
                  <a:srgbClr val="7030A0"/>
                </a:solidFill>
              </a:rPr>
              <a:t>objekt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liker</a:t>
            </a:r>
            <a:r>
              <a:rPr lang="en-US" dirty="0" smtClean="0"/>
              <a:t> </a:t>
            </a:r>
            <a:r>
              <a:rPr lang="en-US" b="1" dirty="0" smtClean="0"/>
              <a:t>de</a:t>
            </a:r>
            <a:r>
              <a:rPr lang="en-US" dirty="0" smtClean="0"/>
              <a:t> (</a:t>
            </a:r>
            <a:r>
              <a:rPr lang="en-US" dirty="0" err="1" smtClean="0">
                <a:solidFill>
                  <a:srgbClr val="7030A0"/>
                </a:solidFill>
              </a:rPr>
              <a:t>subjekt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/>
              <a:t>[</a:t>
            </a:r>
            <a:r>
              <a:rPr lang="en-US" dirty="0" err="1"/>
              <a:t>Kantina</a:t>
            </a:r>
            <a:r>
              <a:rPr lang="en-US" dirty="0"/>
              <a:t>] liker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flinke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å </a:t>
            </a:r>
            <a:r>
              <a:rPr lang="en-US" dirty="0" err="1"/>
              <a:t>spille</a:t>
            </a:r>
            <a:r>
              <a:rPr lang="en-US" dirty="0"/>
              <a:t> </a:t>
            </a:r>
            <a:r>
              <a:rPr lang="en-US" dirty="0" err="1"/>
              <a:t>sjakk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_.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7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Jeg tror fortsatt at folk ikke tar avlyttingsproblemet på alvor.</a:t>
            </a:r>
          </a:p>
          <a:p>
            <a:r>
              <a:rPr lang="nb-NO" b="1" dirty="0" smtClean="0"/>
              <a:t>Helsetning</a:t>
            </a:r>
            <a:r>
              <a:rPr lang="nb-NO" dirty="0" smtClean="0"/>
              <a:t>, men 2 finitte verb!</a:t>
            </a:r>
          </a:p>
          <a:p>
            <a:r>
              <a:rPr lang="nb-NO" dirty="0"/>
              <a:t>Jeg </a:t>
            </a:r>
            <a:r>
              <a:rPr lang="nb-NO" dirty="0">
                <a:solidFill>
                  <a:srgbClr val="FF0000"/>
                </a:solidFill>
              </a:rPr>
              <a:t>tror</a:t>
            </a:r>
            <a:r>
              <a:rPr lang="nb-NO" dirty="0"/>
              <a:t> fortsatt </a:t>
            </a:r>
            <a:r>
              <a:rPr lang="nb-NO" dirty="0" smtClean="0"/>
              <a:t>at folk ikke </a:t>
            </a:r>
            <a:r>
              <a:rPr lang="nb-NO" dirty="0" smtClean="0">
                <a:solidFill>
                  <a:srgbClr val="FF0000"/>
                </a:solidFill>
              </a:rPr>
              <a:t>tar</a:t>
            </a:r>
            <a:r>
              <a:rPr lang="nb-NO" dirty="0" smtClean="0"/>
              <a:t> avlyttingsproblemet på alvor.</a:t>
            </a:r>
          </a:p>
          <a:p>
            <a:r>
              <a:rPr lang="nb-NO" dirty="0" smtClean="0"/>
              <a:t>1 helsetning som inneholder 1 </a:t>
            </a:r>
            <a:r>
              <a:rPr lang="nb-NO" b="1" dirty="0" smtClean="0"/>
              <a:t>ledd</a:t>
            </a:r>
            <a:r>
              <a:rPr lang="nb-NO" dirty="0" smtClean="0"/>
              <a:t>setning</a:t>
            </a:r>
          </a:p>
          <a:p>
            <a:r>
              <a:rPr lang="nb-NO" dirty="0" smtClean="0"/>
              <a:t>Funksjonen til leddsetningen?</a:t>
            </a:r>
          </a:p>
          <a:p>
            <a:r>
              <a:rPr lang="nb-NO" dirty="0" smtClean="0"/>
              <a:t>Direkte objekt til </a:t>
            </a:r>
            <a:r>
              <a:rPr lang="nb-NO" i="1" dirty="0" smtClean="0"/>
              <a:t>tror</a:t>
            </a:r>
            <a:r>
              <a:rPr lang="nb-NO" dirty="0" smtClean="0"/>
              <a:t>: jeg tror </a:t>
            </a:r>
            <a:r>
              <a:rPr lang="nb-NO" b="1" dirty="0" smtClean="0"/>
              <a:t>det</a:t>
            </a:r>
            <a:r>
              <a:rPr lang="nb-NO" dirty="0" smtClean="0"/>
              <a:t> (Substitusjonstesten) og VALENS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709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Leddsetning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 setning som er innføyd i en annen setning og har </a:t>
            </a:r>
            <a:r>
              <a:rPr lang="nb-NO" dirty="0" smtClean="0">
                <a:solidFill>
                  <a:srgbClr val="FF0000"/>
                </a:solidFill>
              </a:rPr>
              <a:t>selvstendig funksjon </a:t>
            </a:r>
            <a:r>
              <a:rPr lang="nb-NO" dirty="0" smtClean="0"/>
              <a:t>som et setningsledd der, er en </a:t>
            </a:r>
            <a:r>
              <a:rPr lang="nb-NO" b="1" dirty="0" smtClean="0"/>
              <a:t>leddsetning</a:t>
            </a:r>
            <a:r>
              <a:rPr lang="nb-NO" dirty="0" smtClean="0"/>
              <a:t>. (12.7)</a:t>
            </a:r>
          </a:p>
          <a:p>
            <a:r>
              <a:rPr lang="nb-NO" dirty="0" smtClean="0"/>
              <a:t>2 typer: </a:t>
            </a:r>
            <a:r>
              <a:rPr lang="nb-NO" b="1" dirty="0" smtClean="0"/>
              <a:t>nominal</a:t>
            </a:r>
            <a:r>
              <a:rPr lang="nb-NO" dirty="0" smtClean="0"/>
              <a:t>setninger og </a:t>
            </a:r>
            <a:r>
              <a:rPr lang="nb-NO" b="1" dirty="0" smtClean="0"/>
              <a:t>adverbiale</a:t>
            </a:r>
            <a:r>
              <a:rPr lang="nb-NO" dirty="0" smtClean="0"/>
              <a:t> leddsetninger</a:t>
            </a:r>
          </a:p>
          <a:p>
            <a:r>
              <a:rPr lang="nb-NO" dirty="0" smtClean="0"/>
              <a:t>Syntaktiske funksjoner?? </a:t>
            </a:r>
          </a:p>
          <a:p>
            <a:r>
              <a:rPr lang="nb-NO" dirty="0" smtClean="0"/>
              <a:t>Subjekt, objekt, adverbial, </a:t>
            </a:r>
            <a:r>
              <a:rPr lang="nb-NO" dirty="0" err="1" smtClean="0"/>
              <a:t>subjektspredikativ</a:t>
            </a:r>
            <a:r>
              <a:rPr lang="nb-NO" dirty="0" smtClean="0"/>
              <a:t>, objektspredikativ, 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307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b-NO" sz="800" smtClean="0">
                <a:solidFill>
                  <a:srgbClr val="898989"/>
                </a:solidFill>
              </a:rPr>
              <a:t>EXFAC EURA-8.SYNTAKS3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E652B0-C64A-4686-B1E3-003CFDFD8FDE}" type="slidenum">
              <a:rPr lang="en-US" altLang="nb-NO" sz="8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800" smtClean="0">
              <a:solidFill>
                <a:srgbClr val="898989"/>
              </a:solidFill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algn="r"/>
            <a:r>
              <a:rPr lang="nb-NO" altLang="nb-NO" smtClean="0">
                <a:latin typeface="Tahoma" pitchFamily="34" charset="0"/>
              </a:rPr>
              <a:t>Leddsetning: substitusjonstesten</a:t>
            </a:r>
            <a:endParaRPr lang="nb-NO" altLang="nb-NO" sz="2400" i="1" smtClean="0">
              <a:latin typeface="Tahoma" pitchFamily="34" charset="0"/>
            </a:endParaRPr>
          </a:p>
        </p:txBody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395288" y="1916113"/>
            <a:ext cx="8351837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nb-NO" altLang="nb-NO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/>
              <a:t>Marie har fortalt</a:t>
            </a:r>
            <a:r>
              <a:rPr lang="nb-NO" altLang="nb-NO">
                <a:solidFill>
                  <a:srgbClr val="FF0000"/>
                </a:solidFill>
              </a:rPr>
              <a:t> historien sin</a:t>
            </a:r>
            <a:r>
              <a:rPr lang="nb-NO" altLang="nb-NO"/>
              <a:t>.</a:t>
            </a:r>
          </a:p>
        </p:txBody>
      </p:sp>
      <p:sp>
        <p:nvSpPr>
          <p:cNvPr id="34822" name="Text Box 4"/>
          <p:cNvSpPr txBox="1">
            <a:spLocks noChangeArrowheads="1"/>
          </p:cNvSpPr>
          <p:nvPr/>
        </p:nvSpPr>
        <p:spPr bwMode="auto">
          <a:xfrm>
            <a:off x="466725" y="2924175"/>
            <a:ext cx="7775575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nb-NO" altLang="nb-NO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/>
              <a:t>Marie har fortalt </a:t>
            </a:r>
            <a:r>
              <a:rPr lang="nb-NO" altLang="nb-NO">
                <a:solidFill>
                  <a:srgbClr val="FF0000"/>
                </a:solidFill>
              </a:rPr>
              <a:t>at hun har bodd i Italia</a:t>
            </a:r>
            <a:r>
              <a:rPr lang="nb-NO" altLang="nb-NO"/>
              <a:t>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/>
              <a:t>                       </a:t>
            </a:r>
            <a:r>
              <a:rPr lang="nb-NO" altLang="nb-NO">
                <a:solidFill>
                  <a:srgbClr val="FF0000"/>
                </a:solidFill>
              </a:rPr>
              <a:t>DET</a:t>
            </a:r>
            <a:endParaRPr lang="nb-NO" altLang="nb-NO"/>
          </a:p>
        </p:txBody>
      </p:sp>
      <p:sp>
        <p:nvSpPr>
          <p:cNvPr id="34823" name="Line 5"/>
          <p:cNvSpPr>
            <a:spLocks noChangeShapeType="1"/>
          </p:cNvSpPr>
          <p:nvPr/>
        </p:nvSpPr>
        <p:spPr bwMode="auto">
          <a:xfrm flipH="1">
            <a:off x="3581400" y="1752600"/>
            <a:ext cx="24384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4824" name="Line 6"/>
          <p:cNvSpPr>
            <a:spLocks noChangeShapeType="1"/>
          </p:cNvSpPr>
          <p:nvPr/>
        </p:nvSpPr>
        <p:spPr bwMode="auto">
          <a:xfrm>
            <a:off x="3505200" y="4114800"/>
            <a:ext cx="518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4825" name="Line 7"/>
          <p:cNvSpPr>
            <a:spLocks noChangeShapeType="1"/>
          </p:cNvSpPr>
          <p:nvPr/>
        </p:nvSpPr>
        <p:spPr bwMode="auto">
          <a:xfrm flipH="1" flipV="1">
            <a:off x="6096000" y="1828800"/>
            <a:ext cx="25908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86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b-NO" sz="800" smtClean="0">
                <a:solidFill>
                  <a:srgbClr val="898989"/>
                </a:solidFill>
              </a:rPr>
              <a:t>EXFAC EURA-8.SYNTAKS3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1546A8-AA63-4D80-B4D7-D4B34DFCB658}" type="slidenum">
              <a:rPr lang="en-US" altLang="nb-NO" sz="8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800" smtClean="0">
              <a:solidFill>
                <a:srgbClr val="898989"/>
              </a:solidFill>
            </a:endParaRP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algn="r"/>
            <a:r>
              <a:rPr lang="nb-NO" altLang="nb-NO" sz="2400" i="1" dirty="0" smtClean="0">
                <a:latin typeface="Tahoma" pitchFamily="34" charset="0"/>
              </a:rPr>
              <a:t>Nominalsetning</a:t>
            </a:r>
          </a:p>
        </p:txBody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395288" y="1916113"/>
            <a:ext cx="83518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>
                <a:solidFill>
                  <a:srgbClr val="000066"/>
                </a:solidFill>
              </a:rPr>
              <a:t>Marie</a:t>
            </a:r>
            <a:r>
              <a:rPr lang="nb-NO" altLang="nb-NO"/>
              <a:t> </a:t>
            </a:r>
            <a:r>
              <a:rPr lang="nb-NO" altLang="nb-NO">
                <a:solidFill>
                  <a:srgbClr val="009900"/>
                </a:solidFill>
              </a:rPr>
              <a:t>a raconté</a:t>
            </a:r>
            <a:r>
              <a:rPr lang="nb-NO" altLang="nb-NO"/>
              <a:t> </a:t>
            </a:r>
            <a:r>
              <a:rPr lang="nb-NO" altLang="nb-NO">
                <a:solidFill>
                  <a:srgbClr val="FF0000"/>
                </a:solidFill>
              </a:rPr>
              <a:t>sa vie</a:t>
            </a:r>
            <a:r>
              <a:rPr lang="nb-NO" altLang="nb-NO"/>
              <a:t>.</a:t>
            </a:r>
          </a:p>
        </p:txBody>
      </p:sp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466725" y="2924175"/>
            <a:ext cx="777557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dirty="0">
                <a:solidFill>
                  <a:srgbClr val="000066"/>
                </a:solidFill>
              </a:rPr>
              <a:t>Marie</a:t>
            </a:r>
            <a:r>
              <a:rPr lang="nb-NO" altLang="nb-NO" dirty="0"/>
              <a:t> </a:t>
            </a:r>
            <a:r>
              <a:rPr lang="nb-NO" altLang="nb-NO" dirty="0">
                <a:solidFill>
                  <a:srgbClr val="009900"/>
                </a:solidFill>
              </a:rPr>
              <a:t>a </a:t>
            </a:r>
            <a:r>
              <a:rPr lang="nb-NO" altLang="nb-NO" dirty="0" err="1">
                <a:solidFill>
                  <a:srgbClr val="009900"/>
                </a:solidFill>
              </a:rPr>
              <a:t>raconté</a:t>
            </a:r>
            <a:r>
              <a:rPr lang="nb-NO" altLang="nb-NO" dirty="0"/>
              <a:t> </a:t>
            </a:r>
            <a:r>
              <a:rPr lang="nb-NO" altLang="nb-NO" dirty="0" err="1">
                <a:solidFill>
                  <a:srgbClr val="FF0000"/>
                </a:solidFill>
              </a:rPr>
              <a:t>qu’elle</a:t>
            </a:r>
            <a:r>
              <a:rPr lang="nb-NO" altLang="nb-NO" dirty="0">
                <a:solidFill>
                  <a:srgbClr val="FF0000"/>
                </a:solidFill>
              </a:rPr>
              <a:t> </a:t>
            </a:r>
            <a:r>
              <a:rPr lang="nb-NO" altLang="nb-NO" dirty="0" err="1">
                <a:solidFill>
                  <a:srgbClr val="FF0000"/>
                </a:solidFill>
              </a:rPr>
              <a:t>avait</a:t>
            </a:r>
            <a:r>
              <a:rPr lang="nb-NO" altLang="nb-NO" dirty="0">
                <a:solidFill>
                  <a:srgbClr val="FF0000"/>
                </a:solidFill>
              </a:rPr>
              <a:t> </a:t>
            </a:r>
            <a:r>
              <a:rPr lang="nb-NO" altLang="nb-NO" dirty="0" err="1">
                <a:solidFill>
                  <a:srgbClr val="FF0000"/>
                </a:solidFill>
              </a:rPr>
              <a:t>vécu</a:t>
            </a:r>
            <a:r>
              <a:rPr lang="nb-NO" altLang="nb-NO" dirty="0">
                <a:solidFill>
                  <a:srgbClr val="FF0000"/>
                </a:solidFill>
              </a:rPr>
              <a:t> en </a:t>
            </a:r>
            <a:r>
              <a:rPr lang="nb-NO" altLang="nb-NO" dirty="0" err="1">
                <a:solidFill>
                  <a:srgbClr val="FF0000"/>
                </a:solidFill>
              </a:rPr>
              <a:t>Italie</a:t>
            </a:r>
            <a:r>
              <a:rPr lang="nb-NO" altLang="nb-NO" dirty="0" smtClean="0"/>
              <a:t>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dirty="0" err="1" smtClean="0">
                <a:solidFill>
                  <a:srgbClr val="FF0000"/>
                </a:solidFill>
              </a:rPr>
              <a:t>cela</a:t>
            </a:r>
            <a:endParaRPr lang="nb-NO" altLang="nb-NO" dirty="0">
              <a:solidFill>
                <a:srgbClr val="FF0000"/>
              </a:solidFill>
            </a:endParaRP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 flipH="1">
            <a:off x="1331913" y="1700213"/>
            <a:ext cx="3024187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5848" name="Line 6"/>
          <p:cNvSpPr>
            <a:spLocks noChangeShapeType="1"/>
          </p:cNvSpPr>
          <p:nvPr/>
        </p:nvSpPr>
        <p:spPr bwMode="auto">
          <a:xfrm flipH="1">
            <a:off x="2771775" y="1773238"/>
            <a:ext cx="3168650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5849" name="Text Box 7"/>
          <p:cNvSpPr txBox="1">
            <a:spLocks noChangeArrowheads="1"/>
          </p:cNvSpPr>
          <p:nvPr/>
        </p:nvSpPr>
        <p:spPr bwMode="auto">
          <a:xfrm>
            <a:off x="2555875" y="1628775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sz="1800" b="1">
                <a:solidFill>
                  <a:srgbClr val="000066"/>
                </a:solidFill>
              </a:rPr>
              <a:t>S</a:t>
            </a:r>
          </a:p>
        </p:txBody>
      </p:sp>
      <p:sp>
        <p:nvSpPr>
          <p:cNvPr id="35850" name="Text Box 8"/>
          <p:cNvSpPr txBox="1">
            <a:spLocks noChangeArrowheads="1"/>
          </p:cNvSpPr>
          <p:nvPr/>
        </p:nvSpPr>
        <p:spPr bwMode="auto">
          <a:xfrm>
            <a:off x="4572000" y="162877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sz="1800" b="1">
                <a:solidFill>
                  <a:srgbClr val="009900"/>
                </a:solidFill>
              </a:rPr>
              <a:t>V</a:t>
            </a:r>
          </a:p>
        </p:txBody>
      </p:sp>
      <p:sp>
        <p:nvSpPr>
          <p:cNvPr id="35851" name="Text Box 9"/>
          <p:cNvSpPr txBox="1">
            <a:spLocks noChangeArrowheads="1"/>
          </p:cNvSpPr>
          <p:nvPr/>
        </p:nvSpPr>
        <p:spPr bwMode="auto">
          <a:xfrm>
            <a:off x="5220072" y="1628775"/>
            <a:ext cx="23042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sz="1800" b="1" dirty="0" err="1" smtClean="0">
                <a:solidFill>
                  <a:srgbClr val="FF0000"/>
                </a:solidFill>
              </a:rPr>
              <a:t>ComplObjetDirect</a:t>
            </a:r>
            <a:endParaRPr lang="nb-NO" altLang="nb-NO" sz="1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913" y="4653136"/>
            <a:ext cx="6624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Nei, dere trenger ikke å kunne fransk, men analysen vår gjelder ikke bare for norsk 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604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algn="r"/>
            <a:r>
              <a:rPr lang="nb-NO" altLang="nb-NO" dirty="0" smtClean="0"/>
              <a:t>Adverbiale </a:t>
            </a:r>
            <a:r>
              <a:rPr lang="nb-NO" altLang="nb-NO" dirty="0" smtClean="0">
                <a:solidFill>
                  <a:srgbClr val="FF0000"/>
                </a:solidFill>
              </a:rPr>
              <a:t>ledd</a:t>
            </a:r>
            <a:r>
              <a:rPr lang="nb-NO" altLang="nb-NO" dirty="0" smtClean="0"/>
              <a:t>setninger: samme funksjon som  PP -adverbialer</a:t>
            </a:r>
            <a:endParaRPr lang="en-US" altLang="nb-NO" dirty="0" smtClean="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143000" y="2746375"/>
            <a:ext cx="59499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dirty="0"/>
              <a:t>       Claude ankom       </a:t>
            </a:r>
            <a:r>
              <a:rPr lang="nb-NO" altLang="nb-NO" dirty="0">
                <a:solidFill>
                  <a:srgbClr val="FF0000"/>
                </a:solidFill>
              </a:rPr>
              <a:t>ved             	 		        middagstider.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11188" y="3789363"/>
            <a:ext cx="7921625" cy="180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nb-NO" altLang="nb-NO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dirty="0"/>
              <a:t>Claude </a:t>
            </a:r>
            <a:r>
              <a:rPr lang="en-US" altLang="nb-NO" dirty="0" err="1"/>
              <a:t>ankom</a:t>
            </a:r>
            <a:r>
              <a:rPr lang="en-US" altLang="nb-NO" dirty="0"/>
              <a:t> </a:t>
            </a:r>
            <a:r>
              <a:rPr lang="en-US" altLang="nb-NO" b="1" dirty="0">
                <a:solidFill>
                  <a:srgbClr val="FF0000"/>
                </a:solidFill>
              </a:rPr>
              <a:t>da </a:t>
            </a:r>
            <a:r>
              <a:rPr lang="en-US" altLang="nb-NO" b="1" dirty="0" err="1">
                <a:solidFill>
                  <a:srgbClr val="FF0000"/>
                </a:solidFill>
              </a:rPr>
              <a:t>klokka</a:t>
            </a:r>
            <a:r>
              <a:rPr lang="en-US" altLang="nb-NO" b="1" dirty="0">
                <a:solidFill>
                  <a:srgbClr val="FF0000"/>
                </a:solidFill>
              </a:rPr>
              <a:t> </a:t>
            </a:r>
            <a:r>
              <a:rPr lang="en-US" altLang="nb-NO" b="1" dirty="0" err="1">
                <a:solidFill>
                  <a:srgbClr val="FF0000"/>
                </a:solidFill>
              </a:rPr>
              <a:t>ringte</a:t>
            </a:r>
            <a:r>
              <a:rPr lang="en-US" altLang="nb-NO" b="1" dirty="0">
                <a:solidFill>
                  <a:srgbClr val="FF0000"/>
                </a:solidFill>
              </a:rPr>
              <a:t> 12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b-NO" altLang="nb-NO" b="1" dirty="0"/>
              <a:t>                      </a:t>
            </a:r>
            <a:r>
              <a:rPr lang="nb-NO" altLang="nb-NO" b="1" dirty="0">
                <a:solidFill>
                  <a:srgbClr val="FF00FF"/>
                </a:solidFill>
              </a:rPr>
              <a:t>DA</a:t>
            </a:r>
            <a:endParaRPr lang="nb-NO" altLang="nb-NO" b="1" dirty="0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5791200" y="3733800"/>
            <a:ext cx="0" cy="542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H="1">
            <a:off x="3886200" y="1981200"/>
            <a:ext cx="18288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3886200" y="5105400"/>
            <a:ext cx="4319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H="1" flipV="1">
            <a:off x="5715000" y="1981200"/>
            <a:ext cx="251460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7194550" y="2794000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>
                <a:solidFill>
                  <a:srgbClr val="FF00FF"/>
                </a:solidFill>
              </a:rPr>
              <a:t>PP</a:t>
            </a:r>
            <a:endParaRPr lang="en-US" altLang="nb-NO" sz="2000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7972425" y="43656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>
                <a:solidFill>
                  <a:srgbClr val="FF00FF"/>
                </a:solidFill>
              </a:rPr>
              <a:t>S</a:t>
            </a:r>
            <a:endParaRPr lang="en-US" altLang="nb-NO" sz="2000"/>
          </a:p>
        </p:txBody>
      </p:sp>
    </p:spTree>
    <p:extLst>
      <p:ext uri="{BB962C8B-B14F-4D97-AF65-F5344CB8AC3E}">
        <p14:creationId xmlns:p14="http://schemas.microsoft.com/office/powerpoint/2010/main" val="417934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Struktur til leddsetning: </a:t>
            </a:r>
            <a:r>
              <a:rPr lang="en-US" altLang="nb-NO" sz="4000" smtClean="0"/>
              <a:t>i </a:t>
            </a:r>
            <a:r>
              <a:rPr lang="en-US" altLang="nb-NO" sz="4000" i="1" smtClean="0"/>
              <a:t>Språk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err="1" smtClean="0"/>
              <a:t>Setningsstrukturregel</a:t>
            </a:r>
            <a:r>
              <a:rPr lang="en-US" altLang="nb-NO" dirty="0" smtClean="0"/>
              <a:t>: S=&gt; NP V  </a:t>
            </a:r>
            <a:r>
              <a:rPr lang="en-US" altLang="nb-NO" b="1" dirty="0" smtClean="0"/>
              <a:t>NP/S</a:t>
            </a:r>
            <a:r>
              <a:rPr lang="en-US" altLang="nb-NO" dirty="0" smtClean="0"/>
              <a:t>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				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b-NO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			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     NP		</a:t>
            </a:r>
            <a:r>
              <a:rPr lang="en-US" altLang="nb-NO" dirty="0" err="1" smtClean="0"/>
              <a:t>V</a:t>
            </a:r>
            <a:r>
              <a:rPr lang="en-US" altLang="nb-NO" baseline="-25000" dirty="0" err="1" smtClean="0"/>
              <a:t>fin</a:t>
            </a:r>
            <a:r>
              <a:rPr lang="en-US" altLang="nb-NO" baseline="-25000" dirty="0" smtClean="0"/>
              <a:t>	 </a:t>
            </a:r>
            <a:r>
              <a:rPr lang="en-US" altLang="nb-NO" dirty="0" smtClean="0"/>
              <a:t>        </a:t>
            </a:r>
            <a:r>
              <a:rPr lang="en-US" altLang="nb-NO" b="1" dirty="0" smtClean="0"/>
              <a:t>S’(</a:t>
            </a:r>
            <a:r>
              <a:rPr lang="en-US" altLang="nb-NO" b="1" dirty="0" err="1" smtClean="0"/>
              <a:t>leddsetn</a:t>
            </a:r>
            <a:r>
              <a:rPr lang="en-US" altLang="nb-NO" b="1" dirty="0" smtClean="0"/>
              <a:t>.)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b-NO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  		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					SUB*	 NP   </a:t>
            </a:r>
            <a:r>
              <a:rPr lang="en-US" altLang="nb-NO" dirty="0" err="1" smtClean="0"/>
              <a:t>V</a:t>
            </a:r>
            <a:r>
              <a:rPr lang="en-US" altLang="nb-NO" baseline="-25000" dirty="0" err="1" smtClean="0"/>
              <a:t>fin</a:t>
            </a:r>
            <a:r>
              <a:rPr lang="en-US" altLang="nb-NO" dirty="0" smtClean="0"/>
              <a:t>	 NP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				     </a:t>
            </a:r>
            <a:r>
              <a:rPr lang="en-US" altLang="nb-NO" i="1" dirty="0" smtClean="0"/>
              <a:t>at/da/</a:t>
            </a:r>
            <a:r>
              <a:rPr lang="en-US" altLang="nb-NO" i="1" dirty="0" err="1" smtClean="0"/>
              <a:t>når</a:t>
            </a:r>
            <a:r>
              <a:rPr lang="en-US" altLang="nb-NO" i="1" dirty="0" smtClean="0"/>
              <a:t>/om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dirty="0" smtClean="0"/>
              <a:t>SUB*= </a:t>
            </a:r>
            <a:r>
              <a:rPr lang="en-US" altLang="nb-NO" dirty="0" err="1" smtClean="0"/>
              <a:t>Subjunksjon</a:t>
            </a:r>
            <a:endParaRPr lang="en-US" altLang="nb-NO" dirty="0" smtClean="0"/>
          </a:p>
          <a:p>
            <a:pPr>
              <a:lnSpc>
                <a:spcPct val="90000"/>
              </a:lnSpc>
            </a:pPr>
            <a:endParaRPr lang="en-US" altLang="nb-NO" dirty="0" smtClean="0"/>
          </a:p>
        </p:txBody>
      </p:sp>
      <p:sp>
        <p:nvSpPr>
          <p:cNvPr id="38916" name="Line 6"/>
          <p:cNvSpPr>
            <a:spLocks noChangeShapeType="1"/>
          </p:cNvSpPr>
          <p:nvPr/>
        </p:nvSpPr>
        <p:spPr bwMode="auto">
          <a:xfrm>
            <a:off x="5870575" y="4419600"/>
            <a:ext cx="811213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7" name="Line 7"/>
          <p:cNvSpPr>
            <a:spLocks noChangeShapeType="1"/>
          </p:cNvSpPr>
          <p:nvPr/>
        </p:nvSpPr>
        <p:spPr bwMode="auto">
          <a:xfrm>
            <a:off x="3924300" y="2895600"/>
            <a:ext cx="1663700" cy="974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8" name="Line 8"/>
          <p:cNvSpPr>
            <a:spLocks noChangeShapeType="1"/>
          </p:cNvSpPr>
          <p:nvPr/>
        </p:nvSpPr>
        <p:spPr bwMode="auto">
          <a:xfrm flipH="1">
            <a:off x="2051050" y="2895600"/>
            <a:ext cx="1873250" cy="974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9" name="Line 9"/>
          <p:cNvSpPr>
            <a:spLocks noChangeShapeType="1"/>
          </p:cNvSpPr>
          <p:nvPr/>
        </p:nvSpPr>
        <p:spPr bwMode="auto">
          <a:xfrm flipH="1">
            <a:off x="39243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20" name="Line 10"/>
          <p:cNvSpPr>
            <a:spLocks noChangeShapeType="1"/>
          </p:cNvSpPr>
          <p:nvPr/>
        </p:nvSpPr>
        <p:spPr bwMode="auto">
          <a:xfrm flipH="1">
            <a:off x="4992688" y="4419600"/>
            <a:ext cx="877887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cxnSp>
        <p:nvCxnSpPr>
          <p:cNvPr id="38921" name="Straight Connector 13"/>
          <p:cNvCxnSpPr>
            <a:cxnSpLocks noChangeShapeType="1"/>
          </p:cNvCxnSpPr>
          <p:nvPr/>
        </p:nvCxnSpPr>
        <p:spPr bwMode="auto">
          <a:xfrm>
            <a:off x="5870575" y="4419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2" name="Straight Connector 16"/>
          <p:cNvCxnSpPr>
            <a:cxnSpLocks noChangeShapeType="1"/>
            <a:stCxn id="38916" idx="0"/>
          </p:cNvCxnSpPr>
          <p:nvPr/>
        </p:nvCxnSpPr>
        <p:spPr bwMode="auto">
          <a:xfrm>
            <a:off x="5870575" y="4419600"/>
            <a:ext cx="1716088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1451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29" y="1981200"/>
            <a:ext cx="687834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1181100"/>
            <a:ext cx="75152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1333500"/>
            <a:ext cx="75152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485900"/>
            <a:ext cx="75152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" y="1181100"/>
            <a:ext cx="7820025" cy="498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8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Nominalsetninger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noen synes [ett eller annet]</a:t>
            </a:r>
          </a:p>
          <a:p>
            <a:r>
              <a:rPr lang="nb-NO" dirty="0" smtClean="0"/>
              <a:t>Studenter synes alltid (at) læreren er dum</a:t>
            </a:r>
          </a:p>
          <a:p>
            <a:r>
              <a:rPr lang="nb-NO" dirty="0" smtClean="0"/>
              <a:t>De spør [om de kan gå]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130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Adverbiale setninger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Adverbial?</a:t>
            </a:r>
          </a:p>
          <a:p>
            <a:r>
              <a:rPr lang="nb-NO" dirty="0" smtClean="0"/>
              <a:t>Når, hvor, hvorfor, hvordan … (for det meste ikke valensbundet)</a:t>
            </a:r>
          </a:p>
          <a:p>
            <a:r>
              <a:rPr lang="nb-NO" dirty="0" smtClean="0"/>
              <a:t>[Hvis du ikke leser] stryker du.</a:t>
            </a:r>
          </a:p>
          <a:p>
            <a:r>
              <a:rPr lang="nb-NO" i="1" dirty="0" smtClean="0"/>
              <a:t>Da</a:t>
            </a:r>
            <a:r>
              <a:rPr lang="nb-NO" dirty="0" smtClean="0"/>
              <a:t> stryker du.</a:t>
            </a:r>
          </a:p>
          <a:p>
            <a:r>
              <a:rPr lang="nb-NO" dirty="0" smtClean="0"/>
              <a:t>Jeg kommer når jeg har spist.</a:t>
            </a:r>
          </a:p>
          <a:p>
            <a:r>
              <a:rPr lang="nb-NO" dirty="0"/>
              <a:t>Jeg kommer </a:t>
            </a:r>
            <a:r>
              <a:rPr lang="nb-NO" dirty="0" smtClean="0"/>
              <a:t>[når </a:t>
            </a:r>
            <a:r>
              <a:rPr lang="nb-NO" dirty="0"/>
              <a:t>jeg har </a:t>
            </a:r>
            <a:r>
              <a:rPr lang="nb-NO" dirty="0" smtClean="0"/>
              <a:t>spist].</a:t>
            </a:r>
          </a:p>
          <a:p>
            <a:r>
              <a:rPr lang="nb-NO" dirty="0" smtClean="0"/>
              <a:t>Jeg kommer da/deretter. (adverber med adverbial funksjon)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317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Jeg håper dere synes at dette er gøy.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Oversetning?</a:t>
            </a:r>
          </a:p>
          <a:p>
            <a:r>
              <a:rPr lang="nb-NO" dirty="0" smtClean="0"/>
              <a:t>Leddsetning(er)?</a:t>
            </a:r>
          </a:p>
          <a:p>
            <a:r>
              <a:rPr lang="nb-NO" dirty="0" smtClean="0"/>
              <a:t>(hvor mange finitte verb?)</a:t>
            </a:r>
          </a:p>
          <a:p>
            <a:r>
              <a:rPr lang="nb-NO" dirty="0" smtClean="0"/>
              <a:t>Jeg håper </a:t>
            </a:r>
            <a:r>
              <a:rPr lang="nb-NO" b="1" dirty="0" smtClean="0"/>
              <a:t>[</a:t>
            </a:r>
            <a:r>
              <a:rPr lang="nb-NO" dirty="0" smtClean="0"/>
              <a:t>at dere synes […]</a:t>
            </a:r>
            <a:r>
              <a:rPr lang="nb-NO" b="1" baseline="-25000" dirty="0" smtClean="0">
                <a:solidFill>
                  <a:srgbClr val="FF0000"/>
                </a:solidFill>
              </a:rPr>
              <a:t>2 </a:t>
            </a:r>
            <a:r>
              <a:rPr lang="nb-NO" b="1" dirty="0" smtClean="0"/>
              <a:t>]</a:t>
            </a:r>
            <a:r>
              <a:rPr lang="nb-NO" b="1" baseline="-25000" dirty="0" smtClean="0"/>
              <a:t>1</a:t>
            </a:r>
            <a:endParaRPr lang="nb-NO" b="1" dirty="0" smtClean="0"/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>
                <a:solidFill>
                  <a:srgbClr val="FF0000"/>
                </a:solidFill>
              </a:rPr>
              <a:t>			[at dette er gøy]</a:t>
            </a:r>
            <a:r>
              <a:rPr lang="nb-NO" baseline="-25000" dirty="0" smtClean="0">
                <a:solidFill>
                  <a:srgbClr val="FF0000"/>
                </a:solidFill>
              </a:rPr>
              <a:t>2</a:t>
            </a:r>
            <a:endParaRPr lang="nb-N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 smtClean="0">
                <a:solidFill>
                  <a:srgbClr val="FF0000"/>
                </a:solidFill>
              </a:rPr>
              <a:t>Leddsetning 2 </a:t>
            </a:r>
            <a:r>
              <a:rPr lang="nb-NO" dirty="0" smtClean="0"/>
              <a:t>inne i en annen leddsetning 1</a:t>
            </a:r>
          </a:p>
          <a:p>
            <a:pPr marL="0" indent="0">
              <a:buNone/>
            </a:pPr>
            <a:r>
              <a:rPr lang="nb-NO" dirty="0" smtClean="0"/>
              <a:t>Begge leddsetninger er direkte objekt</a:t>
            </a:r>
          </a:p>
          <a:p>
            <a:pPr marL="0" indent="0">
              <a:buNone/>
            </a:pPr>
            <a:r>
              <a:rPr lang="nb-NO" dirty="0" smtClean="0"/>
              <a:t>1 er DO til </a:t>
            </a:r>
            <a:r>
              <a:rPr lang="nb-NO" i="1" dirty="0" smtClean="0"/>
              <a:t>håp</a:t>
            </a:r>
            <a:r>
              <a:rPr lang="nb-NO" dirty="0" smtClean="0"/>
              <a:t>e, 2 er DO til </a:t>
            </a:r>
            <a:r>
              <a:rPr lang="nb-NO" i="1" dirty="0" smtClean="0"/>
              <a:t>synes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02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Direkte objekt til </a:t>
            </a:r>
            <a:r>
              <a:rPr lang="nb-NO" i="1" dirty="0" smtClean="0"/>
              <a:t>håpe </a:t>
            </a:r>
            <a:r>
              <a:rPr lang="nb-NO" dirty="0" smtClean="0"/>
              <a:t>og </a:t>
            </a:r>
            <a:r>
              <a:rPr lang="nb-NO" i="1" dirty="0" smtClean="0"/>
              <a:t>synes</a:t>
            </a:r>
            <a:endParaRPr lang="nb-N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vet vi det?</a:t>
            </a:r>
          </a:p>
          <a:p>
            <a:r>
              <a:rPr lang="nb-NO" b="1" dirty="0" smtClean="0">
                <a:solidFill>
                  <a:srgbClr val="FF0000"/>
                </a:solidFill>
              </a:rPr>
              <a:t>Verbets </a:t>
            </a:r>
            <a:r>
              <a:rPr lang="nb-NO" b="1" u="wavyHeavy" dirty="0" smtClean="0">
                <a:solidFill>
                  <a:srgbClr val="FF0000"/>
                </a:solidFill>
              </a:rPr>
              <a:t>valens</a:t>
            </a:r>
            <a:r>
              <a:rPr lang="nb-NO" dirty="0" smtClean="0"/>
              <a:t>: hvor mange setningsledd skal verbet ha og hvordan skal de uttrykkes?</a:t>
            </a:r>
          </a:p>
          <a:p>
            <a:r>
              <a:rPr lang="nb-NO" dirty="0" smtClean="0"/>
              <a:t>[noen] håper [ett eller annet]: 2-verdig</a:t>
            </a:r>
          </a:p>
          <a:p>
            <a:r>
              <a:rPr lang="nb-NO" dirty="0" smtClean="0"/>
              <a:t>[NP] håper [NP eller </a:t>
            </a:r>
            <a:r>
              <a:rPr lang="nb-NO" i="1" dirty="0" smtClean="0"/>
              <a:t>at</a:t>
            </a:r>
            <a:r>
              <a:rPr lang="nb-NO" dirty="0" smtClean="0"/>
              <a:t>-S ( = leddsetning )]</a:t>
            </a:r>
          </a:p>
          <a:p>
            <a:r>
              <a:rPr lang="nb-NO" b="1" dirty="0" err="1" smtClean="0"/>
              <a:t>Subjunksjonen</a:t>
            </a:r>
            <a:r>
              <a:rPr lang="nb-NO" b="1" dirty="0" smtClean="0"/>
              <a:t> </a:t>
            </a:r>
            <a:r>
              <a:rPr lang="nb-NO" b="1" i="1" dirty="0" smtClean="0"/>
              <a:t>at</a:t>
            </a:r>
            <a:r>
              <a:rPr lang="nb-NO" b="1" dirty="0" smtClean="0"/>
              <a:t> kan ofte utelates</a:t>
            </a:r>
          </a:p>
          <a:p>
            <a:r>
              <a:rPr lang="nb-NO" dirty="0" smtClean="0"/>
              <a:t>Jeg synes ikke dette er spesielt morsomt.</a:t>
            </a:r>
          </a:p>
          <a:p>
            <a:r>
              <a:rPr lang="nb-NO" dirty="0" smtClean="0"/>
              <a:t>Jeg synes ikke </a:t>
            </a:r>
            <a:r>
              <a:rPr lang="nb-NO" b="1" dirty="0" smtClean="0"/>
              <a:t>at</a:t>
            </a:r>
            <a:r>
              <a:rPr lang="nb-NO" dirty="0" smtClean="0"/>
              <a:t> dette er morsomt.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49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Verbets valens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Verbets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omgivelsene</a:t>
            </a:r>
            <a:r>
              <a:rPr lang="en-US" dirty="0"/>
              <a:t>: </a:t>
            </a:r>
            <a:r>
              <a:rPr lang="en-US" b="1" dirty="0" err="1"/>
              <a:t>valens</a:t>
            </a:r>
            <a:r>
              <a:rPr lang="en-US" dirty="0"/>
              <a:t>, </a:t>
            </a:r>
            <a:r>
              <a:rPr lang="en-US" dirty="0" err="1"/>
              <a:t>antall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type </a:t>
            </a:r>
            <a:r>
              <a:rPr lang="en-US" dirty="0" err="1"/>
              <a:t>setningsledd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verbet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ha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setning</a:t>
            </a:r>
            <a:r>
              <a:rPr lang="en-US" dirty="0"/>
              <a:t>: </a:t>
            </a:r>
            <a:r>
              <a:rPr lang="en-US" dirty="0" err="1"/>
              <a:t>antall</a:t>
            </a:r>
            <a:r>
              <a:rPr lang="en-US" dirty="0"/>
              <a:t> </a:t>
            </a:r>
            <a:r>
              <a:rPr lang="en-US" b="1" dirty="0" err="1"/>
              <a:t>argumenter</a:t>
            </a:r>
            <a:r>
              <a:rPr lang="en-US" b="1" dirty="0"/>
              <a:t> </a:t>
            </a:r>
          </a:p>
          <a:p>
            <a:r>
              <a:rPr lang="en-US" dirty="0" err="1"/>
              <a:t>Ett</a:t>
            </a:r>
            <a:r>
              <a:rPr lang="en-US" dirty="0"/>
              <a:t>, to,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argumenter</a:t>
            </a:r>
            <a:endParaRPr lang="en-US" dirty="0"/>
          </a:p>
          <a:p>
            <a:pPr lvl="1"/>
            <a:r>
              <a:rPr lang="en-US" i="1" dirty="0"/>
              <a:t>Far </a:t>
            </a:r>
            <a:r>
              <a:rPr lang="en-US" i="1" dirty="0" err="1"/>
              <a:t>sover</a:t>
            </a:r>
            <a:r>
              <a:rPr lang="en-US" dirty="0"/>
              <a:t>: 1 argument: </a:t>
            </a:r>
            <a:r>
              <a:rPr lang="en-US" dirty="0" err="1"/>
              <a:t>enverdig</a:t>
            </a:r>
            <a:r>
              <a:rPr lang="en-US" dirty="0"/>
              <a:t>, </a:t>
            </a:r>
            <a:r>
              <a:rPr lang="en-US" dirty="0" err="1"/>
              <a:t>intransitiv</a:t>
            </a:r>
            <a:endParaRPr lang="en-US" dirty="0"/>
          </a:p>
          <a:p>
            <a:pPr lvl="1"/>
            <a:r>
              <a:rPr lang="en-US" i="1" dirty="0"/>
              <a:t>Olav </a:t>
            </a:r>
            <a:r>
              <a:rPr lang="en-US" i="1" dirty="0" err="1"/>
              <a:t>kjøpte</a:t>
            </a:r>
            <a:r>
              <a:rPr lang="en-US" i="1" dirty="0"/>
              <a:t> </a:t>
            </a:r>
            <a:r>
              <a:rPr lang="en-US" i="1" dirty="0" err="1"/>
              <a:t>ny</a:t>
            </a:r>
            <a:r>
              <a:rPr lang="en-US" i="1" dirty="0"/>
              <a:t> </a:t>
            </a:r>
            <a:r>
              <a:rPr lang="en-US" i="1" dirty="0" err="1"/>
              <a:t>genser</a:t>
            </a:r>
            <a:r>
              <a:rPr lang="en-US" dirty="0"/>
              <a:t>: 2 </a:t>
            </a:r>
            <a:r>
              <a:rPr lang="en-US" dirty="0" err="1"/>
              <a:t>argumenter</a:t>
            </a:r>
            <a:r>
              <a:rPr lang="en-US" dirty="0"/>
              <a:t>: </a:t>
            </a:r>
            <a:r>
              <a:rPr lang="en-US" dirty="0" err="1"/>
              <a:t>toverdig</a:t>
            </a:r>
            <a:r>
              <a:rPr lang="en-US" dirty="0"/>
              <a:t>, </a:t>
            </a:r>
            <a:r>
              <a:rPr lang="en-US" dirty="0" err="1"/>
              <a:t>transitiv</a:t>
            </a:r>
            <a:r>
              <a:rPr lang="en-US" dirty="0"/>
              <a:t> </a:t>
            </a:r>
          </a:p>
          <a:p>
            <a:pPr lvl="1"/>
            <a:r>
              <a:rPr lang="en-US" i="1" dirty="0" err="1"/>
              <a:t>Jeg</a:t>
            </a:r>
            <a:r>
              <a:rPr lang="en-US" i="1" dirty="0"/>
              <a:t> </a:t>
            </a:r>
            <a:r>
              <a:rPr lang="en-US" i="1" dirty="0" err="1"/>
              <a:t>ga</a:t>
            </a:r>
            <a:r>
              <a:rPr lang="en-US" i="1" dirty="0"/>
              <a:t> ham </a:t>
            </a:r>
            <a:r>
              <a:rPr lang="en-US" i="1" dirty="0" err="1"/>
              <a:t>bøkene</a:t>
            </a:r>
            <a:r>
              <a:rPr lang="en-US" dirty="0"/>
              <a:t>: 3 </a:t>
            </a:r>
            <a:r>
              <a:rPr lang="en-US" dirty="0" err="1"/>
              <a:t>argumenter</a:t>
            </a:r>
            <a:r>
              <a:rPr lang="en-US" dirty="0"/>
              <a:t>: </a:t>
            </a:r>
            <a:r>
              <a:rPr lang="en-US" dirty="0" err="1"/>
              <a:t>treverdig</a:t>
            </a:r>
            <a:r>
              <a:rPr lang="en-US" dirty="0"/>
              <a:t>, </a:t>
            </a:r>
            <a:r>
              <a:rPr lang="en-US" dirty="0" err="1"/>
              <a:t>ditransitiv</a:t>
            </a:r>
            <a:endParaRPr lang="en-US" dirty="0"/>
          </a:p>
          <a:p>
            <a:pPr lvl="1"/>
            <a:r>
              <a:rPr lang="en-US" i="1" dirty="0" err="1"/>
              <a:t>Det</a:t>
            </a:r>
            <a:r>
              <a:rPr lang="en-US" i="1" dirty="0"/>
              <a:t> </a:t>
            </a:r>
            <a:r>
              <a:rPr lang="en-US" i="1" dirty="0" err="1"/>
              <a:t>regner</a:t>
            </a:r>
            <a:r>
              <a:rPr lang="en-US" i="1" dirty="0"/>
              <a:t>. </a:t>
            </a:r>
            <a:r>
              <a:rPr lang="en-US" i="1" dirty="0" err="1"/>
              <a:t>Rignir</a:t>
            </a:r>
            <a:r>
              <a:rPr lang="en-US" dirty="0"/>
              <a:t>. (Isl.) </a:t>
            </a:r>
            <a:r>
              <a:rPr lang="en-US" dirty="0" err="1"/>
              <a:t>Nullverdig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120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 finitte verb i samme helsetning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betyr ikke nødvendigvis </a:t>
            </a:r>
            <a:r>
              <a:rPr lang="nb-NO" dirty="0" smtClean="0"/>
              <a:t>at man har 2 leddsetninger:</a:t>
            </a:r>
          </a:p>
          <a:p>
            <a:r>
              <a:rPr lang="nb-NO" dirty="0" smtClean="0"/>
              <a:t>Jeg liker syntaks, men jeg forstår ikke hva læreren sier i semantikktimene.</a:t>
            </a:r>
          </a:p>
          <a:p>
            <a:r>
              <a:rPr lang="nb-NO" b="1" i="1" dirty="0" smtClean="0"/>
              <a:t>men</a:t>
            </a:r>
            <a:r>
              <a:rPr lang="nb-NO" dirty="0" smtClean="0"/>
              <a:t> er en </a:t>
            </a:r>
            <a:r>
              <a:rPr lang="nb-NO" b="1" dirty="0" smtClean="0">
                <a:solidFill>
                  <a:srgbClr val="FF0000"/>
                </a:solidFill>
              </a:rPr>
              <a:t>kon</a:t>
            </a:r>
            <a:r>
              <a:rPr lang="nb-NO" dirty="0" smtClean="0"/>
              <a:t>junksjon (sideordnende)</a:t>
            </a:r>
          </a:p>
          <a:p>
            <a:r>
              <a:rPr lang="nb-NO" dirty="0" smtClean="0"/>
              <a:t>=&gt; 2 helsetninger og 1 leddsetning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0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 finitte verb i samme helsetning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betyr ikke nødvendigvis at man har 2 </a:t>
            </a:r>
            <a:r>
              <a:rPr lang="nb-NO" dirty="0" smtClean="0"/>
              <a:t>leddsetninger</a:t>
            </a:r>
          </a:p>
          <a:p>
            <a:r>
              <a:rPr lang="nb-NO" dirty="0" smtClean="0"/>
              <a:t>Jeg </a:t>
            </a:r>
            <a:r>
              <a:rPr lang="nb-NO" dirty="0" smtClean="0">
                <a:solidFill>
                  <a:srgbClr val="FF0000"/>
                </a:solidFill>
              </a:rPr>
              <a:t>liker</a:t>
            </a:r>
            <a:r>
              <a:rPr lang="nb-NO" dirty="0" smtClean="0"/>
              <a:t> ikke Per, men jeg </a:t>
            </a:r>
            <a:r>
              <a:rPr lang="nb-NO" dirty="0" smtClean="0">
                <a:solidFill>
                  <a:srgbClr val="FF0000"/>
                </a:solidFill>
              </a:rPr>
              <a:t>liker </a:t>
            </a:r>
            <a:r>
              <a:rPr lang="nb-NO" dirty="0" smtClean="0"/>
              <a:t>henne [(som) han </a:t>
            </a:r>
            <a:r>
              <a:rPr lang="nb-NO" dirty="0" smtClean="0">
                <a:solidFill>
                  <a:srgbClr val="FF0000"/>
                </a:solidFill>
              </a:rPr>
              <a:t>er</a:t>
            </a:r>
            <a:r>
              <a:rPr lang="nb-NO" dirty="0" smtClean="0"/>
              <a:t> gift med].</a:t>
            </a:r>
          </a:p>
          <a:p>
            <a:r>
              <a:rPr lang="nb-NO" dirty="0"/>
              <a:t>henne [(som) han </a:t>
            </a:r>
            <a:r>
              <a:rPr lang="nb-NO" dirty="0">
                <a:solidFill>
                  <a:srgbClr val="FF0000"/>
                </a:solidFill>
              </a:rPr>
              <a:t>er</a:t>
            </a:r>
            <a:r>
              <a:rPr lang="nb-NO" dirty="0"/>
              <a:t> gift med</a:t>
            </a:r>
            <a:r>
              <a:rPr lang="nb-NO" dirty="0" smtClean="0"/>
              <a:t>] </a:t>
            </a:r>
            <a:r>
              <a:rPr lang="nb-NO" b="1" baseline="-25000" dirty="0" err="1" smtClean="0"/>
              <a:t>Adleddsetning</a:t>
            </a:r>
            <a:r>
              <a:rPr lang="nb-NO" dirty="0" smtClean="0"/>
              <a:t>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930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solidFill>
                  <a:srgbClr val="FF0000"/>
                </a:solidFill>
              </a:rPr>
              <a:t>Ad</a:t>
            </a:r>
            <a:r>
              <a:rPr lang="nb-NO" dirty="0" err="1"/>
              <a:t>leddsetning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 setning som er </a:t>
            </a:r>
            <a:r>
              <a:rPr lang="nb-NO" b="1" dirty="0" smtClean="0"/>
              <a:t>del</a:t>
            </a:r>
            <a:r>
              <a:rPr lang="nb-NO" dirty="0" smtClean="0"/>
              <a:t> av et annet </a:t>
            </a:r>
            <a:r>
              <a:rPr lang="nb-NO" b="1" dirty="0" smtClean="0"/>
              <a:t>setningsledd</a:t>
            </a:r>
          </a:p>
          <a:p>
            <a:r>
              <a:rPr lang="nb-NO" dirty="0" smtClean="0"/>
              <a:t>Ingen selvstendig funksjon</a:t>
            </a:r>
          </a:p>
          <a:p>
            <a:r>
              <a:rPr lang="nb-NO" dirty="0" smtClean="0"/>
              <a:t>Eksempel: relativsetning</a:t>
            </a:r>
          </a:p>
          <a:p>
            <a:r>
              <a:rPr lang="nb-NO" dirty="0" smtClean="0"/>
              <a:t>Studenten som hadde lest til eksamen, syntes den var altfor lett.</a:t>
            </a:r>
          </a:p>
          <a:p>
            <a:r>
              <a:rPr lang="nb-NO" dirty="0"/>
              <a:t>[</a:t>
            </a:r>
            <a:r>
              <a:rPr lang="nb-NO" b="1" dirty="0" smtClean="0"/>
              <a:t>Studenten</a:t>
            </a:r>
            <a:r>
              <a:rPr lang="nb-NO" dirty="0" smtClean="0"/>
              <a:t> </a:t>
            </a:r>
            <a:r>
              <a:rPr lang="nb-NO" dirty="0">
                <a:solidFill>
                  <a:srgbClr val="FF0000"/>
                </a:solidFill>
              </a:rPr>
              <a:t>som hadde lest til </a:t>
            </a:r>
            <a:r>
              <a:rPr lang="nb-NO" dirty="0" smtClean="0">
                <a:solidFill>
                  <a:srgbClr val="FF0000"/>
                </a:solidFill>
              </a:rPr>
              <a:t>eksamen</a:t>
            </a:r>
            <a:r>
              <a:rPr lang="nb-NO" dirty="0" smtClean="0"/>
              <a:t>]</a:t>
            </a:r>
            <a:r>
              <a:rPr lang="nb-NO" baseline="-25000" dirty="0" smtClean="0"/>
              <a:t>NP</a:t>
            </a:r>
            <a:r>
              <a:rPr lang="nb-NO" dirty="0" smtClean="0"/>
              <a:t>, </a:t>
            </a:r>
            <a:r>
              <a:rPr lang="nb-NO" dirty="0"/>
              <a:t>syntes den var altfor lett</a:t>
            </a:r>
            <a:r>
              <a:rPr lang="nb-NO" dirty="0" smtClean="0"/>
              <a:t>.</a:t>
            </a:r>
          </a:p>
          <a:p>
            <a:r>
              <a:rPr lang="nb-NO" dirty="0" smtClean="0"/>
              <a:t>*Som hadde lest til eksamen syntes …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90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Relativsetninger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På norsk: </a:t>
            </a:r>
          </a:p>
          <a:p>
            <a:r>
              <a:rPr lang="nb-NO" dirty="0" smtClean="0"/>
              <a:t>Innledet med </a:t>
            </a:r>
            <a:r>
              <a:rPr lang="nb-NO" dirty="0" err="1" smtClean="0"/>
              <a:t>subjunksjonen</a:t>
            </a:r>
            <a:r>
              <a:rPr lang="nb-NO" dirty="0" smtClean="0"/>
              <a:t> </a:t>
            </a:r>
            <a:r>
              <a:rPr lang="nb-NO" b="1" dirty="0" smtClean="0">
                <a:solidFill>
                  <a:srgbClr val="FF0000"/>
                </a:solidFill>
              </a:rPr>
              <a:t>som</a:t>
            </a:r>
          </a:p>
          <a:p>
            <a:r>
              <a:rPr lang="nb-NO" dirty="0" err="1" smtClean="0"/>
              <a:t>Subjunksjonen</a:t>
            </a:r>
            <a:r>
              <a:rPr lang="nb-NO" dirty="0" smtClean="0"/>
              <a:t> kan mangle:</a:t>
            </a:r>
          </a:p>
          <a:p>
            <a:r>
              <a:rPr lang="nb-NO" dirty="0" smtClean="0"/>
              <a:t>Setningen ingen klarte å analysere …</a:t>
            </a:r>
          </a:p>
          <a:p>
            <a:r>
              <a:rPr lang="nb-NO" dirty="0" smtClean="0"/>
              <a:t>Setningen </a:t>
            </a:r>
            <a:r>
              <a:rPr lang="nb-NO" b="1" dirty="0" smtClean="0">
                <a:solidFill>
                  <a:srgbClr val="FF0000"/>
                </a:solidFill>
              </a:rPr>
              <a:t>som</a:t>
            </a:r>
            <a:r>
              <a:rPr lang="nb-NO" dirty="0" smtClean="0"/>
              <a:t> ingen klarte å analysere</a:t>
            </a:r>
          </a:p>
          <a:p>
            <a:r>
              <a:rPr lang="nb-NO" dirty="0" smtClean="0"/>
              <a:t>Funksjonen til </a:t>
            </a:r>
            <a:r>
              <a:rPr lang="nb-NO" i="1" dirty="0" smtClean="0"/>
              <a:t>å analysere?</a:t>
            </a:r>
          </a:p>
          <a:p>
            <a:r>
              <a:rPr lang="nb-NO" dirty="0" smtClean="0"/>
              <a:t>SUBSTITUSJON: ingen klarte </a:t>
            </a:r>
            <a:r>
              <a:rPr lang="nb-NO" b="1" dirty="0" smtClean="0"/>
              <a:t>dette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07763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Han er mannen jeg vil gifte meg med.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 mange finitte verb?</a:t>
            </a:r>
          </a:p>
          <a:p>
            <a:r>
              <a:rPr lang="nb-NO" dirty="0"/>
              <a:t>Han </a:t>
            </a:r>
            <a:r>
              <a:rPr lang="nb-NO" b="1" dirty="0"/>
              <a:t>er</a:t>
            </a:r>
            <a:r>
              <a:rPr lang="nb-NO" dirty="0"/>
              <a:t> mannen jeg </a:t>
            </a:r>
            <a:r>
              <a:rPr lang="nb-NO" b="1" dirty="0"/>
              <a:t>vil</a:t>
            </a:r>
            <a:r>
              <a:rPr lang="nb-NO" dirty="0"/>
              <a:t> gifte meg </a:t>
            </a:r>
            <a:r>
              <a:rPr lang="nb-NO" dirty="0" smtClean="0"/>
              <a:t>med.</a:t>
            </a:r>
          </a:p>
          <a:p>
            <a:r>
              <a:rPr lang="nb-NO" dirty="0" smtClean="0"/>
              <a:t>Mangler noe (en </a:t>
            </a:r>
            <a:r>
              <a:rPr lang="nb-NO" dirty="0" err="1" smtClean="0"/>
              <a:t>subjunksjon</a:t>
            </a:r>
            <a:r>
              <a:rPr lang="nb-NO" dirty="0" smtClean="0"/>
              <a:t>? Noe som underordner den ene setningen til den andre?)</a:t>
            </a:r>
          </a:p>
          <a:p>
            <a:r>
              <a:rPr lang="nb-NO" dirty="0"/>
              <a:t>Han er mannen </a:t>
            </a:r>
            <a:r>
              <a:rPr lang="nb-NO" b="1" dirty="0" smtClean="0"/>
              <a:t>som</a:t>
            </a:r>
            <a:r>
              <a:rPr lang="nb-NO" dirty="0" smtClean="0"/>
              <a:t> jeg </a:t>
            </a:r>
            <a:r>
              <a:rPr lang="nb-NO" dirty="0"/>
              <a:t>vil gifte meg </a:t>
            </a:r>
            <a:r>
              <a:rPr lang="nb-NO" dirty="0" smtClean="0"/>
              <a:t>med</a:t>
            </a:r>
          </a:p>
          <a:p>
            <a:r>
              <a:rPr lang="nb-NO" dirty="0" smtClean="0"/>
              <a:t>=&gt; Relativsetning =&gt; </a:t>
            </a:r>
            <a:r>
              <a:rPr lang="nb-NO" dirty="0" err="1" smtClean="0">
                <a:solidFill>
                  <a:srgbClr val="FF0000"/>
                </a:solidFill>
              </a:rPr>
              <a:t>adledd</a:t>
            </a:r>
            <a:r>
              <a:rPr lang="nb-NO" dirty="0" err="1" smtClean="0"/>
              <a:t>setning</a:t>
            </a:r>
            <a:r>
              <a:rPr lang="nb-NO" dirty="0" smtClean="0"/>
              <a:t> =&gt; ingen selvstendig funksjon</a:t>
            </a:r>
          </a:p>
          <a:p>
            <a:r>
              <a:rPr lang="nb-NO" dirty="0"/>
              <a:t>Han er </a:t>
            </a:r>
            <a:r>
              <a:rPr lang="nb-NO" dirty="0" smtClean="0"/>
              <a:t>[mannen </a:t>
            </a:r>
            <a:r>
              <a:rPr lang="nb-NO" b="1" dirty="0"/>
              <a:t>som</a:t>
            </a:r>
            <a:r>
              <a:rPr lang="nb-NO" dirty="0"/>
              <a:t> jeg vil gifte meg </a:t>
            </a:r>
            <a:r>
              <a:rPr lang="nb-NO" dirty="0" smtClean="0"/>
              <a:t>med]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014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Syntaktisk funksjon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Han er </a:t>
            </a:r>
            <a:r>
              <a:rPr lang="nb-NO" b="1" dirty="0" smtClean="0"/>
              <a:t>[</a:t>
            </a:r>
            <a:r>
              <a:rPr lang="nb-NO" dirty="0" smtClean="0"/>
              <a:t>mannen </a:t>
            </a:r>
            <a:r>
              <a:rPr lang="nb-NO" b="1" dirty="0"/>
              <a:t>som</a:t>
            </a:r>
            <a:r>
              <a:rPr lang="nb-NO" dirty="0"/>
              <a:t> jeg vil gifte meg med</a:t>
            </a:r>
            <a:r>
              <a:rPr lang="nb-NO" b="1" dirty="0"/>
              <a:t>]</a:t>
            </a:r>
          </a:p>
          <a:p>
            <a:r>
              <a:rPr lang="nb-NO" dirty="0" smtClean="0"/>
              <a:t>Valens til </a:t>
            </a:r>
            <a:r>
              <a:rPr lang="nb-NO" i="1" dirty="0" smtClean="0"/>
              <a:t>å være</a:t>
            </a:r>
            <a:r>
              <a:rPr lang="nb-NO" dirty="0" smtClean="0"/>
              <a:t>: 2-verdig</a:t>
            </a:r>
          </a:p>
          <a:p>
            <a:r>
              <a:rPr lang="nb-NO" dirty="0"/>
              <a:t>Subjekt </a:t>
            </a:r>
            <a:r>
              <a:rPr lang="nb-NO" dirty="0" smtClean="0"/>
              <a:t>ER </a:t>
            </a:r>
            <a:r>
              <a:rPr lang="nb-NO" dirty="0" err="1" smtClean="0"/>
              <a:t>subjektspredikativ</a:t>
            </a:r>
            <a:endParaRPr lang="nb-NO" dirty="0" smtClean="0"/>
          </a:p>
          <a:p>
            <a:r>
              <a:rPr lang="nb-NO" dirty="0" smtClean="0"/>
              <a:t>han ER mannen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655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Tell finitte verb</a:t>
            </a:r>
          </a:p>
          <a:p>
            <a:r>
              <a:rPr lang="nb-NO" dirty="0" smtClean="0"/>
              <a:t>Avgjør hva som er </a:t>
            </a:r>
            <a:r>
              <a:rPr lang="nb-NO" b="1" dirty="0" smtClean="0"/>
              <a:t>verbet til oversetningen</a:t>
            </a:r>
          </a:p>
          <a:p>
            <a:r>
              <a:rPr lang="nb-NO" dirty="0" smtClean="0"/>
              <a:t>Bestem </a:t>
            </a:r>
            <a:r>
              <a:rPr lang="nb-NO" b="1" dirty="0" smtClean="0"/>
              <a:t>valensen</a:t>
            </a:r>
            <a:r>
              <a:rPr lang="nb-NO" dirty="0" smtClean="0"/>
              <a:t> til dette verbet</a:t>
            </a:r>
          </a:p>
          <a:p>
            <a:r>
              <a:rPr lang="nb-NO" dirty="0" smtClean="0"/>
              <a:t>De trodde noen hadde sagt de skulle gå hjem. (finitt: </a:t>
            </a:r>
            <a:r>
              <a:rPr lang="nb-NO" i="1" dirty="0" smtClean="0"/>
              <a:t>trodde, hadde, skulle</a:t>
            </a:r>
            <a:r>
              <a:rPr lang="nb-NO" dirty="0" smtClean="0"/>
              <a:t>)</a:t>
            </a:r>
          </a:p>
          <a:p>
            <a:r>
              <a:rPr lang="nb-NO" dirty="0" smtClean="0"/>
              <a:t>noen </a:t>
            </a:r>
            <a:r>
              <a:rPr lang="nb-NO" dirty="0">
                <a:solidFill>
                  <a:srgbClr val="FF0000"/>
                </a:solidFill>
              </a:rPr>
              <a:t>tror</a:t>
            </a:r>
            <a:r>
              <a:rPr lang="nb-NO" dirty="0"/>
              <a:t> </a:t>
            </a:r>
            <a:r>
              <a:rPr lang="nb-NO" b="1" dirty="0"/>
              <a:t>NP</a:t>
            </a:r>
            <a:r>
              <a:rPr lang="nb-NO" dirty="0"/>
              <a:t> /noen </a:t>
            </a:r>
            <a:r>
              <a:rPr lang="nb-NO" dirty="0">
                <a:solidFill>
                  <a:srgbClr val="FF0000"/>
                </a:solidFill>
              </a:rPr>
              <a:t>tror</a:t>
            </a:r>
            <a:r>
              <a:rPr lang="nb-NO" dirty="0"/>
              <a:t> </a:t>
            </a:r>
            <a:r>
              <a:rPr lang="nb-NO" b="1" dirty="0"/>
              <a:t>(at-)</a:t>
            </a:r>
            <a:r>
              <a:rPr lang="nb-NO" b="1" dirty="0" smtClean="0"/>
              <a:t>S </a:t>
            </a:r>
          </a:p>
          <a:p>
            <a:r>
              <a:rPr lang="nb-NO" dirty="0" smtClean="0"/>
              <a:t>De </a:t>
            </a:r>
            <a:r>
              <a:rPr lang="nb-NO">
                <a:solidFill>
                  <a:srgbClr val="FF0000"/>
                </a:solidFill>
              </a:rPr>
              <a:t>trodde</a:t>
            </a:r>
            <a:r>
              <a:rPr lang="nb-NO"/>
              <a:t> </a:t>
            </a:r>
            <a:r>
              <a:rPr lang="nb-NO" smtClean="0"/>
              <a:t>[(</a:t>
            </a:r>
            <a:r>
              <a:rPr lang="nb-NO" smtClean="0">
                <a:solidFill>
                  <a:srgbClr val="FF0000"/>
                </a:solidFill>
              </a:rPr>
              <a:t>at</a:t>
            </a:r>
            <a:r>
              <a:rPr lang="nb-NO" smtClean="0"/>
              <a:t>) noen </a:t>
            </a:r>
            <a:r>
              <a:rPr lang="nb-NO" dirty="0"/>
              <a:t>hadde sagt de skulle gå </a:t>
            </a:r>
            <a:r>
              <a:rPr lang="nb-NO" dirty="0" smtClean="0"/>
              <a:t>hjem].</a:t>
            </a:r>
            <a:endParaRPr lang="nb-NO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729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Helsetning [nominal leddsetning]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</a:t>
            </a:r>
            <a:r>
              <a:rPr lang="nb-NO" dirty="0">
                <a:solidFill>
                  <a:srgbClr val="FF0000"/>
                </a:solidFill>
              </a:rPr>
              <a:t>trodde</a:t>
            </a:r>
            <a:r>
              <a:rPr lang="nb-NO" dirty="0"/>
              <a:t> </a:t>
            </a:r>
            <a:r>
              <a:rPr lang="nb-NO" dirty="0" smtClean="0"/>
              <a:t>[(</a:t>
            </a:r>
            <a:r>
              <a:rPr lang="nb-NO" dirty="0">
                <a:solidFill>
                  <a:srgbClr val="FF0000"/>
                </a:solidFill>
              </a:rPr>
              <a:t>at</a:t>
            </a:r>
            <a:r>
              <a:rPr lang="nb-NO" dirty="0" smtClean="0"/>
              <a:t>) noen </a:t>
            </a:r>
            <a:r>
              <a:rPr lang="nb-NO" dirty="0"/>
              <a:t>hadde sagt de skulle gå hjem</a:t>
            </a:r>
            <a:r>
              <a:rPr lang="nb-NO" dirty="0" smtClean="0"/>
              <a:t>]. Funksjon til leddsetningen?</a:t>
            </a:r>
          </a:p>
          <a:p>
            <a:r>
              <a:rPr lang="nb-NO" dirty="0" smtClean="0"/>
              <a:t>Fortsatt 2 finitte verb: </a:t>
            </a:r>
            <a:r>
              <a:rPr lang="nb-NO" i="1" dirty="0" smtClean="0"/>
              <a:t>hadde, skulle</a:t>
            </a:r>
          </a:p>
          <a:p>
            <a:r>
              <a:rPr lang="nb-NO" b="1" dirty="0" smtClean="0"/>
              <a:t>Valensen til </a:t>
            </a:r>
            <a:r>
              <a:rPr lang="nb-NO" b="1" i="1" dirty="0" smtClean="0"/>
              <a:t>si</a:t>
            </a:r>
            <a:r>
              <a:rPr lang="nb-NO" dirty="0" smtClean="0"/>
              <a:t>: noen </a:t>
            </a:r>
            <a:r>
              <a:rPr lang="nb-NO" dirty="0" smtClean="0">
                <a:solidFill>
                  <a:srgbClr val="FF0000"/>
                </a:solidFill>
              </a:rPr>
              <a:t>sier</a:t>
            </a:r>
            <a:r>
              <a:rPr lang="nb-NO" dirty="0" smtClean="0"/>
              <a:t> NP/ at-S (objekt)</a:t>
            </a:r>
          </a:p>
          <a:p>
            <a:r>
              <a:rPr lang="nb-NO" dirty="0" smtClean="0"/>
              <a:t>[</a:t>
            </a:r>
            <a:r>
              <a:rPr lang="nb-NO" b="1" dirty="0" smtClean="0"/>
              <a:t>at</a:t>
            </a:r>
            <a:r>
              <a:rPr lang="nb-NO" dirty="0" smtClean="0"/>
              <a:t> noen hadde sagt [</a:t>
            </a:r>
            <a:r>
              <a:rPr lang="nb-NO" b="1" dirty="0" smtClean="0"/>
              <a:t>at</a:t>
            </a:r>
            <a:r>
              <a:rPr lang="nb-NO" dirty="0" smtClean="0"/>
              <a:t> de skulle gå hjem]]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5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Han </a:t>
            </a:r>
            <a:r>
              <a:rPr lang="nb-NO" dirty="0" smtClean="0">
                <a:solidFill>
                  <a:srgbClr val="FF0000"/>
                </a:solidFill>
              </a:rPr>
              <a:t>er</a:t>
            </a:r>
            <a:r>
              <a:rPr lang="nb-NO" dirty="0" smtClean="0"/>
              <a:t> den som alltid </a:t>
            </a:r>
            <a:r>
              <a:rPr lang="nb-NO" dirty="0" smtClean="0">
                <a:solidFill>
                  <a:srgbClr val="FF0000"/>
                </a:solidFill>
              </a:rPr>
              <a:t>får</a:t>
            </a:r>
            <a:r>
              <a:rPr lang="nb-NO" dirty="0" smtClean="0"/>
              <a:t> skylda når noe går </a:t>
            </a:r>
            <a:r>
              <a:rPr lang="nb-NO" dirty="0" err="1" smtClean="0"/>
              <a:t>gærnt</a:t>
            </a:r>
            <a:r>
              <a:rPr lang="nb-NO" dirty="0" smtClean="0"/>
              <a:t>.  (3 finitte verb)</a:t>
            </a:r>
          </a:p>
          <a:p>
            <a:r>
              <a:rPr lang="nb-NO" dirty="0"/>
              <a:t>Han er </a:t>
            </a:r>
            <a:r>
              <a:rPr lang="nb-NO" dirty="0" smtClean="0"/>
              <a:t>den </a:t>
            </a:r>
            <a:r>
              <a:rPr lang="nb-NO" dirty="0">
                <a:solidFill>
                  <a:srgbClr val="7030A0"/>
                </a:solidFill>
              </a:rPr>
              <a:t>som </a:t>
            </a:r>
            <a:r>
              <a:rPr lang="nb-NO" dirty="0" smtClean="0"/>
              <a:t>alltid får </a:t>
            </a:r>
            <a:r>
              <a:rPr lang="nb-NO" dirty="0"/>
              <a:t>skylda </a:t>
            </a:r>
            <a:r>
              <a:rPr lang="nb-NO" dirty="0" smtClean="0">
                <a:solidFill>
                  <a:srgbClr val="7030A0"/>
                </a:solidFill>
              </a:rPr>
              <a:t>når</a:t>
            </a:r>
            <a:r>
              <a:rPr lang="nb-NO" dirty="0" smtClean="0"/>
              <a:t> noe går </a:t>
            </a:r>
            <a:r>
              <a:rPr lang="nb-NO" dirty="0" err="1" smtClean="0"/>
              <a:t>gærnt</a:t>
            </a:r>
            <a:r>
              <a:rPr lang="nb-NO" dirty="0" smtClean="0"/>
              <a:t>.</a:t>
            </a:r>
          </a:p>
          <a:p>
            <a:r>
              <a:rPr lang="nb-NO" dirty="0" smtClean="0">
                <a:solidFill>
                  <a:srgbClr val="7030A0"/>
                </a:solidFill>
              </a:rPr>
              <a:t>som, når</a:t>
            </a:r>
            <a:r>
              <a:rPr lang="nb-NO" dirty="0" smtClean="0"/>
              <a:t> : </a:t>
            </a:r>
            <a:r>
              <a:rPr lang="nb-NO" dirty="0" err="1" smtClean="0"/>
              <a:t>subjunksjoner</a:t>
            </a:r>
            <a:r>
              <a:rPr lang="nb-NO" dirty="0" smtClean="0"/>
              <a:t> (underordnende)</a:t>
            </a:r>
          </a:p>
          <a:p>
            <a:r>
              <a:rPr lang="nb-NO" dirty="0" smtClean="0"/>
              <a:t>Valensen til å være : </a:t>
            </a:r>
          </a:p>
          <a:p>
            <a:r>
              <a:rPr lang="nb-NO" dirty="0" smtClean="0"/>
              <a:t>subjekt ER </a:t>
            </a:r>
            <a:r>
              <a:rPr lang="nb-NO" dirty="0" err="1" smtClean="0"/>
              <a:t>Subjektspredikativ</a:t>
            </a:r>
            <a:endParaRPr lang="nb-NO" dirty="0" smtClean="0"/>
          </a:p>
          <a:p>
            <a:r>
              <a:rPr lang="nb-NO" dirty="0" smtClean="0">
                <a:solidFill>
                  <a:srgbClr val="FF0000"/>
                </a:solidFill>
              </a:rPr>
              <a:t>Han</a:t>
            </a:r>
            <a:r>
              <a:rPr lang="nb-NO" dirty="0" smtClean="0"/>
              <a:t> er [</a:t>
            </a:r>
            <a:r>
              <a:rPr lang="nb-NO" dirty="0" smtClean="0">
                <a:solidFill>
                  <a:srgbClr val="FF0000"/>
                </a:solidFill>
              </a:rPr>
              <a:t>den</a:t>
            </a:r>
            <a:r>
              <a:rPr lang="nb-NO" dirty="0" smtClean="0"/>
              <a:t> [ </a:t>
            </a:r>
            <a:r>
              <a:rPr lang="nb-NO" dirty="0" err="1" smtClean="0"/>
              <a:t>adleddsetning</a:t>
            </a:r>
            <a:r>
              <a:rPr lang="nb-NO" dirty="0" smtClean="0"/>
              <a:t> [adverbial leddsetning]]]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73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Kvantifisering/klassifisering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>
                <a:latin typeface="Calibri" charset="0"/>
              </a:rPr>
              <a:t>Taleapparatet produserer en kontinuerlig lydmasse, men både taler og tilhører interpreterer dette som en sekvens av et begrenset antall signaler som gjentas i forskjellige kombinasjoner.</a:t>
            </a:r>
          </a:p>
          <a:p>
            <a:pPr eaLnBrk="1" hangingPunct="1">
              <a:lnSpc>
                <a:spcPct val="90000"/>
              </a:lnSpc>
            </a:pPr>
            <a:r>
              <a:rPr lang="nb-NO">
                <a:latin typeface="Calibri" charset="0"/>
              </a:rPr>
              <a:t>Lydmassen blir delt opp i segmenter av en viss varighet (</a:t>
            </a:r>
            <a:r>
              <a:rPr lang="nb-NO" b="1">
                <a:latin typeface="Calibri" charset="0"/>
              </a:rPr>
              <a:t>foner</a:t>
            </a:r>
            <a:r>
              <a:rPr lang="nb-NO">
                <a:latin typeface="Calibri" charset="0"/>
              </a:rPr>
              <a:t>) - </a:t>
            </a:r>
            <a:r>
              <a:rPr lang="nb-NO" b="1">
                <a:latin typeface="Calibri" charset="0"/>
              </a:rPr>
              <a:t>fonetikk</a:t>
            </a:r>
          </a:p>
          <a:p>
            <a:pPr eaLnBrk="1" hangingPunct="1">
              <a:lnSpc>
                <a:spcPct val="90000"/>
              </a:lnSpc>
            </a:pPr>
            <a:r>
              <a:rPr lang="nb-NO">
                <a:latin typeface="Calibri" charset="0"/>
              </a:rPr>
              <a:t>Disse blir klassifisert som representanter for et begrenset antall lydtyper (</a:t>
            </a:r>
            <a:r>
              <a:rPr lang="nb-NO" b="1">
                <a:latin typeface="Calibri" charset="0"/>
              </a:rPr>
              <a:t>fonemer</a:t>
            </a:r>
            <a:r>
              <a:rPr lang="nb-NO">
                <a:latin typeface="Calibri" charset="0"/>
              </a:rPr>
              <a:t>) - </a:t>
            </a:r>
            <a:r>
              <a:rPr lang="nb-NO" b="1">
                <a:latin typeface="Calibri" charset="0"/>
              </a:rPr>
              <a:t>fonologi</a:t>
            </a:r>
          </a:p>
        </p:txBody>
      </p:sp>
    </p:spTree>
    <p:extLst>
      <p:ext uri="{BB962C8B-B14F-4D97-AF65-F5344CB8AC3E}">
        <p14:creationId xmlns:p14="http://schemas.microsoft.com/office/powerpoint/2010/main" val="123329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Fon/allofon/fonem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800">
                <a:latin typeface="Calibri" charset="0"/>
              </a:rPr>
              <a:t>En </a:t>
            </a:r>
            <a:r>
              <a:rPr lang="nb-NO" sz="2800" b="1">
                <a:latin typeface="Calibri" charset="0"/>
              </a:rPr>
              <a:t>fon</a:t>
            </a:r>
            <a:r>
              <a:rPr lang="nb-NO" sz="2800">
                <a:latin typeface="Calibri" charset="0"/>
              </a:rPr>
              <a:t> er en hvilken som helst språklyd, som vi ikke har satt i system.</a:t>
            </a:r>
          </a:p>
          <a:p>
            <a:pPr eaLnBrk="1" hangingPunct="1"/>
            <a:r>
              <a:rPr lang="nb-NO" sz="2800">
                <a:latin typeface="Calibri" charset="0"/>
              </a:rPr>
              <a:t>Fonemer og allofoner er lyder satt inn i et system:</a:t>
            </a:r>
          </a:p>
          <a:p>
            <a:pPr eaLnBrk="1" hangingPunct="1"/>
            <a:r>
              <a:rPr lang="nb-NO" sz="2800">
                <a:latin typeface="Calibri" charset="0"/>
              </a:rPr>
              <a:t>Et </a:t>
            </a:r>
            <a:r>
              <a:rPr lang="nb-NO" sz="2800" b="1">
                <a:latin typeface="Calibri" charset="0"/>
              </a:rPr>
              <a:t>fonem</a:t>
            </a:r>
            <a:r>
              <a:rPr lang="nb-NO" sz="2800">
                <a:latin typeface="Calibri" charset="0"/>
              </a:rPr>
              <a:t> er en funksjonell språklig lydenhet, en betydningsdifferensierende lydkategori. </a:t>
            </a:r>
          </a:p>
          <a:p>
            <a:pPr eaLnBrk="1" hangingPunct="1"/>
            <a:r>
              <a:rPr lang="nb-NO" sz="2800">
                <a:latin typeface="Calibri" charset="0"/>
              </a:rPr>
              <a:t>Et </a:t>
            </a:r>
            <a:r>
              <a:rPr lang="nb-NO" sz="2800" b="1">
                <a:latin typeface="Calibri" charset="0"/>
              </a:rPr>
              <a:t>allofon</a:t>
            </a:r>
            <a:r>
              <a:rPr lang="nb-NO" sz="2800">
                <a:latin typeface="Calibri" charset="0"/>
              </a:rPr>
              <a:t> er en konkret variant av et fonem, utskiftning av ett allofon mot et annet, gir ikke betydningsendring, så lenge allofonene tilhører samme fonem.</a:t>
            </a:r>
            <a:endParaRPr lang="en-US" sz="2800">
              <a:latin typeface="Calibri" charset="0"/>
            </a:endParaRPr>
          </a:p>
          <a:p>
            <a:endParaRPr lang="nb-NO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0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Artikulasjon  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(Luftstrømsmekanisme, i «våre» språk som regel pulmonisk egressiv luftstrøm)</a:t>
            </a:r>
          </a:p>
          <a:p>
            <a:r>
              <a:rPr lang="nb-NO">
                <a:latin typeface="Calibri" charset="0"/>
              </a:rPr>
              <a:t>(Fonasjon, stemmebåndssvingninger, stemt/ustemt)</a:t>
            </a:r>
          </a:p>
          <a:p>
            <a:r>
              <a:rPr lang="nb-NO">
                <a:latin typeface="Calibri" charset="0"/>
              </a:rPr>
              <a:t>Artikulasjonssted</a:t>
            </a:r>
          </a:p>
          <a:p>
            <a:r>
              <a:rPr lang="nb-NO">
                <a:latin typeface="Calibri" charset="0"/>
              </a:rPr>
              <a:t>Artikulasjonsmåte (konsonanter):</a:t>
            </a:r>
          </a:p>
          <a:p>
            <a:pPr lvl="1"/>
            <a:r>
              <a:rPr lang="nb-NO">
                <a:latin typeface="Calibri" charset="0"/>
              </a:rPr>
              <a:t>Lukkelyder (plosiver, nasaler)</a:t>
            </a:r>
          </a:p>
          <a:p>
            <a:pPr lvl="1"/>
            <a:r>
              <a:rPr lang="nb-NO">
                <a:latin typeface="Calibri" charset="0"/>
              </a:rPr>
              <a:t>Frikativer</a:t>
            </a:r>
          </a:p>
          <a:p>
            <a:pPr lvl="1"/>
            <a:r>
              <a:rPr lang="nb-NO">
                <a:latin typeface="Calibri" charset="0"/>
              </a:rPr>
              <a:t>Approksimanter</a:t>
            </a:r>
          </a:p>
          <a:p>
            <a:pPr lvl="1"/>
            <a:endParaRPr lang="nb-NO">
              <a:latin typeface="Calibri" charset="0"/>
            </a:endParaRPr>
          </a:p>
          <a:p>
            <a:endParaRPr lang="nb-NO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8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tredje ark0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3138"/>
            <a:ext cx="9144000" cy="588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0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Artikulasjon – øvre artikulatorer</a:t>
            </a:r>
          </a:p>
        </p:txBody>
      </p:sp>
      <p:pic>
        <p:nvPicPr>
          <p:cNvPr id="38915" name="Content Placeholder 5" descr="img03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133600"/>
            <a:ext cx="7488238" cy="2232025"/>
          </a:xfrm>
        </p:spPr>
      </p:pic>
    </p:spTree>
    <p:extLst>
      <p:ext uri="{BB962C8B-B14F-4D97-AF65-F5344CB8AC3E}">
        <p14:creationId xmlns:p14="http://schemas.microsoft.com/office/powerpoint/2010/main" val="191077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Artikulasjon – nedre artikulator</a:t>
            </a:r>
          </a:p>
        </p:txBody>
      </p:sp>
      <p:pic>
        <p:nvPicPr>
          <p:cNvPr id="3993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1628775"/>
            <a:ext cx="4922838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14257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University of Iowas fonetikklab</a:t>
            </a:r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  <a:hlinkClick r:id="rId2"/>
              </a:rPr>
              <a:t>http://www.uiowa.edu/~acadtech/phonetics/</a:t>
            </a:r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6147" name="Picture 5" descr="phonetics_iow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41984"/>
            <a:ext cx="641508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charset="0"/>
              </a:rPr>
              <a:t>Fonemisk og fonetisk skrift</a:t>
            </a:r>
            <a:br>
              <a:rPr lang="nb-NO">
                <a:latin typeface="Calibri" charset="0"/>
              </a:rPr>
            </a:br>
            <a:r>
              <a:rPr lang="nb-NO">
                <a:latin typeface="Calibri" charset="0"/>
              </a:rPr>
              <a:t>for &lt;te&gt;, &lt;Tee&gt;, &lt;th</a:t>
            </a:r>
            <a:r>
              <a:rPr lang="nb-NO">
                <a:latin typeface="Times New Roman" charset="0"/>
                <a:cs typeface="Times New Roman" charset="0"/>
              </a:rPr>
              <a:t>é&gt;</a:t>
            </a:r>
            <a:br>
              <a:rPr lang="nb-NO">
                <a:latin typeface="Times New Roman" charset="0"/>
                <a:cs typeface="Times New Roman" charset="0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solidFill>
                  <a:srgbClr val="898989"/>
                </a:solidFill>
                <a:latin typeface="Times New Roman" charset="0"/>
                <a:cs typeface="Times New Roman" charset="0"/>
              </a:rPr>
              <a:t>Fonemisk skrift:</a:t>
            </a:r>
          </a:p>
          <a:p>
            <a:r>
              <a:rPr lang="nb-NO">
                <a:solidFill>
                  <a:srgbClr val="898989"/>
                </a:solidFill>
                <a:latin typeface="Times New Roman" charset="0"/>
                <a:cs typeface="Times New Roman" charset="0"/>
              </a:rPr>
              <a:t>/te:/</a:t>
            </a:r>
          </a:p>
          <a:p>
            <a:r>
              <a:rPr lang="nb-NO">
                <a:solidFill>
                  <a:srgbClr val="898989"/>
                </a:solidFill>
                <a:latin typeface="Times New Roman" charset="0"/>
                <a:cs typeface="Times New Roman" charset="0"/>
              </a:rPr>
              <a:t>Fonetisk skrift: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05064"/>
            <a:ext cx="5516563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59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Morfer, klassisk definisjon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De minste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betydningsbærende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enheter vi kan finne i et ord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sykkel – én morf: /sykel/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sykler – to morfer: /sykl/ og /er/</a:t>
            </a:r>
          </a:p>
          <a:p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/sykel/ og /sykl/ er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allomorfer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(varianter) av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morfemet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{sykkel}</a:t>
            </a:r>
          </a:p>
          <a:p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365625"/>
            <a:ext cx="1179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Up Arrow 4"/>
          <p:cNvSpPr>
            <a:spLocks noChangeArrowheads="1"/>
          </p:cNvSpPr>
          <p:nvPr/>
        </p:nvSpPr>
        <p:spPr bwMode="auto">
          <a:xfrm>
            <a:off x="4500563" y="3933825"/>
            <a:ext cx="300037" cy="392113"/>
          </a:xfrm>
          <a:prstGeom prst="upArrow">
            <a:avLst>
              <a:gd name="adj1" fmla="val 50000"/>
              <a:gd name="adj2" fmla="val 4992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5724525" y="4221163"/>
            <a:ext cx="2016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ja-JP" altLang="en-US" sz="2800"/>
              <a:t>‘</a:t>
            </a:r>
            <a:r>
              <a:rPr lang="en-US" sz="2800"/>
              <a:t>flertall</a:t>
            </a:r>
            <a:r>
              <a:rPr lang="ja-JP" altLang="en-US" sz="2800"/>
              <a:t>’</a:t>
            </a:r>
            <a:endParaRPr lang="en-US" sz="2800"/>
          </a:p>
        </p:txBody>
      </p:sp>
      <p:sp>
        <p:nvSpPr>
          <p:cNvPr id="21511" name="Up Arrow 6"/>
          <p:cNvSpPr>
            <a:spLocks noChangeArrowheads="1"/>
          </p:cNvSpPr>
          <p:nvPr/>
        </p:nvSpPr>
        <p:spPr bwMode="auto">
          <a:xfrm>
            <a:off x="5940425" y="3860800"/>
            <a:ext cx="300038" cy="393700"/>
          </a:xfrm>
          <a:prstGeom prst="upArrow">
            <a:avLst>
              <a:gd name="adj1" fmla="val 50000"/>
              <a:gd name="adj2" fmla="val 5012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Morf og morfem i </a:t>
            </a:r>
            <a:r>
              <a:rPr lang="en-US" i="1">
                <a:latin typeface="Arial" charset="0"/>
                <a:ea typeface="ヒラギノ角ゴ Pro W3" charset="0"/>
                <a:cs typeface="ヒラギノ角ゴ Pro W3" charset="0"/>
              </a:rPr>
              <a:t>Språk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Morf: «... en enhet som har uttrykk og betydning og som ikke kan deles i mindre enheter med uttrykk og betydning» (s. 251)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Morfem: «... en gruppe med morfer som har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samme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betydning og forskjellig uttrykk» (min uth., s. 291)</a:t>
            </a:r>
          </a:p>
        </p:txBody>
      </p:sp>
    </p:spTree>
    <p:extLst>
      <p:ext uri="{BB962C8B-B14F-4D97-AF65-F5344CB8AC3E}">
        <p14:creationId xmlns:p14="http://schemas.microsoft.com/office/powerpoint/2010/main" val="36126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Leksikalsk betydning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Leksikalsk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betydning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selvstendig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og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uavhengig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av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andre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elementer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i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ordformen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:</a:t>
            </a:r>
          </a:p>
          <a:p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sykkel</a:t>
            </a:r>
            <a:r>
              <a:rPr lang="en-US" dirty="0" err="1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styre</a:t>
            </a:r>
            <a:endParaRPr lang="en-US" dirty="0">
              <a:solidFill>
                <a:srgbClr val="FF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          ☝</a:t>
            </a:r>
            <a:r>
              <a:rPr lang="ja-JP" altLang="en-US" dirty="0">
                <a:latin typeface="Arial" charset="0"/>
                <a:ea typeface="ヒラギノ角ゴ Pro W3" charset="0"/>
                <a:cs typeface="ヒラギノ角ゴ Pro W3" charset="0"/>
              </a:rPr>
              <a:t>‘</a:t>
            </a:r>
            <a:r>
              <a:rPr lang="en-US" altLang="ja-JP" dirty="0" err="1">
                <a:latin typeface="Arial" charset="0"/>
                <a:ea typeface="ヒラギノ角ゴ Pro W3" charset="0"/>
                <a:cs typeface="ヒラギノ角ゴ Pro W3" charset="0"/>
              </a:rPr>
              <a:t>håndtak</a:t>
            </a:r>
            <a:r>
              <a:rPr lang="en-US" altLang="ja-JP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altLang="ja-JP" dirty="0" err="1">
                <a:latin typeface="Arial" charset="0"/>
                <a:ea typeface="ヒラギノ角ゴ Pro W3" charset="0"/>
                <a:cs typeface="ヒラギノ角ゴ Pro W3" charset="0"/>
              </a:rPr>
              <a:t>til</a:t>
            </a:r>
            <a:r>
              <a:rPr lang="en-US" altLang="ja-JP" dirty="0">
                <a:latin typeface="Arial" charset="0"/>
                <a:ea typeface="ヒラギノ角ゴ Pro W3" charset="0"/>
                <a:cs typeface="ヒラギノ角ゴ Pro W3" charset="0"/>
              </a:rPr>
              <a:t> å </a:t>
            </a:r>
            <a:r>
              <a:rPr lang="en-US" altLang="ja-JP" dirty="0" err="1">
                <a:latin typeface="Arial" charset="0"/>
                <a:ea typeface="ヒラギノ角ゴ Pro W3" charset="0"/>
                <a:cs typeface="ヒラギノ角ゴ Pro W3" charset="0"/>
              </a:rPr>
              <a:t>styre</a:t>
            </a:r>
            <a:r>
              <a:rPr lang="en-US" altLang="ja-JP" dirty="0">
                <a:latin typeface="Arial" charset="0"/>
                <a:ea typeface="ヒラギノ角ゴ Pro W3" charset="0"/>
                <a:cs typeface="ヒラギノ角ゴ Pro W3" charset="0"/>
              </a:rPr>
              <a:t> med</a:t>
            </a:r>
            <a:r>
              <a:rPr lang="ja-JP" altLang="en-US" dirty="0">
                <a:latin typeface="Arial" charset="0"/>
                <a:ea typeface="ヒラギノ角ゴ Pro W3" charset="0"/>
                <a:cs typeface="ヒラギノ角ゴ Pro W3" charset="0"/>
              </a:rPr>
              <a:t>’</a:t>
            </a:r>
            <a:r>
              <a:rPr lang="en-US" altLang="ja-JP" dirty="0">
                <a:latin typeface="Arial" charset="0"/>
                <a:ea typeface="ヒラギノ角ゴ Pro W3" charset="0"/>
                <a:cs typeface="ヒラギノ角ゴ Pro W3" charset="0"/>
              </a:rPr>
              <a:t>, </a:t>
            </a:r>
          </a:p>
          <a:p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smtClean="0">
                <a:latin typeface="Arial" charset="0"/>
                <a:ea typeface="ヒラギノ角ゴ Pro W3" charset="0"/>
                <a:cs typeface="ヒラギノ角ゴ Pro W3" charset="0"/>
              </a:rPr>
              <a:t>             </a:t>
            </a:r>
            <a:r>
              <a:rPr lang="en-US" dirty="0" err="1" smtClean="0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bud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sykkel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ja-JP" altLang="en-US" dirty="0">
                <a:latin typeface="Arial" charset="0"/>
                <a:ea typeface="ヒラギノ角ゴ Pro W3" charset="0"/>
                <a:cs typeface="ヒラギノ角ゴ Pro W3" charset="0"/>
              </a:rPr>
              <a:t>‘</a:t>
            </a:r>
            <a:r>
              <a:rPr lang="en-US" altLang="ja-JP" dirty="0" err="1">
                <a:latin typeface="Arial" charset="0"/>
                <a:ea typeface="ヒラギノ角ゴ Pro W3" charset="0"/>
                <a:cs typeface="ヒラギノ角ゴ Pro W3" charset="0"/>
              </a:rPr>
              <a:t>visergutt</a:t>
            </a:r>
            <a:r>
              <a:rPr lang="ja-JP" altLang="en-US" dirty="0">
                <a:latin typeface="Arial" charset="0"/>
                <a:ea typeface="ヒラギノ角ゴ Pro W3" charset="0"/>
                <a:cs typeface="ヒラギノ角ゴ Pro W3" charset="0"/>
              </a:rPr>
              <a:t>’</a:t>
            </a:r>
            <a:r>
              <a:rPr lang="en-US" altLang="ja-JP" dirty="0">
                <a:latin typeface="Arial" charset="0"/>
                <a:ea typeface="ヒラギノ角ゴ Pro W3" charset="0"/>
                <a:cs typeface="ヒラギノ角ゴ Pro W3" charset="0"/>
              </a:rPr>
              <a:t> ☝</a:t>
            </a:r>
          </a:p>
          <a:p>
            <a:r>
              <a:rPr lang="en-US" dirty="0" err="1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terreng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sykkel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699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Grammatisk betydning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Grammatisk betydning er generell og fremtrer i sammenheng med leksikalsk betydning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sykl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ist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       ☝ 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‘</a:t>
            </a:r>
            <a:r>
              <a:rPr lang="en-US" altLang="ja-JP">
                <a:latin typeface="Arial" charset="0"/>
                <a:ea typeface="ヒラギノ角ゴ Pro W3" charset="0"/>
                <a:cs typeface="ヒラギノ角ゴ Pro W3" charset="0"/>
              </a:rPr>
              <a:t>utøver av noe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’</a:t>
            </a:r>
            <a:endParaRPr lang="en-US" altLang="ja-JP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sykl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ing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      ☝  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‘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lager substantiv av verb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’</a:t>
            </a:r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sykl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ene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 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       ☝ 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‘</a:t>
            </a:r>
            <a:r>
              <a:rPr lang="en-US" altLang="ja-JP">
                <a:latin typeface="Arial" charset="0"/>
                <a:ea typeface="ヒラギノ角ゴ Pro W3" charset="0"/>
                <a:cs typeface="ヒラギノ角ゴ Pro W3" charset="0"/>
              </a:rPr>
              <a:t>flertall, bestemt form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’</a:t>
            </a:r>
            <a:r>
              <a:rPr lang="en-US" altLang="ja-JP">
                <a:latin typeface="Arial" charset="0"/>
                <a:ea typeface="ヒラギノ角ゴ Pro W3" charset="0"/>
                <a:cs typeface="ヒラギノ角ゴ Pro W3" charset="0"/>
              </a:rPr>
              <a:t>      </a:t>
            </a:r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4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Terminologi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>
                <a:latin typeface="Arial" charset="0"/>
                <a:ea typeface="ヒラギノ角ゴ Pro W3" charset="0"/>
                <a:cs typeface="ヒラギノ角ゴ Pro W3" charset="0"/>
              </a:rPr>
              <a:t>Språk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s. 254:</a:t>
            </a:r>
          </a:p>
          <a:p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Rot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: morf med leksikalsk betydning</a:t>
            </a:r>
          </a:p>
          <a:p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Formativ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: morf med grammatisk betydning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I annen litteratur kan man i stedet finne termene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leksikalske morfer/morfemer 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og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grammatiske morfer/morfemer</a:t>
            </a:r>
          </a:p>
        </p:txBody>
      </p:sp>
    </p:spTree>
    <p:extLst>
      <p:ext uri="{BB962C8B-B14F-4D97-AF65-F5344CB8AC3E}">
        <p14:creationId xmlns:p14="http://schemas.microsoft.com/office/powerpoint/2010/main" val="240656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Formativer (grammatiske morfer)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Affikser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er formativer om vi kan skille ut (segmentere) fra andre morfer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De inndeles i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prefikser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(foran rota) og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suffikser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 (etter rota)</a:t>
            </a:r>
          </a:p>
          <a:p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u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lyd, 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gjen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ta, 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mis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forstå, 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in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habil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slekt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skap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, fri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het</a:t>
            </a:r>
            <a:r>
              <a:rPr lang="en-US">
                <a:solidFill>
                  <a:srgbClr val="0000FF"/>
                </a:solidFill>
                <a:latin typeface="Arial" charset="0"/>
                <a:ea typeface="ヒラギノ角ゴ Pro W3" charset="0"/>
                <a:cs typeface="ヒラギノ角ゴ Pro W3" charset="0"/>
              </a:rPr>
              <a:t>en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, ung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dom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, forsett</a:t>
            </a:r>
            <a:r>
              <a:rPr lang="en-US">
                <a:solidFill>
                  <a:srgbClr val="FF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else</a:t>
            </a:r>
            <a:r>
              <a:rPr lang="en-US">
                <a:solidFill>
                  <a:srgbClr val="0000FF"/>
                </a:solidFill>
                <a:latin typeface="Arial" charset="0"/>
                <a:ea typeface="ヒラギノ角ゴ Pro W3" charset="0"/>
                <a:cs typeface="ヒラギノ角ゴ Pro W3" charset="0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399446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Grammatiske kategorier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Tall, bestemthet, kasus, genus, grad, tid, aspekt, modus, person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Kategoriene inneholder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grammatiske trekk 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(</a:t>
            </a:r>
            <a:r>
              <a:rPr lang="en-US" i="1">
                <a:latin typeface="Arial" charset="0"/>
                <a:ea typeface="ヒラギノ角ゴ Pro W3" charset="0"/>
                <a:cs typeface="ヒラギノ角ゴ Pro W3" charset="0"/>
              </a:rPr>
              <a:t>grammatical features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): 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‘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entall/flertall, ubestemt/bestemt, ...</a:t>
            </a:r>
          </a:p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Trekkene kan være uttrykt ved bøyning eller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perifrastisk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, ved hjelpeord (også kalt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analytisk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, i motsetning til </a:t>
            </a:r>
            <a:r>
              <a:rPr lang="en-US" b="1">
                <a:latin typeface="Arial" charset="0"/>
                <a:ea typeface="ヒラギノ角ゴ Pro W3" charset="0"/>
                <a:cs typeface="ヒラギノ角ゴ Pro W3" charset="0"/>
              </a:rPr>
              <a:t>syntetisk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, bøyning)</a:t>
            </a:r>
          </a:p>
        </p:txBody>
      </p:sp>
    </p:spTree>
    <p:extLst>
      <p:ext uri="{BB962C8B-B14F-4D97-AF65-F5344CB8AC3E}">
        <p14:creationId xmlns:p14="http://schemas.microsoft.com/office/powerpoint/2010/main" val="379756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Husk: semantisk analyse </a:t>
            </a:r>
            <a:r>
              <a:rPr lang="nb-NO" altLang="nb-NO" sz="3600" smtClean="0"/>
              <a:t>s. 283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 smtClean="0"/>
              <a:t>&lt;sykkel&gt; ’farkost på 2 hjul; </a:t>
            </a:r>
            <a:r>
              <a:rPr lang="nb-NO" altLang="nb-NO" dirty="0" smtClean="0">
                <a:solidFill>
                  <a:srgbClr val="FF0000"/>
                </a:solidFill>
              </a:rPr>
              <a:t>entall, ubest</a:t>
            </a:r>
            <a:r>
              <a:rPr lang="nb-NO" altLang="nb-NO" dirty="0" smtClean="0"/>
              <a:t>’</a:t>
            </a:r>
          </a:p>
          <a:p>
            <a:r>
              <a:rPr lang="nb-NO" altLang="nb-NO" dirty="0" smtClean="0"/>
              <a:t>&lt;koppene&gt; ’lite drikkekar …’; </a:t>
            </a:r>
            <a:r>
              <a:rPr lang="nb-NO" altLang="nb-NO" dirty="0" err="1" smtClean="0">
                <a:solidFill>
                  <a:srgbClr val="FF0000"/>
                </a:solidFill>
              </a:rPr>
              <a:t>flertall,bestemt</a:t>
            </a:r>
            <a:r>
              <a:rPr lang="nb-NO" altLang="nb-NO" dirty="0" smtClean="0"/>
              <a:t>’</a:t>
            </a:r>
          </a:p>
          <a:p>
            <a:r>
              <a:rPr lang="nb-NO" altLang="nb-NO" dirty="0" smtClean="0"/>
              <a:t>&lt;kåpe&gt; ’ytterplagg … ; </a:t>
            </a:r>
            <a:r>
              <a:rPr lang="nb-NO" altLang="nb-NO" dirty="0" smtClean="0">
                <a:solidFill>
                  <a:srgbClr val="FF0000"/>
                </a:solidFill>
              </a:rPr>
              <a:t>entall, ubestemt</a:t>
            </a:r>
            <a:r>
              <a:rPr lang="nb-NO" altLang="nb-NO" dirty="0" smtClean="0"/>
              <a:t>’</a:t>
            </a:r>
          </a:p>
          <a:p>
            <a:pPr marL="0" indent="0">
              <a:buNone/>
            </a:pPr>
            <a:endParaRPr lang="nb-NO" altLang="nb-NO" dirty="0" smtClean="0"/>
          </a:p>
          <a:p>
            <a:endParaRPr lang="nb-NO" altLang="nb-NO" dirty="0" smtClean="0"/>
          </a:p>
          <a:p>
            <a:endParaRPr lang="nb-NO" altLang="nb-NO" dirty="0" smtClean="0"/>
          </a:p>
          <a:p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03702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Morfologisk analyse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/>
              <a:t>[</a:t>
            </a:r>
            <a:r>
              <a:rPr lang="nb-NO" altLang="nb-NO" baseline="-25000" dirty="0" smtClean="0"/>
              <a:t>S     </a:t>
            </a:r>
            <a:r>
              <a:rPr lang="nb-NO" altLang="nb-NO" dirty="0" smtClean="0"/>
              <a:t>[</a:t>
            </a:r>
            <a:r>
              <a:rPr lang="nb-NO" altLang="nb-NO" baseline="-25000" dirty="0" smtClean="0"/>
              <a:t>St  </a:t>
            </a:r>
            <a:r>
              <a:rPr lang="nb-NO" altLang="nb-NO" dirty="0"/>
              <a:t>[</a:t>
            </a:r>
            <a:r>
              <a:rPr lang="nb-NO" altLang="nb-NO" baseline="-25000" dirty="0" err="1"/>
              <a:t>R</a:t>
            </a:r>
            <a:r>
              <a:rPr lang="nb-NO" altLang="nb-NO" dirty="0" err="1"/>
              <a:t>kåp</a:t>
            </a:r>
            <a:r>
              <a:rPr lang="nb-NO" altLang="nb-NO" baseline="-25000" dirty="0" err="1"/>
              <a:t>R</a:t>
            </a:r>
            <a:r>
              <a:rPr lang="nb-NO" altLang="nb-NO" dirty="0"/>
              <a:t>]  </a:t>
            </a:r>
            <a:r>
              <a:rPr lang="nb-NO" altLang="nb-NO" baseline="-25000" dirty="0"/>
              <a:t>St</a:t>
            </a:r>
            <a:r>
              <a:rPr lang="nb-NO" altLang="nb-NO" dirty="0" smtClean="0"/>
              <a:t>] </a:t>
            </a:r>
            <a:r>
              <a:rPr lang="nb-NO" altLang="nb-NO" baseline="-25000" dirty="0"/>
              <a:t>S</a:t>
            </a:r>
            <a:r>
              <a:rPr lang="nb-NO" altLang="nb-NO" dirty="0" smtClean="0"/>
              <a:t>]</a:t>
            </a:r>
            <a:endParaRPr lang="nb-NO" altLang="nb-NO" b="1" dirty="0" smtClean="0"/>
          </a:p>
          <a:p>
            <a:r>
              <a:rPr lang="nb-NO" altLang="nb-NO" dirty="0"/>
              <a:t>[</a:t>
            </a:r>
            <a:r>
              <a:rPr lang="nb-NO" altLang="nb-NO" baseline="-25000" dirty="0"/>
              <a:t>S  </a:t>
            </a:r>
            <a:r>
              <a:rPr lang="nb-NO" altLang="nb-NO" dirty="0"/>
              <a:t> [</a:t>
            </a:r>
            <a:r>
              <a:rPr lang="nb-NO" altLang="nb-NO" baseline="-25000" dirty="0"/>
              <a:t>St  </a:t>
            </a:r>
            <a:r>
              <a:rPr lang="nb-NO" altLang="nb-NO" baseline="-25000" dirty="0" smtClean="0"/>
              <a:t>  </a:t>
            </a:r>
            <a:r>
              <a:rPr lang="nb-NO" altLang="nb-NO" dirty="0" smtClean="0"/>
              <a:t>[</a:t>
            </a:r>
            <a:r>
              <a:rPr lang="nb-NO" altLang="nb-NO" baseline="-25000" dirty="0" err="1"/>
              <a:t>R</a:t>
            </a:r>
            <a:r>
              <a:rPr lang="nb-NO" altLang="nb-NO" dirty="0" err="1"/>
              <a:t>kåp</a:t>
            </a:r>
            <a:r>
              <a:rPr lang="nb-NO" altLang="nb-NO" baseline="-25000" dirty="0" err="1"/>
              <a:t>R</a:t>
            </a:r>
            <a:r>
              <a:rPr lang="nb-NO" altLang="nb-NO" dirty="0" smtClean="0"/>
              <a:t>]   </a:t>
            </a:r>
            <a:r>
              <a:rPr lang="nb-NO" altLang="nb-NO" baseline="-25000" dirty="0" smtClean="0"/>
              <a:t>St</a:t>
            </a:r>
            <a:r>
              <a:rPr lang="nb-NO" altLang="nb-NO" dirty="0"/>
              <a:t>] </a:t>
            </a:r>
            <a:r>
              <a:rPr lang="nb-NO" altLang="nb-NO" dirty="0" smtClean="0"/>
              <a:t>ene  </a:t>
            </a:r>
            <a:r>
              <a:rPr lang="nb-NO" altLang="nb-NO" baseline="-25000" dirty="0" smtClean="0"/>
              <a:t>S</a:t>
            </a:r>
            <a:r>
              <a:rPr lang="nb-NO" altLang="nb-NO" dirty="0"/>
              <a:t>]</a:t>
            </a:r>
          </a:p>
          <a:p>
            <a:pPr marL="0" indent="0">
              <a:buNone/>
            </a:pPr>
            <a:endParaRPr lang="nb-NO" altLang="nb-NO" b="1" dirty="0"/>
          </a:p>
          <a:p>
            <a:r>
              <a:rPr lang="nb-NO" altLang="nb-NO" b="1" dirty="0" smtClean="0"/>
              <a:t>Morfologisk </a:t>
            </a:r>
            <a:r>
              <a:rPr lang="nb-NO" altLang="nb-NO" b="1" dirty="0"/>
              <a:t>segment. + </a:t>
            </a:r>
            <a:r>
              <a:rPr lang="nb-NO" altLang="nb-NO" b="1" dirty="0" err="1"/>
              <a:t>semant</a:t>
            </a:r>
            <a:r>
              <a:rPr lang="nb-NO" altLang="nb-NO" b="1" dirty="0"/>
              <a:t>. analyse:</a:t>
            </a:r>
          </a:p>
          <a:p>
            <a:r>
              <a:rPr lang="nb-NO" altLang="nb-NO" sz="2400" dirty="0"/>
              <a:t>[</a:t>
            </a:r>
            <a:r>
              <a:rPr lang="nb-NO" altLang="nb-NO" sz="2400" baseline="-25000" dirty="0"/>
              <a:t>St  </a:t>
            </a:r>
            <a:r>
              <a:rPr lang="nb-NO" altLang="nb-NO" sz="2400" dirty="0"/>
              <a:t>[</a:t>
            </a:r>
            <a:r>
              <a:rPr lang="nb-NO" altLang="nb-NO" sz="2400" baseline="-25000" dirty="0" err="1"/>
              <a:t>R</a:t>
            </a:r>
            <a:r>
              <a:rPr lang="nb-NO" altLang="nb-NO" sz="2400" dirty="0" err="1"/>
              <a:t>kåp</a:t>
            </a:r>
            <a:r>
              <a:rPr lang="nb-NO" altLang="nb-NO" sz="2400" baseline="-25000" dirty="0" err="1"/>
              <a:t>R</a:t>
            </a:r>
            <a:r>
              <a:rPr lang="nb-NO" altLang="nb-NO" sz="2400" dirty="0"/>
              <a:t>]  </a:t>
            </a:r>
            <a:r>
              <a:rPr lang="nb-NO" altLang="nb-NO" sz="2400" baseline="-25000" dirty="0"/>
              <a:t>St</a:t>
            </a:r>
            <a:r>
              <a:rPr lang="nb-NO" altLang="nb-NO" sz="2400" dirty="0"/>
              <a:t>] ’ytterplagg … ; &lt;</a:t>
            </a:r>
            <a:r>
              <a:rPr lang="nb-NO" altLang="nb-NO" sz="2400" dirty="0" err="1"/>
              <a:t>e</a:t>
            </a:r>
            <a:r>
              <a:rPr lang="nb-NO" altLang="nb-NO" sz="2400" baseline="-25000" dirty="0" err="1"/>
              <a:t>BF</a:t>
            </a:r>
            <a:r>
              <a:rPr lang="nb-NO" altLang="nb-NO" sz="2400" dirty="0"/>
              <a:t>&gt; </a:t>
            </a:r>
            <a:r>
              <a:rPr lang="nb-NO" altLang="nb-NO" sz="2400" dirty="0">
                <a:solidFill>
                  <a:srgbClr val="FF0000"/>
                </a:solidFill>
              </a:rPr>
              <a:t>entall, </a:t>
            </a:r>
            <a:r>
              <a:rPr lang="nb-NO" altLang="nb-NO" sz="2400" dirty="0" smtClean="0">
                <a:solidFill>
                  <a:srgbClr val="FF0000"/>
                </a:solidFill>
              </a:rPr>
              <a:t>ubest</a:t>
            </a:r>
            <a:r>
              <a:rPr lang="nb-NO" altLang="nb-NO" sz="2400" dirty="0" smtClean="0"/>
              <a:t>’</a:t>
            </a:r>
            <a:r>
              <a:rPr lang="nb-NO" altLang="nb-NO" sz="2400" baseline="-25000" dirty="0"/>
              <a:t> S</a:t>
            </a:r>
            <a:r>
              <a:rPr lang="nb-NO" altLang="nb-NO" sz="2400" dirty="0"/>
              <a:t>]</a:t>
            </a:r>
          </a:p>
          <a:p>
            <a:r>
              <a:rPr lang="nb-NO" altLang="nb-NO" sz="2400" dirty="0" smtClean="0"/>
              <a:t>[</a:t>
            </a:r>
            <a:r>
              <a:rPr lang="nb-NO" altLang="nb-NO" sz="2400" baseline="-25000" dirty="0" smtClean="0"/>
              <a:t>S  </a:t>
            </a:r>
            <a:r>
              <a:rPr lang="nb-NO" altLang="nb-NO" sz="2400" dirty="0" smtClean="0"/>
              <a:t> [</a:t>
            </a:r>
            <a:r>
              <a:rPr lang="nb-NO" altLang="nb-NO" sz="2400" baseline="-25000" dirty="0" smtClean="0"/>
              <a:t>St  </a:t>
            </a:r>
            <a:r>
              <a:rPr lang="nb-NO" altLang="nb-NO" sz="2400" dirty="0"/>
              <a:t>[</a:t>
            </a:r>
            <a:r>
              <a:rPr lang="nb-NO" altLang="nb-NO" sz="2400" baseline="-25000" dirty="0" err="1"/>
              <a:t>R</a:t>
            </a:r>
            <a:r>
              <a:rPr lang="nb-NO" altLang="nb-NO" sz="2400" dirty="0" err="1"/>
              <a:t>kåp</a:t>
            </a:r>
            <a:r>
              <a:rPr lang="nb-NO" altLang="nb-NO" sz="2400" baseline="-25000" dirty="0" err="1"/>
              <a:t>R</a:t>
            </a:r>
            <a:r>
              <a:rPr lang="nb-NO" altLang="nb-NO" sz="2400" dirty="0"/>
              <a:t>]  </a:t>
            </a:r>
            <a:r>
              <a:rPr lang="nb-NO" altLang="nb-NO" sz="2400" baseline="-25000" dirty="0"/>
              <a:t>St</a:t>
            </a:r>
            <a:r>
              <a:rPr lang="nb-NO" altLang="nb-NO" sz="2400" dirty="0"/>
              <a:t>] ’ytterplagg </a:t>
            </a:r>
            <a:r>
              <a:rPr lang="nb-NO" altLang="nb-NO" sz="2400" dirty="0" smtClean="0"/>
              <a:t>&lt;</a:t>
            </a:r>
            <a:r>
              <a:rPr lang="nb-NO" altLang="nb-NO" sz="2400" dirty="0" err="1" smtClean="0"/>
              <a:t>ene</a:t>
            </a:r>
            <a:r>
              <a:rPr lang="nb-NO" altLang="nb-NO" sz="2400" baseline="-25000" dirty="0" err="1" smtClean="0"/>
              <a:t>BF</a:t>
            </a:r>
            <a:r>
              <a:rPr lang="nb-NO" altLang="nb-NO" sz="2400" dirty="0" smtClean="0"/>
              <a:t>&gt;</a:t>
            </a:r>
            <a:r>
              <a:rPr lang="nb-NO" altLang="nb-NO" sz="2400" dirty="0" err="1" smtClean="0">
                <a:solidFill>
                  <a:srgbClr val="FF0000"/>
                </a:solidFill>
              </a:rPr>
              <a:t>fltall,bestemt</a:t>
            </a:r>
            <a:r>
              <a:rPr lang="nb-NO" altLang="nb-NO" sz="2400" dirty="0" smtClean="0"/>
              <a:t>’ </a:t>
            </a:r>
            <a:r>
              <a:rPr lang="nb-NO" altLang="nb-NO" sz="2400" baseline="-25000" dirty="0" smtClean="0"/>
              <a:t>S</a:t>
            </a:r>
            <a:r>
              <a:rPr lang="nb-NO" altLang="nb-NO" sz="2400" dirty="0" smtClean="0"/>
              <a:t>]</a:t>
            </a:r>
            <a:endParaRPr lang="nb-NO" alt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5609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Klammenotasjon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/>
            <a:r>
              <a:rPr lang="en-US" dirty="0" err="1">
                <a:latin typeface="Arial"/>
                <a:cs typeface="Arial"/>
              </a:rPr>
              <a:t>Annotasjon</a:t>
            </a:r>
            <a:r>
              <a:rPr lang="en-US" dirty="0">
                <a:latin typeface="Arial"/>
                <a:cs typeface="Arial"/>
              </a:rPr>
              <a:t> med </a:t>
            </a:r>
            <a:r>
              <a:rPr lang="en-US" dirty="0" err="1">
                <a:latin typeface="Arial"/>
                <a:cs typeface="Arial"/>
              </a:rPr>
              <a:t>klammeparenteser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uttrykker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samme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som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trenotasjon</a:t>
            </a:r>
            <a:r>
              <a:rPr lang="en-US" dirty="0">
                <a:latin typeface="Arial"/>
                <a:cs typeface="Arial"/>
              </a:rPr>
              <a:t>:</a:t>
            </a:r>
          </a:p>
          <a:p>
            <a:pPr marL="0" indent="0" eaLnBrk="1" hangingPunct="1"/>
            <a:endParaRPr lang="en-US" dirty="0">
              <a:latin typeface="Arial"/>
              <a:cs typeface="Arial"/>
            </a:endParaRPr>
          </a:p>
          <a:p>
            <a:pPr marL="0" indent="0" eaLnBrk="1" hangingPunct="1"/>
            <a:endParaRPr lang="en-US" dirty="0">
              <a:latin typeface="Arial"/>
              <a:cs typeface="Arial"/>
            </a:endParaRPr>
          </a:p>
          <a:p>
            <a:pPr marL="0" indent="0" eaLnBrk="1" hangingPunct="1"/>
            <a:endParaRPr lang="en-US" dirty="0">
              <a:latin typeface="Arial"/>
              <a:cs typeface="Arial"/>
            </a:endParaRPr>
          </a:p>
          <a:p>
            <a:pPr marL="0" indent="0" eaLnBrk="1" hangingPunct="1"/>
            <a:endParaRPr lang="en-US" dirty="0">
              <a:latin typeface="Arial"/>
              <a:cs typeface="Arial"/>
            </a:endParaRPr>
          </a:p>
          <a:p>
            <a:pPr marL="0" indent="0" eaLnBrk="1" hangingPunct="1"/>
            <a:endParaRPr lang="en-US" dirty="0">
              <a:latin typeface="Arial"/>
              <a:cs typeface="Arial"/>
            </a:endParaRPr>
          </a:p>
          <a:p>
            <a:pPr marL="0" indent="0" eaLnBrk="1" hangingPunct="1"/>
            <a:r>
              <a:rPr lang="en-US" dirty="0">
                <a:ea typeface="Geneva"/>
                <a:cs typeface="Arial"/>
              </a:rPr>
              <a:t>[</a:t>
            </a:r>
            <a:r>
              <a:rPr lang="en-US" dirty="0" smtClean="0">
                <a:ea typeface="Geneva"/>
                <a:cs typeface="Arial"/>
              </a:rPr>
              <a:t>SUBSTANTIV </a:t>
            </a:r>
            <a:r>
              <a:rPr lang="en-US" dirty="0">
                <a:ea typeface="Geneva"/>
                <a:cs typeface="Arial"/>
              </a:rPr>
              <a:t>[ROT </a:t>
            </a:r>
            <a:r>
              <a:rPr lang="en-US" dirty="0" err="1">
                <a:ea typeface="Geneva"/>
                <a:cs typeface="Arial"/>
              </a:rPr>
              <a:t>katt</a:t>
            </a:r>
            <a:r>
              <a:rPr lang="en-US" dirty="0">
                <a:ea typeface="Geneva"/>
                <a:cs typeface="Arial"/>
              </a:rPr>
              <a:t>][BØYNINGSF. </a:t>
            </a:r>
            <a:r>
              <a:rPr lang="en-US" dirty="0" err="1">
                <a:ea typeface="Geneva"/>
                <a:cs typeface="Arial"/>
              </a:rPr>
              <a:t>en</a:t>
            </a:r>
            <a:r>
              <a:rPr lang="en-US" dirty="0">
                <a:ea typeface="Geneva"/>
                <a:cs typeface="Arial"/>
              </a:rPr>
              <a:t>]]</a:t>
            </a:r>
            <a:endParaRPr lang="en-US" dirty="0">
              <a:cs typeface="Arial"/>
            </a:endParaRPr>
          </a:p>
          <a:p>
            <a:pPr marL="0" indent="0" eaLnBrk="1" hangingPunct="1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 eaLnBrk="1" hangingPunct="1"/>
            <a:endParaRPr lang="en-US" dirty="0">
              <a:latin typeface="Arial Unicode MS" charset="0"/>
              <a:cs typeface="Arial Unicode MS" charset="0"/>
            </a:endParaRPr>
          </a:p>
          <a:p>
            <a:pPr marL="0" indent="0" eaLnBrk="1" hangingPunct="1"/>
            <a:endParaRPr lang="en-US" dirty="0">
              <a:latin typeface="Arial Unicode MS" charset="0"/>
              <a:cs typeface="Arial Unicode MS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924944"/>
            <a:ext cx="39243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Ordklasser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Defineres</a:t>
            </a:r>
            <a:r>
              <a:rPr lang="en-US" dirty="0"/>
              <a:t> </a:t>
            </a:r>
            <a:r>
              <a:rPr lang="en-US" dirty="0" err="1"/>
              <a:t>delvis</a:t>
            </a:r>
            <a:r>
              <a:rPr lang="en-US" dirty="0"/>
              <a:t> </a:t>
            </a:r>
            <a:r>
              <a:rPr lang="en-US" b="1" dirty="0" err="1"/>
              <a:t>semantisk</a:t>
            </a:r>
            <a:r>
              <a:rPr lang="en-US" dirty="0"/>
              <a:t> – </a:t>
            </a:r>
            <a:r>
              <a:rPr lang="en-US" b="1" dirty="0" err="1"/>
              <a:t>substantiver</a:t>
            </a:r>
            <a:r>
              <a:rPr lang="en-US" dirty="0"/>
              <a:t>: </a:t>
            </a:r>
            <a:r>
              <a:rPr lang="en-US" dirty="0" err="1"/>
              <a:t>gjenstander</a:t>
            </a:r>
            <a:r>
              <a:rPr lang="en-US" dirty="0"/>
              <a:t>, </a:t>
            </a:r>
            <a:r>
              <a:rPr lang="en-US" dirty="0" err="1"/>
              <a:t>personer</a:t>
            </a:r>
            <a:r>
              <a:rPr lang="en-US" dirty="0"/>
              <a:t>, </a:t>
            </a:r>
            <a:r>
              <a:rPr lang="en-US" dirty="0" err="1"/>
              <a:t>begreper</a:t>
            </a:r>
            <a:r>
              <a:rPr lang="en-US" dirty="0"/>
              <a:t>; </a:t>
            </a:r>
            <a:r>
              <a:rPr lang="en-US" b="1" dirty="0" err="1"/>
              <a:t>adjektiver</a:t>
            </a:r>
            <a:r>
              <a:rPr lang="en-US" dirty="0"/>
              <a:t>: </a:t>
            </a:r>
            <a:r>
              <a:rPr lang="en-US" dirty="0" err="1"/>
              <a:t>egenskaper</a:t>
            </a:r>
            <a:r>
              <a:rPr lang="en-US" dirty="0"/>
              <a:t>, ..., </a:t>
            </a:r>
          </a:p>
          <a:p>
            <a:r>
              <a:rPr lang="en-US" dirty="0"/>
              <a:t>...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delvis</a:t>
            </a:r>
            <a:r>
              <a:rPr lang="en-US" dirty="0"/>
              <a:t> </a:t>
            </a:r>
            <a:r>
              <a:rPr lang="en-US" b="1" dirty="0" err="1"/>
              <a:t>grammatisk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nøyaktig</a:t>
            </a:r>
            <a:r>
              <a:rPr lang="en-US" dirty="0"/>
              <a:t>: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morfo-syntaktisk</a:t>
            </a:r>
            <a:r>
              <a:rPr lang="en-US" dirty="0"/>
              <a:t> </a:t>
            </a:r>
            <a:r>
              <a:rPr lang="en-US" b="1" dirty="0" err="1"/>
              <a:t>kombinatorikk</a:t>
            </a:r>
            <a:r>
              <a:rPr lang="en-US" dirty="0"/>
              <a:t>, at de </a:t>
            </a:r>
            <a:r>
              <a:rPr lang="en-US" dirty="0" err="1"/>
              <a:t>kan</a:t>
            </a:r>
            <a:r>
              <a:rPr lang="en-US" dirty="0"/>
              <a:t> ta </a:t>
            </a:r>
            <a:r>
              <a:rPr lang="en-US" dirty="0" err="1"/>
              <a:t>visse</a:t>
            </a:r>
            <a:r>
              <a:rPr lang="en-US" dirty="0"/>
              <a:t> </a:t>
            </a:r>
            <a:r>
              <a:rPr lang="en-US" dirty="0" err="1"/>
              <a:t>typer</a:t>
            </a:r>
            <a:r>
              <a:rPr lang="en-US" dirty="0"/>
              <a:t> </a:t>
            </a:r>
            <a:r>
              <a:rPr lang="en-US" dirty="0" err="1"/>
              <a:t>bøyningsendelser</a:t>
            </a:r>
            <a:r>
              <a:rPr lang="en-US" dirty="0"/>
              <a:t> – </a:t>
            </a:r>
            <a:r>
              <a:rPr lang="en-US" dirty="0" err="1"/>
              <a:t>adjektiver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gradbøyes</a:t>
            </a:r>
            <a:r>
              <a:rPr lang="en-US" dirty="0"/>
              <a:t>, </a:t>
            </a:r>
            <a:r>
              <a:rPr lang="en-US" dirty="0" err="1" smtClean="0"/>
              <a:t>nomen</a:t>
            </a:r>
            <a:r>
              <a:rPr lang="en-US" dirty="0" smtClean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bøyes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bestemthet</a:t>
            </a:r>
            <a:r>
              <a:rPr lang="en-US" dirty="0"/>
              <a:t>/</a:t>
            </a:r>
            <a:r>
              <a:rPr lang="en-US" dirty="0" err="1"/>
              <a:t>ubestemthet</a:t>
            </a:r>
            <a:r>
              <a:rPr lang="en-US" dirty="0"/>
              <a:t> </a:t>
            </a:r>
            <a:r>
              <a:rPr lang="en-US" dirty="0" err="1"/>
              <a:t>osv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02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Orddanning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Tradisjonell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definisjon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: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Avledningsformativer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(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eng</a:t>
            </a:r>
            <a:r>
              <a:rPr lang="en-US" i="1" dirty="0" err="1">
                <a:latin typeface="Arial" charset="0"/>
                <a:ea typeface="ヒラギノ角ゴ Pro W3" charset="0"/>
                <a:cs typeface="ヒラギノ角ゴ Pro W3" charset="0"/>
              </a:rPr>
              <a:t>.</a:t>
            </a:r>
            <a:r>
              <a:rPr lang="en-US" i="1" dirty="0">
                <a:latin typeface="Arial" charset="0"/>
                <a:ea typeface="ヒラギノ角ゴ Pro W3" charset="0"/>
                <a:cs typeface="ヒラギノ角ゴ Pro W3" charset="0"/>
              </a:rPr>
              <a:t> derivational formatives/morphemes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) </a:t>
            </a:r>
            <a:r>
              <a:rPr lang="en-US" b="1" dirty="0" err="1">
                <a:latin typeface="Arial" charset="0"/>
                <a:ea typeface="ヒラギノ角ゴ Pro W3" charset="0"/>
                <a:cs typeface="ヒラギノ角ゴ Pro W3" charset="0"/>
              </a:rPr>
              <a:t>danner</a:t>
            </a:r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err="1">
                <a:latin typeface="Arial" charset="0"/>
                <a:ea typeface="ヒラギノ角ゴ Pro W3" charset="0"/>
                <a:cs typeface="ヒラギノ角ゴ Pro W3" charset="0"/>
              </a:rPr>
              <a:t>nye</a:t>
            </a:r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err="1">
                <a:latin typeface="Arial" charset="0"/>
                <a:ea typeface="ヒラギノ角ゴ Pro W3" charset="0"/>
                <a:cs typeface="ヒラギノ角ゴ Pro W3" charset="0"/>
              </a:rPr>
              <a:t>leksemer</a:t>
            </a:r>
            <a:endParaRPr lang="en-US" b="1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 i="1" dirty="0" err="1">
                <a:latin typeface="Arial" charset="0"/>
                <a:ea typeface="ヒラギノ角ゴ Pro W3" charset="0"/>
                <a:cs typeface="ヒラギノ角ゴ Pro W3" charset="0"/>
              </a:rPr>
              <a:t>Språk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s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definisjon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: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Avledningsformativer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err="1">
                <a:latin typeface="Arial" charset="0"/>
                <a:ea typeface="ヒラギノ角ゴ Pro W3" charset="0"/>
                <a:cs typeface="ヒラギノ角ゴ Pro W3" charset="0"/>
              </a:rPr>
              <a:t>skiller</a:t>
            </a:r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err="1">
                <a:latin typeface="Arial" charset="0"/>
                <a:ea typeface="ヒラギノ角ゴ Pro W3" charset="0"/>
                <a:cs typeface="ヒラギノ角ゴ Pro W3" charset="0"/>
              </a:rPr>
              <a:t>leksemer</a:t>
            </a:r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err="1">
                <a:latin typeface="Arial" charset="0"/>
                <a:ea typeface="ヒラギノ角ゴ Pro W3" charset="0"/>
                <a:cs typeface="ヒラギノ角ゴ Pro W3" charset="0"/>
              </a:rPr>
              <a:t>fra</a:t>
            </a:r>
            <a:r>
              <a:rPr lang="en-US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b="1" dirty="0" err="1" smtClean="0">
                <a:latin typeface="Arial" charset="0"/>
                <a:ea typeface="ヒラギノ角ゴ Pro W3" charset="0"/>
                <a:cs typeface="ヒラギノ角ゴ Pro W3" charset="0"/>
              </a:rPr>
              <a:t>hverandre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:</a:t>
            </a:r>
          </a:p>
          <a:p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(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Leksem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?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Er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en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familie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av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ord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som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står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i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et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bøyningsforhold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 smtClean="0">
                <a:latin typeface="Arial" charset="0"/>
                <a:ea typeface="ヒラギノ角ゴ Pro W3" charset="0"/>
                <a:cs typeface="ヒラギノ角ゴ Pro W3" charset="0"/>
              </a:rPr>
              <a:t>hverandre</a:t>
            </a: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. S. 223)</a:t>
            </a:r>
          </a:p>
          <a:p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erstatt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(e) (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erstatter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,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erstattet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) vs.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</a:t>
            </a:r>
            <a:r>
              <a:rPr lang="en-US" dirty="0" err="1">
                <a:solidFill>
                  <a:srgbClr val="7030A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ning</a:t>
            </a:r>
            <a:r>
              <a:rPr lang="en-US" dirty="0">
                <a:solidFill>
                  <a:srgbClr val="7030A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(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erstatningen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,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erstatninger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,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erstatningene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)</a:t>
            </a: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7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smtClean="0">
                <a:solidFill>
                  <a:srgbClr val="0000FF"/>
                </a:solidFill>
              </a:rPr>
              <a:t>Komposita</a:t>
            </a:r>
            <a:r>
              <a:rPr lang="en-US" altLang="nb-NO" smtClean="0"/>
              <a:t>/sammensetninger</a:t>
            </a:r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nb-NO" dirty="0" err="1" smtClean="0"/>
              <a:t>En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sammensetning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er</a:t>
            </a:r>
            <a:r>
              <a:rPr lang="en-US" altLang="nb-NO" dirty="0" smtClean="0"/>
              <a:t> et </a:t>
            </a:r>
            <a:r>
              <a:rPr lang="en-US" altLang="nb-NO" dirty="0" err="1" smtClean="0"/>
              <a:t>ord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som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består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av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flere</a:t>
            </a:r>
            <a:r>
              <a:rPr lang="en-US" altLang="nb-NO" dirty="0" smtClean="0"/>
              <a:t> ord.</a:t>
            </a:r>
          </a:p>
          <a:p>
            <a:pPr eaLnBrk="1" hangingPunct="1"/>
            <a:r>
              <a:rPr lang="en-US" altLang="nb-NO" dirty="0" err="1" smtClean="0"/>
              <a:t>Produktiv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måte</a:t>
            </a:r>
            <a:r>
              <a:rPr lang="en-US" altLang="nb-NO" dirty="0" smtClean="0"/>
              <a:t> å </a:t>
            </a:r>
            <a:r>
              <a:rPr lang="en-US" altLang="nb-NO" dirty="0" err="1" smtClean="0"/>
              <a:t>danne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nye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ord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på</a:t>
            </a:r>
            <a:endParaRPr lang="en-US" altLang="nb-NO" dirty="0" smtClean="0"/>
          </a:p>
          <a:p>
            <a:pPr eaLnBrk="1" hangingPunct="1"/>
            <a:r>
              <a:rPr lang="en-US" altLang="nb-NO" dirty="0" err="1" smtClean="0"/>
              <a:t>Forskjell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mellom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språkene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i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bruken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av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operasjonen</a:t>
            </a:r>
            <a:r>
              <a:rPr lang="en-US" altLang="nb-NO" dirty="0" smtClean="0"/>
              <a:t>, f. </a:t>
            </a:r>
            <a:r>
              <a:rPr lang="en-US" altLang="nb-NO" dirty="0" err="1" smtClean="0"/>
              <a:t>eks</a:t>
            </a:r>
            <a:r>
              <a:rPr lang="en-US" altLang="nb-NO" dirty="0" smtClean="0"/>
              <a:t>. </a:t>
            </a:r>
            <a:r>
              <a:rPr lang="en-US" altLang="nb-NO" dirty="0" err="1" smtClean="0"/>
              <a:t>spansk</a:t>
            </a:r>
            <a:r>
              <a:rPr lang="en-US" altLang="nb-NO" dirty="0" smtClean="0"/>
              <a:t> - </a:t>
            </a:r>
            <a:r>
              <a:rPr lang="en-US" altLang="nb-NO" dirty="0" err="1" smtClean="0"/>
              <a:t>norsk</a:t>
            </a:r>
            <a:r>
              <a:rPr lang="en-US" altLang="nb-NO" dirty="0" smtClean="0"/>
              <a:t> - </a:t>
            </a:r>
            <a:r>
              <a:rPr lang="en-US" altLang="nb-NO" dirty="0" err="1" smtClean="0"/>
              <a:t>tysk</a:t>
            </a:r>
            <a:endParaRPr lang="en-US" altLang="nb-NO" dirty="0" smtClean="0"/>
          </a:p>
          <a:p>
            <a:pPr lvl="1" eaLnBrk="1" hangingPunct="1"/>
            <a:r>
              <a:rPr lang="en-US" altLang="nb-NO" dirty="0" err="1" smtClean="0"/>
              <a:t>Drosjeholdeplass</a:t>
            </a:r>
            <a:r>
              <a:rPr lang="en-US" altLang="nb-NO" dirty="0" smtClean="0"/>
              <a:t> - </a:t>
            </a:r>
            <a:r>
              <a:rPr lang="en-US" altLang="nb-NO" dirty="0" err="1" smtClean="0"/>
              <a:t>parada</a:t>
            </a:r>
            <a:r>
              <a:rPr lang="en-US" altLang="nb-NO" dirty="0" smtClean="0"/>
              <a:t> de taxis, </a:t>
            </a:r>
            <a:r>
              <a:rPr lang="en-US" altLang="nb-NO" dirty="0" err="1" smtClean="0"/>
              <a:t>una</a:t>
            </a:r>
            <a:r>
              <a:rPr lang="en-US" altLang="nb-NO" dirty="0" smtClean="0"/>
              <a:t> </a:t>
            </a:r>
            <a:r>
              <a:rPr lang="en-US" altLang="nb-NO" dirty="0" err="1" smtClean="0"/>
              <a:t>revista</a:t>
            </a:r>
            <a:r>
              <a:rPr lang="en-US" altLang="nb-NO" dirty="0" smtClean="0"/>
              <a:t> de </a:t>
            </a:r>
            <a:r>
              <a:rPr lang="en-US" altLang="nb-NO" dirty="0" err="1" smtClean="0"/>
              <a:t>modas</a:t>
            </a:r>
            <a:r>
              <a:rPr lang="en-US" altLang="nb-NO" dirty="0" smtClean="0"/>
              <a:t> ...</a:t>
            </a:r>
            <a:r>
              <a:rPr lang="en-US" altLang="nb-NO" dirty="0" err="1" smtClean="0"/>
              <a:t>camp</a:t>
            </a:r>
            <a:r>
              <a:rPr lang="en-US" altLang="ja-JP" dirty="0" err="1" smtClean="0"/>
              <a:t>é</a:t>
            </a:r>
            <a:r>
              <a:rPr lang="en-US" altLang="nb-NO" dirty="0" err="1" smtClean="0"/>
              <a:t>on</a:t>
            </a:r>
            <a:r>
              <a:rPr lang="en-US" altLang="nb-NO" dirty="0" smtClean="0"/>
              <a:t> de </a:t>
            </a:r>
            <a:r>
              <a:rPr lang="en-US" altLang="nb-NO" dirty="0" err="1" smtClean="0"/>
              <a:t>ajedrez</a:t>
            </a:r>
            <a:r>
              <a:rPr lang="en-US" altLang="nb-NO" dirty="0" smtClean="0"/>
              <a:t> – </a:t>
            </a:r>
            <a:r>
              <a:rPr lang="en-US" altLang="nb-NO" dirty="0" err="1" smtClean="0"/>
              <a:t>Schachmeister</a:t>
            </a:r>
            <a:endParaRPr lang="en-US" altLang="nb-NO" dirty="0" smtClean="0"/>
          </a:p>
          <a:p>
            <a:pPr lvl="1" eaLnBrk="1" hangingPunct="1"/>
            <a:r>
              <a:rPr lang="en-US" altLang="nb-NO" dirty="0" err="1" smtClean="0"/>
              <a:t>Weinflasche</a:t>
            </a:r>
            <a:r>
              <a:rPr lang="en-US" altLang="nb-NO" dirty="0" smtClean="0"/>
              <a:t> – </a:t>
            </a:r>
            <a:r>
              <a:rPr lang="en-US" altLang="nb-NO" dirty="0" err="1" smtClean="0"/>
              <a:t>vinflaske</a:t>
            </a:r>
            <a:r>
              <a:rPr lang="en-US" altLang="nb-NO" dirty="0" smtClean="0"/>
              <a:t> – </a:t>
            </a:r>
            <a:r>
              <a:rPr lang="en-US" altLang="nb-NO" dirty="0" err="1" smtClean="0"/>
              <a:t>bouteille</a:t>
            </a:r>
            <a:r>
              <a:rPr lang="en-US" altLang="nb-NO" dirty="0" smtClean="0"/>
              <a:t> à vin – </a:t>
            </a:r>
            <a:r>
              <a:rPr lang="en-US" altLang="nb-NO" dirty="0" err="1" smtClean="0"/>
              <a:t>Flasche</a:t>
            </a:r>
            <a:r>
              <a:rPr lang="en-US" altLang="nb-NO" dirty="0" smtClean="0"/>
              <a:t> Wein – </a:t>
            </a:r>
            <a:r>
              <a:rPr lang="en-US" altLang="nb-NO" dirty="0" err="1" smtClean="0"/>
              <a:t>bouteille</a:t>
            </a:r>
            <a:r>
              <a:rPr lang="en-US" altLang="nb-NO" dirty="0" smtClean="0"/>
              <a:t> de vin</a:t>
            </a:r>
          </a:p>
        </p:txBody>
      </p:sp>
    </p:spTree>
    <p:extLst>
      <p:ext uri="{BB962C8B-B14F-4D97-AF65-F5344CB8AC3E}">
        <p14:creationId xmlns:p14="http://schemas.microsoft.com/office/powerpoint/2010/main" val="256663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Engelsk skrivemåte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Engelske sammensetninger forekommer som ett ord, med bindestrek eller som separate ord: </a:t>
            </a:r>
            <a:r>
              <a:rPr lang="en-US" i="1"/>
              <a:t>girl friend, girl-friend, girlfriend</a:t>
            </a:r>
            <a:r>
              <a:rPr lang="en-US"/>
              <a:t>, med eller uten forskjell i betydning</a:t>
            </a:r>
          </a:p>
          <a:p>
            <a:r>
              <a:rPr lang="en-US"/>
              <a:t>Ofte ikke klart skille mellom compounds og syntaktisk sammenføyning av ord:</a:t>
            </a:r>
          </a:p>
          <a:p>
            <a:r>
              <a:rPr lang="en-US" i="1"/>
              <a:t>glass 'case </a:t>
            </a:r>
            <a:r>
              <a:rPr lang="en-US"/>
              <a:t>‘case made of glass’; </a:t>
            </a:r>
            <a:r>
              <a:rPr lang="en-US" i="1"/>
              <a:t>'glass case </a:t>
            </a:r>
            <a:r>
              <a:rPr lang="en-US"/>
              <a:t>‘case for displaying, etc. glasses’</a:t>
            </a:r>
          </a:p>
        </p:txBody>
      </p:sp>
    </p:spTree>
    <p:extLst>
      <p:ext uri="{BB962C8B-B14F-4D97-AF65-F5344CB8AC3E}">
        <p14:creationId xmlns:p14="http://schemas.microsoft.com/office/powerpoint/2010/main" val="222906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Sammensetninger (compounds)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221088"/>
            <a:ext cx="8352928" cy="2304256"/>
          </a:xfrm>
        </p:spPr>
        <p:txBody>
          <a:bodyPr/>
          <a:lstStyle/>
          <a:p>
            <a:r>
              <a:rPr lang="en-US"/>
              <a:t>Ved hjelp av kontekst og generelle kunnskaper om verden kan vi (noen ganger) forstå hvilken semantisk rolle leddene i en sammensetning spiller</a:t>
            </a:r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1988840"/>
            <a:ext cx="37211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2348880"/>
            <a:ext cx="2057400" cy="1422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916832"/>
            <a:ext cx="25273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6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Middelalderhistorieskriving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Parafrase (Omskriving):</a:t>
            </a:r>
          </a:p>
          <a:p>
            <a:r>
              <a:rPr lang="nb-NO" dirty="0" smtClean="0"/>
              <a:t>Skriving av middelalderhistorie</a:t>
            </a:r>
          </a:p>
          <a:p>
            <a:r>
              <a:rPr lang="nb-NO" dirty="0" smtClean="0"/>
              <a:t>Historieskriving fra middelalderen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803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smtClean="0"/>
              <a:t>Middelalderhistorieskriving</a:t>
            </a:r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28800"/>
            <a:ext cx="7772400" cy="4275138"/>
          </a:xfrm>
        </p:spPr>
        <p:txBody>
          <a:bodyPr/>
          <a:lstStyle/>
          <a:p>
            <a:pPr lvl="2" eaLnBrk="1" hangingPunct="1">
              <a:buFontTx/>
              <a:buNone/>
            </a:pPr>
            <a:r>
              <a:rPr lang="en-US" altLang="nb-NO" dirty="0" smtClean="0"/>
              <a:t>                                   	ORD</a:t>
            </a:r>
          </a:p>
          <a:p>
            <a:pPr lvl="2" eaLnBrk="1" hangingPunct="1">
              <a:buFontTx/>
              <a:buNone/>
            </a:pPr>
            <a:endParaRPr lang="en-US" altLang="nb-NO" dirty="0" smtClean="0"/>
          </a:p>
          <a:p>
            <a:pPr lvl="3" eaLnBrk="1" hangingPunct="1">
              <a:buFontTx/>
              <a:buNone/>
            </a:pPr>
            <a:r>
              <a:rPr lang="en-US" altLang="nb-NO" sz="2800" dirty="0" smtClean="0"/>
              <a:t>	      </a:t>
            </a:r>
            <a:r>
              <a:rPr lang="en-US" altLang="nb-NO" sz="2400" dirty="0" smtClean="0"/>
              <a:t> ST</a:t>
            </a:r>
            <a:r>
              <a:rPr lang="en-US" altLang="nb-NO" sz="2400" baseline="-25000" dirty="0" smtClean="0"/>
              <a:t>NOMEN</a:t>
            </a:r>
            <a:endParaRPr lang="en-US" altLang="nb-NO" sz="2400" dirty="0" smtClean="0"/>
          </a:p>
          <a:p>
            <a:pPr lvl="3" eaLnBrk="1" hangingPunct="1">
              <a:buFontTx/>
              <a:buNone/>
            </a:pPr>
            <a:endParaRPr lang="en-US" altLang="nb-NO" sz="2400" dirty="0" smtClean="0"/>
          </a:p>
          <a:p>
            <a:pPr lvl="3" eaLnBrk="1" hangingPunct="1">
              <a:buFontTx/>
              <a:buNone/>
            </a:pPr>
            <a:r>
              <a:rPr lang="en-US" altLang="nb-NO" dirty="0" smtClean="0"/>
              <a:t>ST</a:t>
            </a:r>
            <a:r>
              <a:rPr lang="en-US" altLang="nb-NO" baseline="-25000" dirty="0" smtClean="0"/>
              <a:t>NOMEN</a:t>
            </a:r>
            <a:r>
              <a:rPr lang="en-US" altLang="nb-NO" dirty="0" smtClean="0"/>
              <a:t>           </a:t>
            </a:r>
            <a:r>
              <a:rPr lang="en-US" altLang="nb-NO" dirty="0" err="1" smtClean="0"/>
              <a:t>ST</a:t>
            </a:r>
            <a:r>
              <a:rPr lang="en-US" altLang="nb-NO" baseline="-25000" dirty="0" err="1" smtClean="0"/>
              <a:t>NOMEN</a:t>
            </a:r>
            <a:r>
              <a:rPr lang="en-US" altLang="nb-NO" dirty="0" smtClean="0"/>
              <a:t>                        </a:t>
            </a:r>
            <a:r>
              <a:rPr lang="en-US" altLang="nb-NO" dirty="0" err="1" smtClean="0"/>
              <a:t>ST</a:t>
            </a:r>
            <a:r>
              <a:rPr lang="en-US" altLang="nb-NO" baseline="-25000" dirty="0" err="1" smtClean="0"/>
              <a:t>NOMEN</a:t>
            </a:r>
            <a:r>
              <a:rPr lang="en-US" altLang="nb-NO" sz="2800" dirty="0" smtClean="0"/>
              <a:t>                      </a:t>
            </a:r>
            <a:r>
              <a:rPr lang="en-US" altLang="nb-NO" dirty="0" smtClean="0"/>
              <a:t>				</a:t>
            </a:r>
          </a:p>
          <a:p>
            <a:pPr eaLnBrk="1" hangingPunct="1">
              <a:buFontTx/>
              <a:buNone/>
            </a:pPr>
            <a:r>
              <a:rPr lang="en-US" altLang="nb-NO" sz="2800" dirty="0" smtClean="0"/>
              <a:t>	</a:t>
            </a:r>
            <a:r>
              <a:rPr lang="en-US" altLang="nb-NO" sz="1400" dirty="0" smtClean="0"/>
              <a:t>	  	    				</a:t>
            </a:r>
            <a:endParaRPr lang="en-US" altLang="nb-NO" sz="1400" b="1" dirty="0" smtClean="0"/>
          </a:p>
          <a:p>
            <a:pPr eaLnBrk="1" hangingPunct="1">
              <a:buFontTx/>
              <a:buNone/>
            </a:pPr>
            <a:r>
              <a:rPr lang="en-US" altLang="nb-NO" dirty="0" smtClean="0"/>
              <a:t>	R		  R	      R	      	     R	 	AF</a:t>
            </a:r>
          </a:p>
          <a:p>
            <a:pPr eaLnBrk="1" hangingPunct="1">
              <a:buFontTx/>
              <a:buNone/>
            </a:pPr>
            <a:r>
              <a:rPr lang="en-US" altLang="nb-NO" dirty="0" err="1" smtClean="0"/>
              <a:t>middel</a:t>
            </a:r>
            <a:r>
              <a:rPr lang="en-US" altLang="nb-NO" dirty="0" smtClean="0"/>
              <a:t>	 alder  </a:t>
            </a:r>
            <a:r>
              <a:rPr lang="en-US" altLang="nb-NO" dirty="0" err="1" smtClean="0"/>
              <a:t>historie</a:t>
            </a:r>
            <a:r>
              <a:rPr lang="en-US" altLang="nb-NO" dirty="0" smtClean="0"/>
              <a:t>       </a:t>
            </a:r>
            <a:r>
              <a:rPr lang="en-US" altLang="nb-NO" dirty="0" err="1" smtClean="0"/>
              <a:t>skriv</a:t>
            </a:r>
            <a:r>
              <a:rPr lang="en-US" altLang="nb-NO" dirty="0" smtClean="0"/>
              <a:t>          </a:t>
            </a:r>
            <a:r>
              <a:rPr lang="en-US" altLang="nb-NO" dirty="0" err="1" smtClean="0"/>
              <a:t>ing</a:t>
            </a:r>
            <a:r>
              <a:rPr lang="en-US" altLang="nb-NO" dirty="0" smtClean="0"/>
              <a:t> </a:t>
            </a:r>
          </a:p>
        </p:txBody>
      </p:sp>
      <p:sp>
        <p:nvSpPr>
          <p:cNvPr id="106502" name="Line 4"/>
          <p:cNvSpPr>
            <a:spLocks noChangeShapeType="1"/>
          </p:cNvSpPr>
          <p:nvPr/>
        </p:nvSpPr>
        <p:spPr bwMode="auto">
          <a:xfrm flipH="1">
            <a:off x="1447800" y="4191000"/>
            <a:ext cx="6858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3" name="Line 5"/>
          <p:cNvSpPr>
            <a:spLocks noChangeShapeType="1"/>
          </p:cNvSpPr>
          <p:nvPr/>
        </p:nvSpPr>
        <p:spPr bwMode="auto">
          <a:xfrm>
            <a:off x="2286000" y="4191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4" name="Line 6"/>
          <p:cNvSpPr>
            <a:spLocks noChangeShapeType="1"/>
          </p:cNvSpPr>
          <p:nvPr/>
        </p:nvSpPr>
        <p:spPr bwMode="auto">
          <a:xfrm flipV="1">
            <a:off x="2581927" y="3145799"/>
            <a:ext cx="685800" cy="500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5" name="Line 7"/>
          <p:cNvSpPr>
            <a:spLocks noChangeShapeType="1"/>
          </p:cNvSpPr>
          <p:nvPr/>
        </p:nvSpPr>
        <p:spPr bwMode="auto">
          <a:xfrm>
            <a:off x="3276600" y="3188662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6" name="Line 8"/>
          <p:cNvSpPr>
            <a:spLocks noChangeShapeType="1"/>
          </p:cNvSpPr>
          <p:nvPr/>
        </p:nvSpPr>
        <p:spPr bwMode="auto">
          <a:xfrm>
            <a:off x="4211960" y="4364037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7" name="Line 9"/>
          <p:cNvSpPr>
            <a:spLocks noChangeShapeType="1"/>
          </p:cNvSpPr>
          <p:nvPr/>
        </p:nvSpPr>
        <p:spPr bwMode="auto">
          <a:xfrm flipV="1">
            <a:off x="3709154" y="2209800"/>
            <a:ext cx="8636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8" name="Line 10"/>
          <p:cNvSpPr>
            <a:spLocks noChangeShapeType="1"/>
          </p:cNvSpPr>
          <p:nvPr/>
        </p:nvSpPr>
        <p:spPr bwMode="auto">
          <a:xfrm>
            <a:off x="5008240" y="2209800"/>
            <a:ext cx="1143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09" name="Line 11"/>
          <p:cNvSpPr>
            <a:spLocks noChangeShapeType="1"/>
          </p:cNvSpPr>
          <p:nvPr/>
        </p:nvSpPr>
        <p:spPr bwMode="auto">
          <a:xfrm>
            <a:off x="4814840" y="2306461"/>
            <a:ext cx="76200" cy="2481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10" name="Line 12"/>
          <p:cNvSpPr>
            <a:spLocks noChangeShapeType="1"/>
          </p:cNvSpPr>
          <p:nvPr/>
        </p:nvSpPr>
        <p:spPr bwMode="auto">
          <a:xfrm flipH="1">
            <a:off x="6114505" y="4196885"/>
            <a:ext cx="467741" cy="6533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6511" name="Line 13"/>
          <p:cNvSpPr>
            <a:spLocks noChangeShapeType="1"/>
          </p:cNvSpPr>
          <p:nvPr/>
        </p:nvSpPr>
        <p:spPr bwMode="auto">
          <a:xfrm>
            <a:off x="6660232" y="4186921"/>
            <a:ext cx="504056" cy="7113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1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Semantisk forskjell</a:t>
            </a:r>
          </a:p>
        </p:txBody>
      </p:sp>
      <p:pic>
        <p:nvPicPr>
          <p:cNvPr id="7" name="Content Placeholder 6" descr="hansker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49" r="-17549"/>
          <a:stretch>
            <a:fillRect/>
          </a:stretch>
        </p:blipFill>
        <p:spPr>
          <a:xfrm>
            <a:off x="611559" y="3068960"/>
            <a:ext cx="4363997" cy="2376264"/>
          </a:xfrm>
        </p:spPr>
      </p:pic>
      <p:pic>
        <p:nvPicPr>
          <p:cNvPr id="8" name="Picture 7" descr="hanske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96952"/>
            <a:ext cx="31115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4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Referanse</a:t>
            </a:r>
          </a:p>
        </p:txBody>
      </p:sp>
      <p:pic>
        <p:nvPicPr>
          <p:cNvPr id="4" name="Content Placeholder 3" descr="shut_door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0" b="17910"/>
          <a:stretch>
            <a:fillRect/>
          </a:stretch>
        </p:blipFill>
        <p:spPr>
          <a:xfrm>
            <a:off x="4694449" y="764704"/>
            <a:ext cx="4449551" cy="2378968"/>
          </a:xfrm>
        </p:spPr>
      </p:pic>
      <p:grpSp>
        <p:nvGrpSpPr>
          <p:cNvPr id="21" name="Group 20"/>
          <p:cNvGrpSpPr/>
          <p:nvPr/>
        </p:nvGrpSpPr>
        <p:grpSpPr>
          <a:xfrm>
            <a:off x="395536" y="3212976"/>
            <a:ext cx="3600400" cy="3456384"/>
            <a:chOff x="395536" y="3212976"/>
            <a:chExt cx="3600400" cy="3456384"/>
          </a:xfrm>
        </p:grpSpPr>
        <p:sp>
          <p:nvSpPr>
            <p:cNvPr id="5" name="Oval 4"/>
            <p:cNvSpPr/>
            <p:nvPr/>
          </p:nvSpPr>
          <p:spPr bwMode="auto">
            <a:xfrm>
              <a:off x="395536" y="3212976"/>
              <a:ext cx="3600400" cy="345638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95536" y="3429000"/>
              <a:ext cx="3600400" cy="2488342"/>
              <a:chOff x="395536" y="3429000"/>
              <a:chExt cx="3600400" cy="2488342"/>
            </a:xfrm>
          </p:grpSpPr>
          <p:cxnSp>
            <p:nvCxnSpPr>
              <p:cNvPr id="7" name="Straight Connector 6"/>
              <p:cNvCxnSpPr>
                <a:stCxn id="5" idx="2"/>
                <a:endCxn id="5" idx="6"/>
              </p:cNvCxnSpPr>
              <p:nvPr/>
            </p:nvCxnSpPr>
            <p:spPr bwMode="auto">
              <a:xfrm>
                <a:off x="395536" y="4941168"/>
                <a:ext cx="3600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8" name="TextBox 7"/>
              <p:cNvSpPr txBox="1"/>
              <p:nvPr/>
            </p:nvSpPr>
            <p:spPr>
              <a:xfrm>
                <a:off x="1547664" y="5517232"/>
                <a:ext cx="1440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&lt;DØRA&gt;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115616" y="3429000"/>
                <a:ext cx="23762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‘bevegelig plate til å åpne og stenge en inngang’, ‘entall, bestemt’</a:t>
                </a: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556138" y="1984828"/>
            <a:ext cx="5531089" cy="4211348"/>
            <a:chOff x="556138" y="1984828"/>
            <a:chExt cx="5531089" cy="4211348"/>
          </a:xfrm>
        </p:grpSpPr>
        <p:sp>
          <p:nvSpPr>
            <p:cNvPr id="15" name="Rectangular Callout 14"/>
            <p:cNvSpPr/>
            <p:nvPr/>
          </p:nvSpPr>
          <p:spPr bwMode="auto">
            <a:xfrm>
              <a:off x="556138" y="1984828"/>
              <a:ext cx="1927629" cy="724091"/>
            </a:xfrm>
            <a:prstGeom prst="wedgeRectCallo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r>
                <a:rPr lang="en-US"/>
                <a:t>Språklig tegn</a:t>
              </a: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4139952" y="3861048"/>
              <a:ext cx="1947275" cy="822960"/>
            </a:xfrm>
            <a:prstGeom prst="lef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r>
                <a:rPr lang="en-US"/>
                <a:t>innhold</a:t>
              </a: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4211960" y="5373216"/>
              <a:ext cx="1872208" cy="822960"/>
            </a:xfrm>
            <a:prstGeom prst="lef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r>
                <a:rPr lang="en-US"/>
                <a:t>uttrykk</a:t>
              </a:r>
            </a:p>
          </p:txBody>
        </p:sp>
      </p:grpSp>
      <p:sp>
        <p:nvSpPr>
          <p:cNvPr id="19" name="Notched Right Arrow 18"/>
          <p:cNvSpPr/>
          <p:nvPr/>
        </p:nvSpPr>
        <p:spPr bwMode="auto">
          <a:xfrm rot="20973687">
            <a:off x="3346764" y="2572633"/>
            <a:ext cx="1963244" cy="1222608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referanse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2200" y="3429000"/>
            <a:ext cx="25922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Referanse etablerer en forbindelse mellom et språklig tegn og et objekt som typisk finnes i omverdenen</a:t>
            </a:r>
          </a:p>
        </p:txBody>
      </p:sp>
    </p:spTree>
    <p:extLst>
      <p:ext uri="{BB962C8B-B14F-4D97-AF65-F5344CB8AC3E}">
        <p14:creationId xmlns:p14="http://schemas.microsoft.com/office/powerpoint/2010/main" val="83683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Deiksis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Referanse</a:t>
            </a:r>
            <a:r>
              <a:rPr lang="en-US" dirty="0" smtClean="0"/>
              <a:t> </a:t>
            </a:r>
            <a:r>
              <a:rPr lang="en-US" dirty="0" err="1" smtClean="0"/>
              <a:t>bundet</a:t>
            </a:r>
            <a:r>
              <a:rPr lang="en-US" dirty="0" smtClean="0"/>
              <a:t> </a:t>
            </a:r>
            <a:r>
              <a:rPr lang="en-US" dirty="0" err="1" smtClean="0"/>
              <a:t>opp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ytringssituasjonen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7504" y="2518927"/>
            <a:ext cx="4896544" cy="4339073"/>
            <a:chOff x="2627784" y="2492896"/>
            <a:chExt cx="4896544" cy="433907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27784" y="4054861"/>
              <a:ext cx="3902259" cy="2777108"/>
            </a:xfrm>
            <a:prstGeom prst="rect">
              <a:avLst/>
            </a:prstGeom>
          </p:spPr>
        </p:pic>
        <p:sp>
          <p:nvSpPr>
            <p:cNvPr id="7" name="Oval Callout 6"/>
            <p:cNvSpPr/>
            <p:nvPr/>
          </p:nvSpPr>
          <p:spPr bwMode="auto">
            <a:xfrm>
              <a:off x="2627784" y="2780928"/>
              <a:ext cx="2448272" cy="1440160"/>
            </a:xfrm>
            <a:prstGeom prst="wedgeEllipseCallo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Jeg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[=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Kristin </a:t>
              </a:r>
              <a:r>
                <a:rPr kumimoji="0" lang="en-US" sz="2000" b="0" i="0" u="none" strike="noStrike" cap="none" normalizeH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Halvorsen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] </a:t>
              </a:r>
              <a:r>
                <a:rPr kumimoji="0" lang="en-US" sz="20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mener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...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" name="Oval Callout 7"/>
            <p:cNvSpPr/>
            <p:nvPr/>
          </p:nvSpPr>
          <p:spPr bwMode="auto">
            <a:xfrm>
              <a:off x="5292080" y="2492896"/>
              <a:ext cx="2232248" cy="1512168"/>
            </a:xfrm>
            <a:prstGeom prst="wedgeEllipseCallou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Jeg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[= 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Jens Stoltenberg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] </a:t>
              </a:r>
              <a:r>
                <a:rPr kumimoji="0" lang="en-US" sz="20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mener</a:t>
              </a:r>
              <a:r>
                <a:rPr kumimoji="0" lang="en-US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...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148064" y="2780928"/>
            <a:ext cx="34563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Referansen</a:t>
            </a:r>
            <a:r>
              <a:rPr lang="en-US" sz="2400" dirty="0" smtClean="0"/>
              <a:t> </a:t>
            </a:r>
            <a:r>
              <a:rPr lang="en-US" sz="2400" dirty="0" err="1" smtClean="0"/>
              <a:t>til</a:t>
            </a:r>
            <a:r>
              <a:rPr lang="en-US" sz="2400" dirty="0" smtClean="0"/>
              <a:t> </a:t>
            </a:r>
            <a:r>
              <a:rPr lang="en-US" sz="2400" dirty="0" err="1" smtClean="0"/>
              <a:t>pronomenet</a:t>
            </a:r>
            <a:r>
              <a:rPr lang="en-US" sz="2400" dirty="0" smtClean="0"/>
              <a:t> </a:t>
            </a:r>
            <a:r>
              <a:rPr lang="en-US" sz="2400" i="1" dirty="0" err="1" smtClean="0">
                <a:solidFill>
                  <a:srgbClr val="FF0000"/>
                </a:solidFill>
              </a:rPr>
              <a:t>jeg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er</a:t>
            </a:r>
            <a:r>
              <a:rPr lang="en-US" sz="2400" dirty="0" smtClean="0"/>
              <a:t> </a:t>
            </a:r>
            <a:r>
              <a:rPr lang="en-US" sz="2400" dirty="0" err="1" smtClean="0"/>
              <a:t>forskjellig</a:t>
            </a:r>
            <a:r>
              <a:rPr lang="en-US" sz="2400" dirty="0" smtClean="0"/>
              <a:t> alt </a:t>
            </a:r>
            <a:r>
              <a:rPr lang="en-US" sz="2400" dirty="0" err="1" smtClean="0"/>
              <a:t>etter</a:t>
            </a:r>
            <a:r>
              <a:rPr lang="en-US" sz="2400" dirty="0" smtClean="0"/>
              <a:t> </a:t>
            </a:r>
            <a:r>
              <a:rPr lang="en-US" sz="2400" dirty="0" err="1" smtClean="0"/>
              <a:t>hvem</a:t>
            </a:r>
            <a:r>
              <a:rPr lang="en-US" sz="2400" dirty="0" smtClean="0"/>
              <a:t> </a:t>
            </a:r>
            <a:r>
              <a:rPr lang="en-US" sz="2400" dirty="0" err="1" smtClean="0"/>
              <a:t>som</a:t>
            </a:r>
            <a:r>
              <a:rPr lang="en-US" sz="2400" dirty="0" smtClean="0"/>
              <a:t> </a:t>
            </a:r>
            <a:r>
              <a:rPr lang="en-US" sz="2400" dirty="0" err="1" smtClean="0"/>
              <a:t>ytrer</a:t>
            </a:r>
            <a:r>
              <a:rPr lang="en-US" sz="2400" dirty="0" smtClean="0"/>
              <a:t> </a:t>
            </a:r>
            <a:r>
              <a:rPr lang="en-US" sz="2400" dirty="0" err="1" smtClean="0"/>
              <a:t>det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Deiktiske</a:t>
            </a:r>
            <a:r>
              <a:rPr lang="en-US" sz="2400" dirty="0" smtClean="0"/>
              <a:t> </a:t>
            </a:r>
            <a:r>
              <a:rPr lang="en-US" sz="2400" dirty="0" err="1" smtClean="0"/>
              <a:t>ord</a:t>
            </a:r>
            <a:r>
              <a:rPr lang="en-US" sz="2400" dirty="0" smtClean="0"/>
              <a:t> </a:t>
            </a:r>
            <a:r>
              <a:rPr lang="en-US" sz="2400" dirty="0" err="1" smtClean="0"/>
              <a:t>kalles</a:t>
            </a:r>
            <a:r>
              <a:rPr lang="en-US" sz="2400" dirty="0" smtClean="0"/>
              <a:t> </a:t>
            </a:r>
            <a:r>
              <a:rPr lang="en-US" sz="2400" dirty="0" err="1" smtClean="0"/>
              <a:t>også</a:t>
            </a:r>
            <a:r>
              <a:rPr lang="en-US" sz="2400" dirty="0" smtClean="0"/>
              <a:t> </a:t>
            </a:r>
            <a:r>
              <a:rPr lang="en-US" sz="2400" i="1" dirty="0" smtClean="0"/>
              <a:t>shifters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andre</a:t>
            </a:r>
            <a:r>
              <a:rPr lang="en-US" sz="2400" dirty="0" smtClean="0"/>
              <a:t> </a:t>
            </a:r>
            <a:r>
              <a:rPr lang="en-US" sz="2400" dirty="0" err="1" smtClean="0"/>
              <a:t>grammatiske</a:t>
            </a:r>
            <a:r>
              <a:rPr lang="en-US" sz="2400" dirty="0" smtClean="0"/>
              <a:t> </a:t>
            </a:r>
            <a:r>
              <a:rPr lang="en-US" sz="2400" dirty="0" err="1" smtClean="0"/>
              <a:t>tradisjoner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161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Hyponomi og hyperonomi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Testkontekst: </a:t>
            </a:r>
          </a:p>
          <a:p>
            <a:r>
              <a:rPr lang="en-US"/>
              <a:t>X er en (slags) Y</a:t>
            </a:r>
          </a:p>
          <a:p>
            <a:r>
              <a:rPr lang="en-US"/>
              <a:t>Da er Y et </a:t>
            </a:r>
            <a:r>
              <a:rPr lang="en-US" b="1"/>
              <a:t>hyperonym</a:t>
            </a:r>
            <a:r>
              <a:rPr lang="en-US"/>
              <a:t> til X, og X et </a:t>
            </a:r>
            <a:r>
              <a:rPr lang="en-US" b="1"/>
              <a:t>hyponym</a:t>
            </a:r>
            <a:r>
              <a:rPr lang="en-US"/>
              <a:t> til Y</a:t>
            </a:r>
          </a:p>
          <a:p>
            <a:r>
              <a:rPr lang="en-US" i="1"/>
              <a:t>Eik er et slags tre</a:t>
            </a:r>
          </a:p>
          <a:p>
            <a:r>
              <a:rPr lang="en-US" i="1"/>
              <a:t>Tre</a:t>
            </a:r>
            <a:r>
              <a:rPr lang="en-US"/>
              <a:t> er et hyperonym til </a:t>
            </a:r>
            <a:r>
              <a:rPr lang="en-US" i="1"/>
              <a:t>eik</a:t>
            </a:r>
          </a:p>
          <a:p>
            <a:r>
              <a:rPr lang="en-US" i="1"/>
              <a:t>Eik</a:t>
            </a:r>
            <a:r>
              <a:rPr lang="en-US"/>
              <a:t> er et hyponym til </a:t>
            </a:r>
            <a:r>
              <a:rPr lang="en-US" i="1"/>
              <a:t>tre</a:t>
            </a:r>
          </a:p>
          <a:p>
            <a:r>
              <a:rPr lang="en-US" i="1"/>
              <a:t>Eik</a:t>
            </a:r>
            <a:r>
              <a:rPr lang="en-US"/>
              <a:t>, </a:t>
            </a:r>
            <a:r>
              <a:rPr lang="en-US" i="1"/>
              <a:t>bjørk</a:t>
            </a:r>
            <a:r>
              <a:rPr lang="en-US"/>
              <a:t> og </a:t>
            </a:r>
            <a:r>
              <a:rPr lang="en-US" i="1"/>
              <a:t>gran</a:t>
            </a:r>
            <a:r>
              <a:rPr lang="en-US"/>
              <a:t> er </a:t>
            </a:r>
            <a:r>
              <a:rPr lang="en-US" b="1"/>
              <a:t>ko-hyponymer</a:t>
            </a:r>
          </a:p>
        </p:txBody>
      </p:sp>
    </p:spTree>
    <p:extLst>
      <p:ext uri="{BB962C8B-B14F-4D97-AF65-F5344CB8AC3E}">
        <p14:creationId xmlns:p14="http://schemas.microsoft.com/office/powerpoint/2010/main" val="283092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Homonymi og polysemi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Polysemi er systematisk flertydighet, som regel innenfor samme ordklasse</a:t>
            </a:r>
          </a:p>
          <a:p>
            <a:pPr lvl="1"/>
            <a:r>
              <a:rPr lang="en-US">
                <a:latin typeface="Arial Unicode MS" charset="0"/>
                <a:cs typeface="Arial Unicode MS" charset="0"/>
              </a:rPr>
              <a:t>kraftverkenes </a:t>
            </a:r>
            <a:r>
              <a:rPr lang="en-US">
                <a:solidFill>
                  <a:srgbClr val="FF0000"/>
                </a:solidFill>
                <a:latin typeface="Arial Unicode MS" charset="0"/>
                <a:cs typeface="Arial Unicode MS" charset="0"/>
              </a:rPr>
              <a:t>magasiner</a:t>
            </a:r>
            <a:r>
              <a:rPr lang="en-US">
                <a:latin typeface="Arial Unicode MS" charset="0"/>
                <a:cs typeface="Arial Unicode MS" charset="0"/>
              </a:rPr>
              <a:t> – Aftenpostens </a:t>
            </a:r>
            <a:r>
              <a:rPr lang="en-US">
                <a:solidFill>
                  <a:srgbClr val="FF0000"/>
                </a:solidFill>
                <a:latin typeface="Arial Unicode MS" charset="0"/>
                <a:cs typeface="Arial Unicode MS" charset="0"/>
              </a:rPr>
              <a:t>magasin</a:t>
            </a:r>
            <a:r>
              <a:rPr lang="en-US">
                <a:latin typeface="Arial Unicode MS" charset="0"/>
                <a:cs typeface="Arial Unicode MS" charset="0"/>
              </a:rPr>
              <a:t> kommer fredager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Arial Unicode MS" charset="0"/>
                <a:cs typeface="Arial Unicode MS" charset="0"/>
              </a:rPr>
              <a:t>kjøtt</a:t>
            </a:r>
            <a:r>
              <a:rPr lang="en-US">
                <a:latin typeface="Arial Unicode MS" charset="0"/>
                <a:cs typeface="Arial Unicode MS" charset="0"/>
              </a:rPr>
              <a:t> til middag – laksen var blek i </a:t>
            </a:r>
            <a:r>
              <a:rPr lang="en-US">
                <a:solidFill>
                  <a:srgbClr val="FF0000"/>
                </a:solidFill>
                <a:latin typeface="Arial Unicode MS" charset="0"/>
                <a:cs typeface="Arial Unicode MS" charset="0"/>
              </a:rPr>
              <a:t>kjøttet</a:t>
            </a:r>
          </a:p>
          <a:p>
            <a:r>
              <a:rPr lang="en-US"/>
              <a:t>Homonymi er tilfeldig flertydighet, uavhengig av ordklasse: </a:t>
            </a:r>
            <a:r>
              <a:rPr lang="en-US" i="1"/>
              <a:t>gjort</a:t>
            </a:r>
            <a:r>
              <a:rPr lang="en-US"/>
              <a:t> ‘partisipp av </a:t>
            </a:r>
            <a:r>
              <a:rPr lang="en-US" i="1"/>
              <a:t>gjøre</a:t>
            </a:r>
            <a:r>
              <a:rPr lang="en-US"/>
              <a:t>’ – </a:t>
            </a:r>
            <a:r>
              <a:rPr lang="en-US" i="1"/>
              <a:t>hjort</a:t>
            </a:r>
            <a:r>
              <a:rPr lang="en-US"/>
              <a:t> ‘en type klovdyr’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6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Lokutive (lokusjonære) handlinger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... </a:t>
            </a:r>
            <a:r>
              <a:rPr lang="en-US" dirty="0" err="1"/>
              <a:t>er</a:t>
            </a:r>
            <a:r>
              <a:rPr lang="en-US" dirty="0"/>
              <a:t> bare </a:t>
            </a:r>
            <a:r>
              <a:rPr lang="en-US" dirty="0" err="1"/>
              <a:t>det</a:t>
            </a:r>
            <a:r>
              <a:rPr lang="en-US" dirty="0"/>
              <a:t> å </a:t>
            </a:r>
            <a:r>
              <a:rPr lang="en-US" dirty="0" err="1"/>
              <a:t>ytre</a:t>
            </a:r>
            <a:r>
              <a:rPr lang="en-US" dirty="0"/>
              <a:t> </a:t>
            </a:r>
            <a:r>
              <a:rPr lang="en-US" dirty="0" err="1"/>
              <a:t>seg</a:t>
            </a:r>
            <a:r>
              <a:rPr lang="en-US" dirty="0"/>
              <a:t>, </a:t>
            </a:r>
            <a:r>
              <a:rPr lang="en-US" dirty="0" err="1"/>
              <a:t>uten</a:t>
            </a:r>
            <a:r>
              <a:rPr lang="en-US" dirty="0"/>
              <a:t> at </a:t>
            </a:r>
            <a:r>
              <a:rPr lang="en-US" dirty="0" err="1"/>
              <a:t>evt</a:t>
            </a:r>
            <a:r>
              <a:rPr lang="en-US" dirty="0"/>
              <a:t>. </a:t>
            </a:r>
            <a:r>
              <a:rPr lang="en-US" dirty="0" err="1"/>
              <a:t>kommunikasjon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bildet</a:t>
            </a:r>
            <a:endParaRPr lang="en-US" dirty="0"/>
          </a:p>
          <a:p>
            <a:pPr lvl="1"/>
            <a:r>
              <a:rPr lang="en-US" b="1" dirty="0" err="1"/>
              <a:t>illokutive</a:t>
            </a:r>
            <a:r>
              <a:rPr lang="en-US" dirty="0"/>
              <a:t> (</a:t>
            </a:r>
            <a:r>
              <a:rPr lang="en-US" dirty="0" err="1"/>
              <a:t>illokusjonære</a:t>
            </a:r>
            <a:r>
              <a:rPr lang="en-US" dirty="0"/>
              <a:t>) </a:t>
            </a:r>
            <a:r>
              <a:rPr lang="en-US" dirty="0" err="1"/>
              <a:t>handlinger</a:t>
            </a:r>
            <a:r>
              <a:rPr lang="en-US" dirty="0"/>
              <a:t>: </a:t>
            </a:r>
            <a:r>
              <a:rPr lang="en-US" dirty="0" err="1"/>
              <a:t>påstander</a:t>
            </a:r>
            <a:r>
              <a:rPr lang="en-US" dirty="0"/>
              <a:t>, </a:t>
            </a:r>
            <a:r>
              <a:rPr lang="en-US" dirty="0" err="1"/>
              <a:t>direktiver</a:t>
            </a:r>
            <a:r>
              <a:rPr lang="en-US" dirty="0"/>
              <a:t>, </a:t>
            </a:r>
            <a:r>
              <a:rPr lang="en-US" dirty="0" err="1"/>
              <a:t>forpliktelser</a:t>
            </a:r>
            <a:r>
              <a:rPr lang="en-US" dirty="0"/>
              <a:t>, </a:t>
            </a:r>
            <a:r>
              <a:rPr lang="en-US" dirty="0" err="1"/>
              <a:t>følelsesuttrykk</a:t>
            </a:r>
            <a:r>
              <a:rPr lang="en-US" dirty="0"/>
              <a:t>, </a:t>
            </a:r>
            <a:r>
              <a:rPr lang="en-US" dirty="0" err="1" smtClean="0"/>
              <a:t>erklæringer</a:t>
            </a:r>
            <a:r>
              <a:rPr lang="en-US" dirty="0" smtClean="0"/>
              <a:t>: å </a:t>
            </a:r>
            <a:r>
              <a:rPr lang="en-US" dirty="0" err="1" smtClean="0"/>
              <a:t>rapportere</a:t>
            </a:r>
            <a:r>
              <a:rPr lang="en-US" dirty="0" smtClean="0"/>
              <a:t>, å </a:t>
            </a:r>
            <a:r>
              <a:rPr lang="en-US" dirty="0" err="1" smtClean="0"/>
              <a:t>advare</a:t>
            </a:r>
            <a:r>
              <a:rPr lang="en-US" dirty="0" smtClean="0"/>
              <a:t> … (</a:t>
            </a:r>
            <a:r>
              <a:rPr lang="en-US" dirty="0" err="1" smtClean="0"/>
              <a:t>også</a:t>
            </a:r>
            <a:r>
              <a:rPr lang="en-US" dirty="0" smtClean="0"/>
              <a:t> </a:t>
            </a:r>
            <a:r>
              <a:rPr lang="en-US" dirty="0" err="1" smtClean="0"/>
              <a:t>kalt</a:t>
            </a:r>
            <a:r>
              <a:rPr lang="en-US" dirty="0" smtClean="0"/>
              <a:t> </a:t>
            </a:r>
            <a:r>
              <a:rPr lang="en-US" i="1" dirty="0" smtClean="0"/>
              <a:t>speech acts </a:t>
            </a:r>
            <a:r>
              <a:rPr lang="en-US" dirty="0" smtClean="0"/>
              <a:t>– </a:t>
            </a:r>
            <a:r>
              <a:rPr lang="en-US" dirty="0" err="1" smtClean="0"/>
              <a:t>talehandlinger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b="1" dirty="0" err="1"/>
              <a:t>perlokutive</a:t>
            </a:r>
            <a:r>
              <a:rPr lang="en-US" dirty="0"/>
              <a:t> (</a:t>
            </a:r>
            <a:r>
              <a:rPr lang="en-US" dirty="0" err="1"/>
              <a:t>perlokusjonære</a:t>
            </a:r>
            <a:r>
              <a:rPr lang="en-US" dirty="0"/>
              <a:t>) </a:t>
            </a:r>
            <a:r>
              <a:rPr lang="en-US" dirty="0" err="1"/>
              <a:t>handlinger</a:t>
            </a:r>
            <a:r>
              <a:rPr lang="en-US" dirty="0"/>
              <a:t>: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utvirke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forandring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omverdenen</a:t>
            </a:r>
            <a:r>
              <a:rPr lang="en-US" dirty="0"/>
              <a:t> –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 err="1"/>
              <a:t>perlokutiv</a:t>
            </a:r>
            <a:r>
              <a:rPr lang="en-US" b="1" dirty="0"/>
              <a:t> </a:t>
            </a:r>
            <a:r>
              <a:rPr lang="en-US" b="1" dirty="0" err="1" smtClean="0"/>
              <a:t>virkning</a:t>
            </a:r>
            <a:r>
              <a:rPr lang="en-US" b="1" dirty="0" smtClean="0"/>
              <a:t> –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nødvendigvis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språklig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2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Talehandlinger (språkhandlinger, speech acts)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/>
              <a:t>Påstand</a:t>
            </a:r>
            <a:r>
              <a:rPr lang="en-US" sz="2400"/>
              <a:t>: </a:t>
            </a:r>
            <a:r>
              <a:rPr lang="en-US" sz="2400">
                <a:solidFill>
                  <a:srgbClr val="FF0000"/>
                </a:solidFill>
              </a:rPr>
              <a:t>utsagn</a:t>
            </a:r>
            <a:r>
              <a:rPr lang="en-US" sz="2400"/>
              <a:t> </a:t>
            </a:r>
          </a:p>
          <a:p>
            <a:pPr lvl="1"/>
            <a:r>
              <a:rPr lang="en-US" sz="2000"/>
              <a:t>uttrykker den talendes overbevisning </a:t>
            </a:r>
          </a:p>
          <a:p>
            <a:pPr lvl="1"/>
            <a:r>
              <a:rPr lang="en-US" sz="2000"/>
              <a:t>den talende tilpasser seg utenverdenen</a:t>
            </a:r>
          </a:p>
          <a:p>
            <a:r>
              <a:rPr lang="en-US" sz="2400" b="1"/>
              <a:t>Direktiv</a:t>
            </a:r>
            <a:r>
              <a:rPr lang="en-US" sz="2400"/>
              <a:t>: </a:t>
            </a:r>
            <a:r>
              <a:rPr lang="en-US" sz="2400">
                <a:solidFill>
                  <a:srgbClr val="FF0000"/>
                </a:solidFill>
              </a:rPr>
              <a:t>advarsel, anbefaling, befaling</a:t>
            </a:r>
            <a:r>
              <a:rPr lang="en-US" sz="2400"/>
              <a:t>  </a:t>
            </a:r>
          </a:p>
          <a:p>
            <a:pPr lvl="1"/>
            <a:r>
              <a:rPr lang="en-US" sz="2000"/>
              <a:t>den talende ønsker å forandre utenverdenen </a:t>
            </a:r>
          </a:p>
          <a:p>
            <a:pPr lvl="1"/>
            <a:r>
              <a:rPr lang="en-US" sz="2000"/>
              <a:t>forsøker å oppnå en perlokutiv virkning</a:t>
            </a:r>
          </a:p>
          <a:p>
            <a:r>
              <a:rPr lang="en-US" sz="2400" b="1"/>
              <a:t>Forpliktelser</a:t>
            </a:r>
            <a:r>
              <a:rPr lang="en-US" sz="2400"/>
              <a:t>: </a:t>
            </a:r>
            <a:r>
              <a:rPr lang="en-US" sz="2400">
                <a:solidFill>
                  <a:srgbClr val="FF0000"/>
                </a:solidFill>
              </a:rPr>
              <a:t>løfte, veddemål</a:t>
            </a:r>
            <a:endParaRPr lang="en-US" sz="2400"/>
          </a:p>
          <a:p>
            <a:pPr lvl="1"/>
            <a:r>
              <a:rPr lang="en-US" sz="2000"/>
              <a:t>uttrykker hensikt</a:t>
            </a:r>
          </a:p>
          <a:p>
            <a:pPr lvl="1"/>
            <a:r>
              <a:rPr lang="en-US" sz="2000"/>
              <a:t>den talende ønsker å forandre utenverdenen</a:t>
            </a:r>
          </a:p>
          <a:p>
            <a:pPr lvl="1"/>
            <a:r>
              <a:rPr lang="en-US" sz="2000"/>
              <a:t>indikerer fremtidig handling fra den talende</a:t>
            </a:r>
          </a:p>
        </p:txBody>
      </p:sp>
    </p:spTree>
    <p:extLst>
      <p:ext uri="{BB962C8B-B14F-4D97-AF65-F5344CB8AC3E}">
        <p14:creationId xmlns:p14="http://schemas.microsoft.com/office/powerpoint/2010/main" val="365379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Talehandlinger forts.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/>
              <a:t>Følelsesuttrykk</a:t>
            </a:r>
            <a:r>
              <a:rPr lang="en-US" sz="2400"/>
              <a:t>: </a:t>
            </a:r>
            <a:r>
              <a:rPr lang="en-US" sz="2400">
                <a:solidFill>
                  <a:srgbClr val="FF0000"/>
                </a:solidFill>
              </a:rPr>
              <a:t>beklagelse, takk</a:t>
            </a:r>
          </a:p>
          <a:p>
            <a:pPr lvl="1"/>
            <a:r>
              <a:rPr lang="en-US" sz="1600"/>
              <a:t>uttrykker den talendes psykiske tilstand</a:t>
            </a:r>
          </a:p>
          <a:p>
            <a:pPr lvl="1"/>
            <a:r>
              <a:rPr lang="en-US" sz="2000"/>
              <a:t>ingen relasjon til utenverdenen</a:t>
            </a:r>
          </a:p>
          <a:p>
            <a:r>
              <a:rPr lang="en-US" sz="2400" b="1"/>
              <a:t>Erklæring</a:t>
            </a:r>
            <a:r>
              <a:rPr lang="en-US" sz="2400"/>
              <a:t>: </a:t>
            </a:r>
            <a:r>
              <a:rPr lang="en-US" sz="2400">
                <a:solidFill>
                  <a:srgbClr val="FF0000"/>
                </a:solidFill>
              </a:rPr>
              <a:t>embedsed, krigserklæring, dåpshandlinger, ridderslag</a:t>
            </a:r>
            <a:endParaRPr lang="en-US" sz="2400"/>
          </a:p>
          <a:p>
            <a:pPr lvl="1"/>
            <a:r>
              <a:rPr lang="en-US" sz="2000"/>
              <a:t>den talende ønsker å forandre utenverdenen og tilpasser seg samtidig omverdenen</a:t>
            </a:r>
          </a:p>
          <a:p>
            <a:pPr lvl="1"/>
            <a:r>
              <a:rPr lang="en-US" sz="2000"/>
              <a:t>forsøker å oppnå en institusjonell forandring</a:t>
            </a:r>
          </a:p>
          <a:p>
            <a:r>
              <a:rPr lang="en-US" sz="2400"/>
              <a:t>En talehandling kan ha elementer fra flere av disse kategoriene: </a:t>
            </a:r>
            <a:r>
              <a:rPr lang="en-US" sz="2400" i="1"/>
              <a:t>Jeg tar livet av deg om du gjør dette igjen </a:t>
            </a:r>
            <a:r>
              <a:rPr lang="en-US" sz="2400"/>
              <a:t>-– direktiv og forpliktelse</a:t>
            </a:r>
          </a:p>
        </p:txBody>
      </p:sp>
    </p:spTree>
    <p:extLst>
      <p:ext uri="{BB962C8B-B14F-4D97-AF65-F5344CB8AC3E}">
        <p14:creationId xmlns:p14="http://schemas.microsoft.com/office/powerpoint/2010/main" val="13424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4000" smtClean="0"/>
              <a:t>Indirekte språkhandlinger</a:t>
            </a:r>
            <a:endParaRPr lang="en-US" altLang="nb-NO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nb-NO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mtClean="0"/>
              <a:t>Syntaktisk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mtClean="0"/>
              <a:t>Form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b-NO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mtClean="0"/>
              <a:t>Pragmatisk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mtClean="0"/>
              <a:t>Funksjon		    </a:t>
            </a:r>
            <a:r>
              <a:rPr lang="en-US" altLang="nb-NO" sz="2000" smtClean="0"/>
              <a:t>utsagn     spørsmål    ordre</a:t>
            </a:r>
            <a:endParaRPr lang="en-US" altLang="nb-NO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mtClean="0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022725" y="2938463"/>
            <a:ext cx="3652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/>
              <a:t>Du har ikke tatt oppvasken ennnå.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962400" y="2971800"/>
            <a:ext cx="4343400" cy="673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/>
              <a:t>Du har ikke tatt oppvasken ennå.</a:t>
            </a:r>
          </a:p>
        </p:txBody>
      </p:sp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4632325" y="1795463"/>
            <a:ext cx="2076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/>
              <a:t>     Utsagnssetning</a:t>
            </a:r>
          </a:p>
        </p:txBody>
      </p:sp>
      <p:sp>
        <p:nvSpPr>
          <p:cNvPr id="48135" name="Line 8"/>
          <p:cNvSpPr>
            <a:spLocks noChangeShapeType="1"/>
          </p:cNvSpPr>
          <p:nvPr/>
        </p:nvSpPr>
        <p:spPr bwMode="auto">
          <a:xfrm>
            <a:off x="5715000" y="3886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8136" name="Line 9"/>
          <p:cNvSpPr>
            <a:spLocks noChangeShapeType="1"/>
          </p:cNvSpPr>
          <p:nvPr/>
        </p:nvSpPr>
        <p:spPr bwMode="auto">
          <a:xfrm>
            <a:off x="5715000" y="3886200"/>
            <a:ext cx="990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8137" name="Line 10"/>
          <p:cNvSpPr>
            <a:spLocks noChangeShapeType="1"/>
          </p:cNvSpPr>
          <p:nvPr/>
        </p:nvSpPr>
        <p:spPr bwMode="auto">
          <a:xfrm flipH="1">
            <a:off x="4733925" y="38862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8138" name="Line 11"/>
          <p:cNvSpPr>
            <a:spLocks noChangeShapeType="1"/>
          </p:cNvSpPr>
          <p:nvPr/>
        </p:nvSpPr>
        <p:spPr bwMode="auto">
          <a:xfrm>
            <a:off x="5724525" y="24923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67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Flere former - samme funksjon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9248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nb-NO" sz="2400" smtClean="0"/>
              <a:t>		      Spørsmål         Imperativ      Utsagnssetning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z="2400" smtClean="0"/>
              <a:t>Syntaktisk 	</a:t>
            </a:r>
            <a:endParaRPr lang="en-US" altLang="nb-NO" sz="20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z="2400" smtClean="0"/>
              <a:t>Form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z="2400" smtClean="0"/>
              <a:t>Pragmatisk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b-NO" sz="2400" smtClean="0"/>
              <a:t>Funksjon			Oppfordring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  <a:p>
            <a:pPr>
              <a:lnSpc>
                <a:spcPct val="90000"/>
              </a:lnSpc>
              <a:buFontTx/>
              <a:buNone/>
            </a:pPr>
            <a:endParaRPr lang="en-US" altLang="nb-NO" sz="2400" smtClean="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022725" y="29384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000"/>
          </a:p>
        </p:txBody>
      </p:sp>
      <p:sp>
        <p:nvSpPr>
          <p:cNvPr id="49157" name="Line 10"/>
          <p:cNvSpPr>
            <a:spLocks noChangeShapeType="1"/>
          </p:cNvSpPr>
          <p:nvPr/>
        </p:nvSpPr>
        <p:spPr bwMode="auto">
          <a:xfrm>
            <a:off x="3810000" y="4005263"/>
            <a:ext cx="1219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9158" name="Line 11"/>
          <p:cNvSpPr>
            <a:spLocks noChangeShapeType="1"/>
          </p:cNvSpPr>
          <p:nvPr/>
        </p:nvSpPr>
        <p:spPr bwMode="auto">
          <a:xfrm>
            <a:off x="5334000" y="3962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9159" name="Line 12"/>
          <p:cNvSpPr>
            <a:spLocks noChangeShapeType="1"/>
          </p:cNvSpPr>
          <p:nvPr/>
        </p:nvSpPr>
        <p:spPr bwMode="auto">
          <a:xfrm flipH="1">
            <a:off x="5943600" y="40386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9160" name="Rectangle 14"/>
          <p:cNvSpPr>
            <a:spLocks noChangeArrowheads="1"/>
          </p:cNvSpPr>
          <p:nvPr/>
        </p:nvSpPr>
        <p:spPr bwMode="auto">
          <a:xfrm>
            <a:off x="2362200" y="3314700"/>
            <a:ext cx="1752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/>
              <a:t>Har du en tier?</a:t>
            </a:r>
          </a:p>
        </p:txBody>
      </p:sp>
      <p:sp>
        <p:nvSpPr>
          <p:cNvPr id="49161" name="Rectangle 16"/>
          <p:cNvSpPr>
            <a:spLocks noChangeArrowheads="1"/>
          </p:cNvSpPr>
          <p:nvPr/>
        </p:nvSpPr>
        <p:spPr bwMode="auto">
          <a:xfrm>
            <a:off x="4191000" y="2895600"/>
            <a:ext cx="1905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/>
              <a:t>Gi meg en tier!</a:t>
            </a:r>
          </a:p>
        </p:txBody>
      </p:sp>
      <p:sp>
        <p:nvSpPr>
          <p:cNvPr id="49162" name="Rectangle 19"/>
          <p:cNvSpPr>
            <a:spLocks noChangeArrowheads="1"/>
          </p:cNvSpPr>
          <p:nvPr/>
        </p:nvSpPr>
        <p:spPr bwMode="auto">
          <a:xfrm>
            <a:off x="6096000" y="3124200"/>
            <a:ext cx="26670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/>
              <a:t>Du har sikkert en tier.</a:t>
            </a:r>
          </a:p>
        </p:txBody>
      </p:sp>
      <p:sp>
        <p:nvSpPr>
          <p:cNvPr id="49163" name="Line 20"/>
          <p:cNvSpPr>
            <a:spLocks noChangeShapeType="1"/>
          </p:cNvSpPr>
          <p:nvPr/>
        </p:nvSpPr>
        <p:spPr bwMode="auto">
          <a:xfrm>
            <a:off x="3048000" y="2438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9164" name="Line 21"/>
          <p:cNvSpPr>
            <a:spLocks noChangeShapeType="1"/>
          </p:cNvSpPr>
          <p:nvPr/>
        </p:nvSpPr>
        <p:spPr bwMode="auto">
          <a:xfrm>
            <a:off x="5105400" y="2438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9165" name="Line 22"/>
          <p:cNvSpPr>
            <a:spLocks noChangeShapeType="1"/>
          </p:cNvSpPr>
          <p:nvPr/>
        </p:nvSpPr>
        <p:spPr bwMode="auto">
          <a:xfrm>
            <a:off x="71628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9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5433</TotalTime>
  <Words>2525</Words>
  <Application>Microsoft Office PowerPoint</Application>
  <PresentationFormat>On-screen Show (4:3)</PresentationFormat>
  <Paragraphs>376</Paragraphs>
  <Slides>61</Slides>
  <Notes>9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Blank Presentation</vt:lpstr>
      <vt:lpstr>EXFAC03-EURA 2015 H</vt:lpstr>
      <vt:lpstr>Syntaktisk analyse: identifisere form og funksjon </vt:lpstr>
      <vt:lpstr>Finne strukturen (finne fraser) vha.</vt:lpstr>
      <vt:lpstr>Finn fraser: substitusjonstest </vt:lpstr>
      <vt:lpstr>Permutasjonstesten (flyttetesten) </vt:lpstr>
      <vt:lpstr>Analyse</vt:lpstr>
      <vt:lpstr>Leddsetning</vt:lpstr>
      <vt:lpstr>Leddsetning: substitusjonstesten</vt:lpstr>
      <vt:lpstr>Nominalsetning</vt:lpstr>
      <vt:lpstr>Adverbiale leddsetninger: samme funksjon som  PP -adverbialer</vt:lpstr>
      <vt:lpstr>Struktur til leddsetning: i Språk</vt:lpstr>
      <vt:lpstr>PowerPoint Presentation</vt:lpstr>
      <vt:lpstr>Nominalsetninger</vt:lpstr>
      <vt:lpstr>Adverbiale setninger</vt:lpstr>
      <vt:lpstr>Jeg håper dere synes at dette er gøy.</vt:lpstr>
      <vt:lpstr>Direkte objekt til håpe og synes</vt:lpstr>
      <vt:lpstr>Verbets valens </vt:lpstr>
      <vt:lpstr>3 finitte verb i samme helsetning</vt:lpstr>
      <vt:lpstr>3 finitte verb i samme helsetning</vt:lpstr>
      <vt:lpstr>Adleddsetning </vt:lpstr>
      <vt:lpstr>Relativsetninger</vt:lpstr>
      <vt:lpstr>Han er mannen jeg vil gifte meg med.</vt:lpstr>
      <vt:lpstr>Syntaktisk funksjon</vt:lpstr>
      <vt:lpstr>Analyse</vt:lpstr>
      <vt:lpstr>Helsetning [nominal leddsetning]</vt:lpstr>
      <vt:lpstr>Analyse</vt:lpstr>
      <vt:lpstr>Kvantifisering/klassifisering</vt:lpstr>
      <vt:lpstr>Fon/allofon/fonem</vt:lpstr>
      <vt:lpstr>Artikulasjon  </vt:lpstr>
      <vt:lpstr>PowerPoint Presentation</vt:lpstr>
      <vt:lpstr>Artikulasjon – øvre artikulatorer</vt:lpstr>
      <vt:lpstr>Artikulasjon – nedre artikulator</vt:lpstr>
      <vt:lpstr>University of Iowas fonetikklab</vt:lpstr>
      <vt:lpstr>Fonemisk og fonetisk skrift for &lt;te&gt;, &lt;Tee&gt;, &lt;thé&gt; </vt:lpstr>
      <vt:lpstr>Morfer, klassisk definisjon</vt:lpstr>
      <vt:lpstr>Morf og morfem i Språk</vt:lpstr>
      <vt:lpstr>Leksikalsk betydning</vt:lpstr>
      <vt:lpstr>Grammatisk betydning</vt:lpstr>
      <vt:lpstr>Terminologi</vt:lpstr>
      <vt:lpstr>Formativer (grammatiske morfer)</vt:lpstr>
      <vt:lpstr>Grammatiske kategorier</vt:lpstr>
      <vt:lpstr>Husk: semantisk analyse s. 283</vt:lpstr>
      <vt:lpstr>Morfologisk analyse</vt:lpstr>
      <vt:lpstr>Klammenotasjon</vt:lpstr>
      <vt:lpstr>Ordklasser</vt:lpstr>
      <vt:lpstr>Orddanning</vt:lpstr>
      <vt:lpstr>Komposita/sammensetninger</vt:lpstr>
      <vt:lpstr>Engelsk skrivemåte</vt:lpstr>
      <vt:lpstr>Sammensetninger (compounds)</vt:lpstr>
      <vt:lpstr>Middelalderhistorieskriving</vt:lpstr>
      <vt:lpstr>Middelalderhistorieskriving</vt:lpstr>
      <vt:lpstr>Semantisk forskjell</vt:lpstr>
      <vt:lpstr>Referanse</vt:lpstr>
      <vt:lpstr>Deiksis</vt:lpstr>
      <vt:lpstr>Hyponomi og hyperonomi</vt:lpstr>
      <vt:lpstr>Homonymi og polysemi</vt:lpstr>
      <vt:lpstr>Lokutive (lokusjonære) handlinger</vt:lpstr>
      <vt:lpstr>Talehandlinger (språkhandlinger, speech acts)</vt:lpstr>
      <vt:lpstr>Talehandlinger forts.</vt:lpstr>
      <vt:lpstr>Indirekte språkhandlinger</vt:lpstr>
      <vt:lpstr>Flere former - samme funksjon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Anneliese Pauline Pitz</cp:lastModifiedBy>
  <cp:revision>265</cp:revision>
  <cp:lastPrinted>2016-02-19T16:55:28Z</cp:lastPrinted>
  <dcterms:created xsi:type="dcterms:W3CDTF">2011-11-20T23:28:41Z</dcterms:created>
  <dcterms:modified xsi:type="dcterms:W3CDTF">2016-02-23T17:11:58Z</dcterms:modified>
</cp:coreProperties>
</file>