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47" r:id="rId5"/>
    <p:sldMasterId id="2147483693" r:id="rId6"/>
  </p:sldMasterIdLst>
  <p:notesMasterIdLst>
    <p:notesMasterId r:id="rId43"/>
  </p:notesMasterIdLst>
  <p:sldIdLst>
    <p:sldId id="269" r:id="rId7"/>
    <p:sldId id="277" r:id="rId8"/>
    <p:sldId id="448" r:id="rId9"/>
    <p:sldId id="441" r:id="rId10"/>
    <p:sldId id="285" r:id="rId11"/>
    <p:sldId id="330" r:id="rId12"/>
    <p:sldId id="279" r:id="rId13"/>
    <p:sldId id="332" r:id="rId14"/>
    <p:sldId id="271" r:id="rId15"/>
    <p:sldId id="275" r:id="rId16"/>
    <p:sldId id="258" r:id="rId17"/>
    <p:sldId id="359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60" r:id="rId27"/>
    <p:sldId id="341" r:id="rId28"/>
    <p:sldId id="343" r:id="rId29"/>
    <p:sldId id="344" r:id="rId30"/>
    <p:sldId id="345" r:id="rId31"/>
    <p:sldId id="346" r:id="rId32"/>
    <p:sldId id="347" r:id="rId33"/>
    <p:sldId id="348" r:id="rId34"/>
    <p:sldId id="355" r:id="rId35"/>
    <p:sldId id="349" r:id="rId36"/>
    <p:sldId id="350" r:id="rId37"/>
    <p:sldId id="351" r:id="rId38"/>
    <p:sldId id="353" r:id="rId39"/>
    <p:sldId id="354" r:id="rId40"/>
    <p:sldId id="276" r:id="rId41"/>
    <p:sldId id="358" r:id="rId4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441BE-03DC-8C64-D71C-1C2A772FF0C2}" v="3" dt="2025-11-27T07:55:14.474"/>
    <p1510:client id="{2F08601C-8A50-444D-B896-A3B2B38DF2B9}" v="1" dt="2025-11-27T08:49:52.408"/>
    <p1510:client id="{BA880E88-A668-4A53-AEFF-38A953D4A1E4}" v="98" dt="2025-11-27T07:28:21.4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- Alle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35</c:v>
                </c:pt>
                <c:pt idx="1">
                  <c:v>57</c:v>
                </c:pt>
                <c:pt idx="2">
                  <c:v>65</c:v>
                </c:pt>
                <c:pt idx="3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22</c:v>
                </c:pt>
                <c:pt idx="1">
                  <c:v>39</c:v>
                </c:pt>
                <c:pt idx="2">
                  <c:v>39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39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'Ark1'!$E$2:$E$5</c:f>
              <c:numCache>
                <c:formatCode>General</c:formatCode>
                <c:ptCount val="4"/>
                <c:pt idx="0">
                  <c:v>13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'Ark1'!$F$2:$F$5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Kun førstegangsstudenter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38</c:v>
                </c:pt>
                <c:pt idx="1">
                  <c:v>63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25</c:v>
                </c:pt>
                <c:pt idx="1">
                  <c:v>38</c:v>
                </c:pt>
                <c:pt idx="2">
                  <c:v>38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38</c:v>
                </c:pt>
                <c:pt idx="1">
                  <c:v>13</c:v>
                </c:pt>
                <c:pt idx="2">
                  <c:v>13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'Ark1'!$E$2:$E$5</c:f>
              <c:numCache>
                <c:formatCode>General</c:formatCode>
                <c:ptCount val="4"/>
                <c:pt idx="0">
                  <c:v>13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Nok tid til skriveøktene</c:v>
                </c:pt>
                <c:pt idx="2">
                  <c:v>Nok tid til budskapet</c:v>
                </c:pt>
                <c:pt idx="3">
                  <c:v>Nyttig som førsteårsstudent</c:v>
                </c:pt>
              </c:strCache>
            </c:strRef>
          </c:cat>
          <c:val>
            <c:numRef>
              <c:f>'Ark1'!$F$2:$F$5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alle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26</c:v>
                </c:pt>
                <c:pt idx="1">
                  <c:v>52</c:v>
                </c:pt>
                <c:pt idx="2">
                  <c:v>0</c:v>
                </c:pt>
                <c:pt idx="3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22</c:v>
                </c:pt>
                <c:pt idx="1">
                  <c:v>26</c:v>
                </c:pt>
                <c:pt idx="2">
                  <c:v>13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44</c:v>
                </c:pt>
                <c:pt idx="1">
                  <c:v>13</c:v>
                </c:pt>
                <c:pt idx="2">
                  <c:v>57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'Ark1'!$E$2:$E$5</c:f>
              <c:numCache>
                <c:formatCode>General</c:formatCode>
                <c:ptCount val="4"/>
                <c:pt idx="0">
                  <c:v>9</c:v>
                </c:pt>
                <c:pt idx="1">
                  <c:v>9</c:v>
                </c:pt>
                <c:pt idx="2">
                  <c:v>30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'Ark1'!$F$2:$F$5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Kun førstegangsstudenter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50</c:v>
                </c:pt>
                <c:pt idx="1">
                  <c:v>63</c:v>
                </c:pt>
                <c:pt idx="2">
                  <c:v>0</c:v>
                </c:pt>
                <c:pt idx="3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0</c:v>
                </c:pt>
                <c:pt idx="1">
                  <c:v>13</c:v>
                </c:pt>
                <c:pt idx="2">
                  <c:v>0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38</c:v>
                </c:pt>
                <c:pt idx="1">
                  <c:v>0</c:v>
                </c:pt>
                <c:pt idx="2">
                  <c:v>63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'Ark1'!$E$2:$E$5</c:f>
              <c:numCache>
                <c:formatCode>General</c:formatCode>
                <c:ptCount val="4"/>
                <c:pt idx="0">
                  <c:v>13</c:v>
                </c:pt>
                <c:pt idx="1">
                  <c:v>25</c:v>
                </c:pt>
                <c:pt idx="2">
                  <c:v>38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'Ark1'!$F$2:$F$5</c:f>
              <c:numCache>
                <c:formatCode>General</c:formatCode>
                <c:ptCount val="4"/>
                <c:pt idx="0">
                  <c:v>13</c:v>
                </c:pt>
                <c:pt idx="1">
                  <c:v>0</c:v>
                </c:pt>
                <c:pt idx="2">
                  <c:v>13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alle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57</c:v>
                </c:pt>
                <c:pt idx="1">
                  <c:v>48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26</c:v>
                </c:pt>
                <c:pt idx="1">
                  <c:v>26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'Ark1'!$D$2:$D$4</c:f>
              <c:numCache>
                <c:formatCode>General</c:formatCode>
                <c:ptCount val="3"/>
                <c:pt idx="0">
                  <c:v>17</c:v>
                </c:pt>
                <c:pt idx="1">
                  <c:v>13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'Ark1'!$E$2:$E$4</c:f>
              <c:numCache>
                <c:formatCode>General</c:formatCode>
                <c:ptCount val="3"/>
                <c:pt idx="0">
                  <c:v>4</c:v>
                </c:pt>
                <c:pt idx="1">
                  <c:v>9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'Ark1'!$F$2:$F$4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Kun førstegangsstudenter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38</c:v>
                </c:pt>
                <c:pt idx="1">
                  <c:v>63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38</c:v>
                </c:pt>
                <c:pt idx="1">
                  <c:v>13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'Ark1'!$D$2:$D$4</c:f>
              <c:numCache>
                <c:formatCode>General</c:formatCode>
                <c:ptCount val="3"/>
                <c:pt idx="0">
                  <c:v>38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- Alle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31</c:v>
                </c:pt>
                <c:pt idx="1">
                  <c:v>62</c:v>
                </c:pt>
                <c:pt idx="2">
                  <c:v>69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54</c:v>
                </c:pt>
                <c:pt idx="1">
                  <c:v>39</c:v>
                </c:pt>
                <c:pt idx="2">
                  <c:v>31</c:v>
                </c:pt>
                <c:pt idx="3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15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'Ark1'!$E$2:$E$5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Kun førsteårsstudenter som ikke har</a:t>
            </a:r>
            <a:r>
              <a:rPr lang="nb-NO" sz="2400" baseline="0"/>
              <a:t> studert tidligere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67</c:v>
                </c:pt>
                <c:pt idx="1">
                  <c:v>67</c:v>
                </c:pt>
                <c:pt idx="2">
                  <c:v>100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67</c:v>
                </c:pt>
                <c:pt idx="1">
                  <c:v>33</c:v>
                </c:pt>
                <c:pt idx="2">
                  <c:v>0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Nok tid til diskusjon</c:v>
                </c:pt>
                <c:pt idx="1">
                  <c:v>Diskusjonene var nyttige</c:v>
                </c:pt>
                <c:pt idx="2">
                  <c:v>Nok tid til budskapet</c:v>
                </c:pt>
                <c:pt idx="3">
                  <c:v>Nyttig for meg nå</c:v>
                </c:pt>
              </c:strCache>
            </c:strRef>
          </c:cat>
          <c:val>
            <c:numRef>
              <c:f>'Ark1'!$F$2:$F$5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alle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31</c:v>
                </c:pt>
                <c:pt idx="1">
                  <c:v>39</c:v>
                </c:pt>
                <c:pt idx="2">
                  <c:v>0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46</c:v>
                </c:pt>
                <c:pt idx="1">
                  <c:v>46</c:v>
                </c:pt>
                <c:pt idx="2">
                  <c:v>8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8</c:v>
                </c:pt>
                <c:pt idx="1">
                  <c:v>8</c:v>
                </c:pt>
                <c:pt idx="2">
                  <c:v>46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'Ark1'!$E$2:$E$5</c:f>
              <c:numCache>
                <c:formatCode>General</c:formatCode>
                <c:ptCount val="4"/>
                <c:pt idx="0">
                  <c:v>39</c:v>
                </c:pt>
                <c:pt idx="1">
                  <c:v>15</c:v>
                </c:pt>
                <c:pt idx="2">
                  <c:v>31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</a:t>
            </a:r>
            <a:r>
              <a:rPr lang="nb-NO" sz="2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</a:rPr>
              <a:t>Kun førsteårsstudenter som ikke har studert tidligere</a:t>
            </a:r>
            <a:endParaRPr lang="nb-NO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33</c:v>
                </c:pt>
                <c:pt idx="1">
                  <c:v>67</c:v>
                </c:pt>
                <c:pt idx="2">
                  <c:v>0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33</c:v>
                </c:pt>
                <c:pt idx="1">
                  <c:v>33</c:v>
                </c:pt>
                <c:pt idx="2">
                  <c:v>0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33</c:v>
                </c:pt>
                <c:pt idx="1">
                  <c:v>0</c:v>
                </c:pt>
                <c:pt idx="2">
                  <c:v>67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'Ark1'!$E$2:$E$5</c:f>
              <c:numCache>
                <c:formatCode>General</c:formatCode>
                <c:ptCount val="4"/>
                <c:pt idx="0">
                  <c:v>33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Ønsker lengre opplegg</c:v>
                </c:pt>
                <c:pt idx="1">
                  <c:v>30min øker sjansen for deltagelse</c:v>
                </c:pt>
                <c:pt idx="2">
                  <c:v>Burde vært foreleser</c:v>
                </c:pt>
                <c:pt idx="3">
                  <c:v>Nyttig med studentundervisere</c:v>
                </c:pt>
              </c:strCache>
            </c:strRef>
          </c:cat>
          <c:val>
            <c:numRef>
              <c:f>'Ark1'!$F$2:$F$5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alle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23</c:v>
                </c:pt>
                <c:pt idx="1">
                  <c:v>23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39</c:v>
                </c:pt>
                <c:pt idx="1">
                  <c:v>46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'Ark1'!$D$2:$D$4</c:f>
              <c:numCache>
                <c:formatCode>General</c:formatCode>
                <c:ptCount val="3"/>
                <c:pt idx="0">
                  <c:v>15</c:v>
                </c:pt>
                <c:pt idx="1">
                  <c:v>31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'Ark1'!$E$2:$E$4</c:f>
              <c:numCache>
                <c:formatCode>General</c:formatCode>
                <c:ptCount val="3"/>
                <c:pt idx="0">
                  <c:v>31</c:v>
                </c:pt>
                <c:pt idx="1">
                  <c:v>0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Evaluering – </a:t>
            </a:r>
            <a:r>
              <a:rPr lang="nb-NO" sz="2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</a:rPr>
              <a:t>Kun førsteårsstudenter som ikke har studert tidligere</a:t>
            </a:r>
            <a:endParaRPr lang="nb-NO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Svært 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67</c:v>
                </c:pt>
                <c:pt idx="1">
                  <c:v>33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A-4C6B-A012-5C78518425D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33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A-4C6B-A012-5C78518425D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Hverken eller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'Ark1'!$D$2:$D$4</c:f>
              <c:numCache>
                <c:formatCode>General</c:formatCode>
                <c:ptCount val="3"/>
                <c:pt idx="0">
                  <c:v>0</c:v>
                </c:pt>
                <c:pt idx="1">
                  <c:v>33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A-4C6B-A012-5C78518425D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'Ark1'!$E$2:$E$4</c:f>
              <c:numCache>
                <c:formatCode>General</c:formatCode>
                <c:ptCount val="3"/>
                <c:pt idx="0">
                  <c:v>33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A-4C6B-A012-5C78518425D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Svært uenig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Bør være frittstående</c:v>
                </c:pt>
                <c:pt idx="1">
                  <c:v>Bør knyttes til studiet</c:v>
                </c:pt>
                <c:pt idx="2">
                  <c:v>Bør være obligatorisk</c:v>
                </c:pt>
              </c:strCache>
            </c:strRef>
          </c:cat>
          <c:val>
            <c:numRef>
              <c:f>'Ark1'!$F$2:$F$4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A-4C6B-A012-5C7851842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425520"/>
        <c:axId val="1571428400"/>
      </c:barChart>
      <c:catAx>
        <c:axId val="1571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8400"/>
        <c:crosses val="autoZero"/>
        <c:auto val="1"/>
        <c:lblAlgn val="ctr"/>
        <c:lblOffset val="100"/>
        <c:noMultiLvlLbl val="0"/>
      </c:catAx>
      <c:valAx>
        <c:axId val="1571428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35172-DF56-4651-A4BE-1A11B5C6CCA3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99026-0599-4D31-ADEB-997D17CC30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2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28B1D-8569-1AC4-8CEA-1C7060EE2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68CB1F7-04CE-F4DC-E933-53B0F430D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E6DAFF8-4151-26DC-E90C-60767EE67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Literacy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rommer mer enn kompetanse: </a:t>
            </a:r>
          </a:p>
          <a:p>
            <a:r>
              <a:rPr lang="nb-NO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Literacy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handler ikke bare om ferdigheter, men også om 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dannelse, kritisk refleksjon og kulturell praksis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Det engelske begrepet har røtter i </a:t>
            </a:r>
            <a:r>
              <a:rPr lang="nb-NO" sz="1200" b="1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literacy</a:t>
            </a:r>
            <a:r>
              <a:rPr lang="nb-NO" sz="1200" b="1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studies </a:t>
            </a:r>
            <a:r>
              <a:rPr lang="nb-NO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nb-NO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Warriner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2023</a:t>
            </a:r>
            <a:r>
              <a:rPr lang="nb-NO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Dette medfører at vi i sammenheng med IL også vektlegger 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hvordan mennesker forstår, tolker og bruker informasjon i ulike sosiale kontekster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Kompetanse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antyder målbare ferdigheter. I</a:t>
            </a:r>
            <a:r>
              <a:rPr lang="nb-NO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nformasjonskompetanse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forbindes ofte med målbare, tekniske ferdigheter som å søke i databaser eller vurdere kilder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Dette kan føre til 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instrumentell forståelse, der informasjonskompetanse reduseres til en sjekkliste.</a:t>
            </a: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Kritisk og etisk dimensjon tones ned. </a:t>
            </a:r>
            <a:r>
              <a:rPr lang="nb-NO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</a:t>
            </a:r>
            <a:r>
              <a:rPr lang="nb-NO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literacy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inkluderer ofte 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kritisk tenkning, etisk bruk av informasjon og samfunnsengasjement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Disse aspektene kan bli underkommunisert når man bruker </a:t>
            </a:r>
            <a:r>
              <a:rPr lang="nb-NO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kompetanse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altså noe som kan læres, testes og måles.</a:t>
            </a: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Tap av kulturell og sosial kontekst: </a:t>
            </a:r>
            <a:r>
              <a:rPr lang="nb-NO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</a:t>
            </a:r>
            <a:r>
              <a:rPr lang="nb-NO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literacy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internasjonal forskning er tett knyttet til 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sosiale praksiser, maktstrukturer og demokrati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Den norske oversettelsen kan miste denne 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relasjonelle og transformative dimensjonen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Informasjonskompetanse bør derfor handle om 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dannelse, kritisk og etisk refleksjon, samfunnsengasjement og demokratisk deltagelse, samt muligheten vi som mennesker har til å delta i sosiale praksiser og praksisfellesskap. Dette gjenspeiler seg i internasjonal forskning. </a:t>
            </a:r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FA3848-D40E-1B4A-2596-DA5B723933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18411-8F7B-49D6-8B69-EA66A6997CE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946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B99026-0599-4D31-ADEB-997D17CC302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004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B99026-0599-4D31-ADEB-997D17CC302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9885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294EB-A5BE-612D-4813-C666B63A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3A77CD9-6EA1-B096-1FCB-13F0D097B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FFD0183-C2BD-40E6-0414-863B50AF9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35D316-B0C1-8751-60A1-C22EF29D8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B99026-0599-4D31-ADEB-997D17CC302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221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21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Samarbeid med andre parter med læringsassistenter på plass</a:t>
            </a:r>
          </a:p>
          <a:p>
            <a:pPr lvl="1"/>
            <a:r>
              <a:rPr lang="nb-NO"/>
              <a:t>Opplæring – kompetanseheving</a:t>
            </a:r>
          </a:p>
          <a:p>
            <a:pPr lvl="1"/>
            <a:r>
              <a:rPr lang="nb-NO"/>
              <a:t>In-house studentundervisere</a:t>
            </a:r>
          </a:p>
          <a:p>
            <a:endParaRPr lang="nb-NO"/>
          </a:p>
          <a:p>
            <a:r>
              <a:rPr lang="nb-NO"/>
              <a:t>Eystein Gullbekk – faglig ansvar for satsningen</a:t>
            </a:r>
            <a:endParaRPr lang="en-US"/>
          </a:p>
          <a:p>
            <a:r>
              <a:rPr lang="nb-NO"/>
              <a:t>Kristian Drøsshaug – koordinator for satsningen</a:t>
            </a:r>
          </a:p>
          <a:p>
            <a:pPr marL="0" indent="0">
              <a:buNone/>
            </a:pPr>
            <a:endParaRPr lang="nb-NO"/>
          </a:p>
          <a:p>
            <a:r>
              <a:rPr lang="nb-NO"/>
              <a:t>Utvikle og pilotere kursmoduler sammen med undervisere på UB</a:t>
            </a:r>
          </a:p>
          <a:p>
            <a:pPr lvl="1"/>
            <a:r>
              <a:rPr lang="nb-NO"/>
              <a:t>Kom i gang – David Burke</a:t>
            </a:r>
          </a:p>
          <a:p>
            <a:pPr lvl="1"/>
            <a:r>
              <a:rPr lang="nb-NO"/>
              <a:t>Undervisning i studieteknikk ved </a:t>
            </a:r>
            <a:r>
              <a:rPr lang="nb-NO" err="1"/>
              <a:t>HumSam</a:t>
            </a:r>
            <a:endParaRPr lang="nb-NO"/>
          </a:p>
          <a:p>
            <a:pPr lvl="1"/>
            <a:endParaRPr lang="nb-NO"/>
          </a:p>
          <a:p>
            <a:r>
              <a:rPr lang="nb-NO"/>
              <a:t>Student-til-student undervisning</a:t>
            </a:r>
          </a:p>
          <a:p>
            <a:pPr lvl="1"/>
            <a:endParaRPr lang="nb-NO"/>
          </a:p>
          <a:p>
            <a:r>
              <a:rPr lang="nb-NO"/>
              <a:t>Opplæring og kontinuerlig utvikling</a:t>
            </a:r>
          </a:p>
          <a:p>
            <a:pPr lvl="1"/>
            <a:endParaRPr lang="nb-NO"/>
          </a:p>
          <a:p>
            <a:r>
              <a:rPr lang="nb-NO"/>
              <a:t>Markedsføring og synliggjøring</a:t>
            </a:r>
          </a:p>
          <a:p>
            <a:pPr lvl="1"/>
            <a:r>
              <a:rPr lang="nb-NO" sz="2500"/>
              <a:t>Verktøy og plattformer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B99026-0599-4D31-ADEB-997D17CC3026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047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CC5924-1E6A-DA72-04AA-DD6EF5037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3DB8579-4DC2-C966-F749-2F7A1A552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C1DEBF-4197-0DC4-2704-F613ACF1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58096AA-590F-96E2-2DC5-B5690B9F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E02FDD-8309-BC82-F1DF-5FFF237E9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82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35FBCF-4EB0-48C8-F297-E6E246A1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E27AF7-9AB4-1588-E31E-AB0CEA43D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41FA88-1F92-D564-A237-A951F4363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6D91A9-3644-A748-128E-4DC2A59B1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27DF2CF-6E7F-0BFF-469D-8F310DB8E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044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208354-D7DD-A55D-28C9-E4680BF6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1F03AF-10E5-A66D-D317-14F7A246A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308260-8CF9-1330-476E-DB8F5CD94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2F7476-0011-FAD6-A081-98D5D30A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43DCB6-9B00-22A0-0A41-8DA8EC31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4304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E475DF-D8B4-B388-6194-DC73263D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679E62-9591-E3BA-E7A8-BC14ABC9F2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A4660FE-B28C-C4FB-1D27-5EBB0C025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6D418A3-93FA-52FC-D318-36B81271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2099D60-E29D-8A62-C07C-F8B3CB90D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F914DAD-AD36-5AC6-C9FC-78A421AAF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34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6A0309-6D57-E299-B88F-FFF7AF056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B6F502-9A41-A3EB-8F19-BC9D9AE8D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27D6483-E271-FB12-A1D8-15A823032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741A0F6-1D2A-3A02-3A05-673550B0C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D2F0CBA-5468-55A0-3AE6-6823F7A475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62E8B69-F4FD-9111-3DAA-082247EED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FF7F018-4A33-7978-EFDB-BBBF4F60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AF4448F-B755-944A-7635-1D0F17B4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86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D38BFF-D46E-474A-182F-3630E3440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E5CDDED-F07D-9A32-4C46-DC24E6B1F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BB0B735-FCA7-0579-585F-CD46FE70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0200CA9-AD4B-8F54-31AB-845789B7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372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3E9BBFD-EE2C-DB43-E50E-BB2D1219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9A8D178-DAE2-625D-5CE4-2DDDBAFF1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36EA07-612B-2199-B2AA-E03CD1B2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37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4CD156-6D4C-E437-B839-556290E20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6E868F-FB83-2189-C488-70B7913E5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EBFCDEE-5751-1C12-B084-268034965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D6A10B8-375A-870C-F3E4-8384475E3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C75C12-208F-F4DF-41E8-A40985591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97713A6-676D-19EE-8A42-934762C7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141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2820C0-358D-4FD1-46CB-D7FA8F38D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A9C79F6-6BF2-06AB-1C4E-671FE882D1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2470823-0942-E396-EA9D-D0F452216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9062CD-9A13-8EA0-536D-075104D79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4C16195-F836-A85B-E1B6-683652586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E44344A-99FB-B238-AC96-FA72B3B8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776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4C37BE-CCDD-C2C2-28F6-3FD6E9A4F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9A462E2-717D-BAD6-8065-67168646F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35E256-5372-F568-E2DA-283518780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43BC87-DF0C-F61A-2631-379086CED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A6668C-3D50-44E7-049B-11EAF4B7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403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5128BE1-1872-9CB3-16A3-B425E77766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7A6EE5E-486E-3248-4098-E62E11165F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C63DC5-F794-C076-195B-01A56DDC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67DAE1-99FF-0ED2-1D0B-BC11BE834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7D31B4-F689-E3B1-75D5-224C7BEAC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992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93A5-454F-DF51-9689-1787586C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C9471-23A1-40EA-E63F-AEE83F3B0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42A1C-204A-5E8B-36A1-F101E3F94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03A6A1-AB56-421A-B1DE-44AB2C055A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FE4DCC-37C4-19FB-8D40-367881138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7C92A7-E226-4D11-8F87-635EA3A92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1E15-695C-4DE7-AAF2-D57EF0185B7A}" type="datetime1">
              <a:rPr lang="nb-NO" smtClean="0"/>
              <a:t>27.11.2025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8D7FB7-4F0F-B8B9-6C8F-2324518B7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0267CF-1BDE-4E37-BA54-59798D34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6959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4CA98-10AE-A253-E978-47DE7C639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EDE19-FE31-31E2-2C98-A8BC70C43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8F5F-17B6-EAFD-F8D3-AEAF9E8F2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9783-301C-4CD6-AE45-57DC508030BA}" type="datetime1">
              <a:rPr lang="nb-NO" smtClean="0"/>
              <a:t>27.11.2025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C3C10-6E4A-4463-0AC3-289A7317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8183A-7012-ED38-6B16-511ED4F4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4718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9CADB-4394-4AB6-8A5A-13C64E9D3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1D75F-8FF6-EF37-C503-2730F3AAC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8C8E6-225A-0EB6-B30A-BBA2B33B8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08217-F342-C381-FD95-B3BB4DC76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54EC7-ED89-4D7B-9461-9AF7BD79A7E8}" type="datetime1">
              <a:rPr lang="nb-NO" smtClean="0"/>
              <a:t>27.11.2025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B7340-2A60-E2C7-A1EB-37390925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CA8F0-61F7-DC50-6690-A1907F464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7820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0677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B628F1-C568-26F8-6969-D0BC06E7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598256F-0262-CA1C-9EA4-E19CC75164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81F5013-21D7-6358-5944-E0A553A5F7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C2B7B89-3715-A638-1DA2-8CB3CDD50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10A8-BDFB-4D93-A5AD-B45DDC10257A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FF371CC-96CA-6BA7-AEDD-3275F6D64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49B02CD-F118-14C5-94E9-2509261C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58D3E-ACF1-4EE9-B502-0CD4EB25C5E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932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9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11" Type="http://schemas.openxmlformats.org/officeDocument/2006/relationships/image" Target="../media/image3.svg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1D94024-2389-0891-A123-BA7E5FBEB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632E70-A49A-7388-D6D5-D6840EACF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0A6B61-8F72-9556-1021-D4EAA63553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FD6AAE-0995-4648-93BA-59DF2B9043B0}" type="datetimeFigureOut">
              <a:rPr lang="nb-NO" smtClean="0"/>
              <a:t>27.11.2025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949A9C7-E8A8-1FEF-E5AF-CAA276A86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B3A718-E20C-6A77-0A8C-AE1178E636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76A0CB-1E62-4D06-AB18-3C6FDDFA34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09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748" r:id="rId4"/>
    <p:sldLayoutId id="214748375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114928-FAFC-85AA-0823-A4721C93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DA7FB-39F1-F5DC-B1E9-7C9181D59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CEA6D-95F8-E333-6BFD-D169F185A6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5A3AE-41D2-44FB-BC0A-93ACD8B5EF35}" type="datetime1">
              <a:rPr lang="nb-NO" smtClean="0"/>
              <a:t>27.11.2025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7168D-7BAD-0C9E-CF8B-12939B872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https://nettskjema.no/a/ubmoduler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D13B9-95FB-5701-9BB0-B6945AFD3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84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49" r:id="rId2"/>
    <p:sldLayoutId id="2147483652" r:id="rId3"/>
    <p:sldLayoutId id="2147483751" r:id="rId4"/>
    <p:sldLayoutId id="2147483752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39" imgH="343" progId="TCLayout.ActiveDocument.1">
                  <p:embed/>
                </p:oleObj>
              </mc:Choice>
              <mc:Fallback>
                <p:oleObj name="think-cell Slide" r:id="rId8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8" r:id="rId2"/>
    <p:sldLayoutId id="2147483714" r:id="rId3"/>
    <p:sldLayoutId id="2147483725" r:id="rId4"/>
    <p:sldLayoutId id="2147483722" r:id="rId5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uio.no/om/regelverk/studier/kvalitetssystem/systembeskrivelse" TargetMode="Externa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6DA9A-65A6-8878-5F87-03C035653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855" y="806066"/>
            <a:ext cx="4905576" cy="1466618"/>
          </a:xfrm>
        </p:spPr>
        <p:txBody>
          <a:bodyPr>
            <a:normAutofit/>
          </a:bodyPr>
          <a:lstStyle/>
          <a:p>
            <a:pPr algn="l"/>
            <a:r>
              <a:rPr lang="nb-NO" sz="3200">
                <a:effectLst/>
                <a:latin typeface="Calibri"/>
                <a:ea typeface="Aptos" panose="020B0004020202020204" pitchFamily="34" charset="0"/>
                <a:cs typeface="Calibri"/>
              </a:rPr>
              <a:t>UB for førsteårsstudenter</a:t>
            </a:r>
            <a:endParaRPr lang="nb-NO" sz="2000">
              <a:latin typeface="Calibri"/>
              <a:cs typeface="Calibri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7FC90DA-5C99-5F1F-6995-6E59D9151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854" y="2917371"/>
            <a:ext cx="3999459" cy="322814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nb-NO" b="1" i="1">
                <a:solidFill>
                  <a:srgbClr val="000000"/>
                </a:solidFill>
                <a:effectLst/>
                <a:latin typeface="Inter var"/>
              </a:rPr>
              <a:t>Utdanningskonferansen 2025 – </a:t>
            </a:r>
          </a:p>
          <a:p>
            <a:pPr algn="l"/>
            <a:endParaRPr lang="nb-NO">
              <a:latin typeface="Calibri"/>
              <a:ea typeface="Aptos" panose="020B0004020202020204" pitchFamily="34" charset="0"/>
              <a:cs typeface="Calibri"/>
            </a:endParaRPr>
          </a:p>
          <a:p>
            <a:pPr algn="l"/>
            <a:endParaRPr lang="nb-NO">
              <a:latin typeface="Calibri"/>
              <a:ea typeface="Aptos" panose="020B0004020202020204" pitchFamily="34" charset="0"/>
              <a:cs typeface="Calibri"/>
            </a:endParaRPr>
          </a:p>
          <a:p>
            <a:pPr algn="l"/>
            <a:r>
              <a:rPr lang="nb-NO">
                <a:effectLst/>
                <a:latin typeface="Calibri"/>
                <a:ea typeface="Aptos" panose="020B0004020202020204" pitchFamily="34" charset="0"/>
                <a:cs typeface="Calibri"/>
              </a:rPr>
              <a:t>Kristian Kjesbu Drøsshaug</a:t>
            </a:r>
          </a:p>
          <a:p>
            <a:pPr algn="l"/>
            <a:r>
              <a:rPr lang="nb-NO">
                <a:ea typeface="+mn-lt"/>
                <a:cs typeface="+mn-lt"/>
              </a:rPr>
              <a:t>Anders Husby </a:t>
            </a:r>
            <a:r>
              <a:rPr lang="nb-NO" err="1">
                <a:ea typeface="+mn-lt"/>
                <a:cs typeface="+mn-lt"/>
              </a:rPr>
              <a:t>Vinghøg</a:t>
            </a:r>
            <a:endParaRPr lang="nb-NO" err="1"/>
          </a:p>
          <a:p>
            <a:pPr algn="l"/>
            <a:r>
              <a:rPr lang="nb-NO">
                <a:latin typeface="Calibri"/>
                <a:ea typeface="Calibri"/>
                <a:cs typeface="Calibri"/>
              </a:rPr>
              <a:t>Eystein Gullbekk</a:t>
            </a:r>
            <a:endParaRPr lang="nb-NO"/>
          </a:p>
        </p:txBody>
      </p:sp>
      <p:pic>
        <p:nvPicPr>
          <p:cNvPr id="4" name="Picture 2" descr="Free students reserve library illustration">
            <a:extLst>
              <a:ext uri="{FF2B5EF4-FFF2-40B4-BE49-F238E27FC236}">
                <a16:creationId xmlns:a16="http://schemas.microsoft.com/office/drawing/2014/main" id="{22E414FA-5047-DCAA-6373-812D0CA7D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" r="5642" b="-1"/>
          <a:stretch/>
        </p:blipFill>
        <p:spPr bwMode="auto">
          <a:xfrm>
            <a:off x="4984158" y="-476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126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4806C1-3BF2-4554-8028-CB0C7186F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B61FCD-A1F1-C303-0C40-77E4C92BA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/>
              <a:t>Om 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D702AD-7188-F33D-714C-CAD752E568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nb-NO" sz="24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Prosjektets mål var å skape et lavterskeltilbud fra UB som bidrar til å styrke førsteårsstudentens mestring av studiehverdagen ved UiO</a:t>
            </a:r>
            <a:br>
              <a:rPr lang="nb-NO" sz="24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sz="24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nb-NO" sz="2400">
                <a:cs typeface="Calibri"/>
              </a:rPr>
              <a:t>Akademiske ferdigheter</a:t>
            </a:r>
          </a:p>
          <a:p>
            <a:pPr marL="514350" indent="-514350">
              <a:buAutoNum type="arabicParenR"/>
            </a:pPr>
            <a:r>
              <a:rPr lang="nb-NO" sz="2400">
                <a:cs typeface="Calibri"/>
              </a:rPr>
              <a:t>Akademisk tilhørighet</a:t>
            </a:r>
          </a:p>
          <a:p>
            <a:pPr marL="514350" indent="-514350">
              <a:buAutoNum type="arabicParenR"/>
            </a:pPr>
            <a:r>
              <a:rPr lang="nb-NO" sz="2400">
                <a:cs typeface="Calibri"/>
              </a:rPr>
              <a:t>Arbeidsform og organisering</a:t>
            </a:r>
          </a:p>
          <a:p>
            <a:pPr lvl="1"/>
            <a:r>
              <a:rPr lang="nb-NO">
                <a:cs typeface="Calibri"/>
              </a:rPr>
              <a:t>Studentinvolvering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45A0819-8A17-28DD-FA59-2C2195F54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68343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400" u="sng">
                <a:ea typeface="Times New Roman" panose="02020603050405020304" pitchFamily="18" charset="0"/>
                <a:cs typeface="Times New Roman" panose="02020603050405020304" pitchFamily="18" charset="0"/>
              </a:rPr>
              <a:t>Prosjektgruppa:</a:t>
            </a:r>
          </a:p>
          <a:p>
            <a:pPr marL="0" indent="0">
              <a:buNone/>
            </a:pPr>
            <a:r>
              <a:rPr lang="nb-NO" sz="2400">
                <a:cs typeface="Times New Roman" panose="02020603050405020304" pitchFamily="18" charset="0"/>
              </a:rPr>
              <a:t>Fredrik Løken</a:t>
            </a:r>
          </a:p>
          <a:p>
            <a:pPr marL="0" indent="0">
              <a:buNone/>
            </a:pPr>
            <a:r>
              <a:rPr lang="nb-NO" sz="2400">
                <a:cs typeface="Times New Roman" panose="02020603050405020304" pitchFamily="18" charset="0"/>
              </a:rPr>
              <a:t>Kristian Drøsshaug</a:t>
            </a:r>
          </a:p>
          <a:p>
            <a:pPr marL="0" indent="0">
              <a:buNone/>
            </a:pPr>
            <a:r>
              <a:rPr lang="nb-NO" sz="2400">
                <a:cs typeface="Times New Roman" panose="02020603050405020304" pitchFamily="18" charset="0"/>
              </a:rPr>
              <a:t>Adesua Omole</a:t>
            </a:r>
          </a:p>
          <a:p>
            <a:pPr marL="0" indent="0">
              <a:buNone/>
            </a:pPr>
            <a:r>
              <a:rPr lang="nb-NO" sz="2400">
                <a:cs typeface="Times New Roman" panose="02020603050405020304" pitchFamily="18" charset="0"/>
              </a:rPr>
              <a:t>Hilde Hem</a:t>
            </a:r>
          </a:p>
          <a:p>
            <a:pPr marL="0" indent="0">
              <a:buNone/>
            </a:pPr>
            <a:r>
              <a:rPr lang="nb-NO" sz="2400">
                <a:cs typeface="Times New Roman" panose="02020603050405020304" pitchFamily="18" charset="0"/>
              </a:rPr>
              <a:t>Eystein Gullbekk</a:t>
            </a:r>
          </a:p>
          <a:p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99BFA9B1-F786-D796-A312-CD620E13FD5B}"/>
              </a:ext>
            </a:extLst>
          </p:cNvPr>
          <p:cNvCxnSpPr/>
          <p:nvPr/>
        </p:nvCxnSpPr>
        <p:spPr>
          <a:xfrm>
            <a:off x="6814457" y="1825625"/>
            <a:ext cx="0" cy="4351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375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A1D19-6E0F-FA7B-4F5C-2A35A22BF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9F1F20-1D09-D25D-2E74-E638FEADE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A7DEF0-5A50-0E1D-38C6-C6DDDB99F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46B1D58-029A-1360-3CA2-126F6426F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b="1"/>
              <a:t>UBs oppdrag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55AC7836-8CD4-86FD-9EF4-4D28D6C6CDA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sz="280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770AE37C-7625-4904-2822-9DCF89DA0717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UB skal være «en partner for UiOs enheter og studenter i utviklingen av utdanningskvalitet. UB har særlig ansvar for å tilby ferdighetstrening som styrker studentenes informasjonskompetanse og for å være en ressurs for fagmiljøene på dette feltet […]». </a:t>
            </a:r>
            <a:br>
              <a:rPr lang="nb-NO"/>
            </a:br>
            <a:br>
              <a:rPr lang="nb-NO"/>
            </a:br>
            <a:r>
              <a:rPr lang="nb-NO"/>
              <a:t>(</a:t>
            </a:r>
            <a:r>
              <a:rPr lang="nb-NO" u="sng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Kvalitetssystem for utdanningsvirksomheten ved UiO</a:t>
            </a:r>
            <a:r>
              <a:rPr lang="nb-NO"/>
              <a:t>). </a:t>
            </a:r>
          </a:p>
          <a:p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08F7352E-1138-9466-B759-96414B8F81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endParaRPr lang="nb-NO"/>
          </a:p>
        </p:txBody>
      </p:sp>
      <p:pic>
        <p:nvPicPr>
          <p:cNvPr id="14" name="Picture 4" descr="Studiestart 2025">
            <a:extLst>
              <a:ext uri="{FF2B5EF4-FFF2-40B4-BE49-F238E27FC236}">
                <a16:creationId xmlns:a16="http://schemas.microsoft.com/office/drawing/2014/main" id="{BEA0892A-FEE1-E69D-9CBC-FC68DA91FAE2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 l="24009" r="24009"/>
          <a:stretch>
            <a:fillRect/>
          </a:stretch>
        </p:blipFill>
        <p:spPr>
          <a:xfrm>
            <a:off x="7678738" y="360363"/>
            <a:ext cx="4152900" cy="532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73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17570-8419-603E-D92F-5423E363D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398F86-8E61-FDE1-B7E0-8C38ECD6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5760720" cy="16340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Lost in translation</a:t>
            </a:r>
            <a:br>
              <a:rPr lang="en-US" sz="5400"/>
            </a:br>
            <a:endParaRPr lang="en-US" sz="540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4089E05-602F-2AD9-E5B2-3528974EB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1963507"/>
            <a:ext cx="5266450" cy="3320668"/>
          </a:xfrm>
        </p:spPr>
        <p:txBody>
          <a:bodyPr vert="horz" lIns="72000" tIns="45720" rIns="91440" bIns="45720" rtlCol="0" anchor="t">
            <a:normAutofit fontScale="92500" lnSpcReduction="20000"/>
          </a:bodyPr>
          <a:lstStyle/>
          <a:p>
            <a:endParaRPr lang="en-US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err="1"/>
              <a:t>Informasjonskompetanse</a:t>
            </a:r>
            <a:endParaRPr lang="en-US" sz="220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err="1"/>
              <a:t>Målbare</a:t>
            </a:r>
            <a:r>
              <a:rPr lang="en-US" sz="2000"/>
              <a:t> </a:t>
            </a:r>
            <a:r>
              <a:rPr lang="en-US" sz="2000" err="1"/>
              <a:t>ferdigheter</a:t>
            </a:r>
            <a:r>
              <a:rPr lang="en-US" sz="2000"/>
              <a:t>, </a:t>
            </a:r>
            <a:r>
              <a:rPr lang="en-US" sz="2000" err="1"/>
              <a:t>teknisk</a:t>
            </a:r>
            <a:br>
              <a:rPr lang="en-US" sz="2000"/>
            </a:b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/>
              <a:t>Information literacy </a:t>
            </a:r>
            <a:endParaRPr lang="en-US" sz="2200"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/>
              <a:t>dannelse, kritisk og etisk refleksjon, kulturell og sosial praksis, maktstrukturer og demokratisk deltagelse, samfunnsengasjement,  </a:t>
            </a:r>
            <a:r>
              <a:rPr lang="nb-NO" sz="2000" i="1"/>
              <a:t>faglig læring</a:t>
            </a:r>
            <a:endParaRPr lang="nb-NO" sz="2000" i="1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err="1"/>
              <a:t>Multiliteracy</a:t>
            </a:r>
            <a:endParaRPr lang="nb-NO" sz="220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/>
              <a:t>UNESCO</a:t>
            </a:r>
            <a:endParaRPr lang="nb-NO" sz="2000"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/>
              <a:t>21. </a:t>
            </a:r>
            <a:r>
              <a:rPr lang="nb-NO" sz="2000" err="1"/>
              <a:t>century</a:t>
            </a:r>
            <a:r>
              <a:rPr lang="nb-NO" sz="2000"/>
              <a:t> skills</a:t>
            </a:r>
            <a:endParaRPr lang="nb-NO" sz="2000"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i="1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9CEC206-CD57-8F55-70CA-BAF2E70431E8}"/>
              </a:ext>
            </a:extLst>
          </p:cNvPr>
          <p:cNvSpPr txBox="1"/>
          <p:nvPr/>
        </p:nvSpPr>
        <p:spPr>
          <a:xfrm>
            <a:off x="6285472" y="2871969"/>
            <a:ext cx="4693920" cy="2246769"/>
          </a:xfrm>
          <a:prstGeom prst="rect">
            <a:avLst/>
          </a:prstGeom>
          <a:noFill/>
          <a:ln w="19050">
            <a:solidFill>
              <a:srgbClr val="E9851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b-NO" sz="2000"/>
              <a:t>Informasjonskompetanse </a:t>
            </a:r>
          </a:p>
          <a:p>
            <a:pPr algn="ctr"/>
            <a:r>
              <a:rPr lang="nb-NO" sz="2000"/>
              <a:t>er ferdigheter som gjør en person i stand til å identifisere når det er nødvendig å skaffe mer informasjon og til å fremskaffe og bruke denne informasjonen på en effektiv og etisk måte  (SNL)</a:t>
            </a:r>
          </a:p>
        </p:txBody>
      </p:sp>
    </p:spTree>
    <p:extLst>
      <p:ext uri="{BB962C8B-B14F-4D97-AF65-F5344CB8AC3E}">
        <p14:creationId xmlns:p14="http://schemas.microsoft.com/office/powerpoint/2010/main" val="4023045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191567-7233-0115-8B41-CB3B6BEA4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92CE84-2A7F-D089-AACA-F61C4F0CA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15E3730-4FD0-3813-272F-3CF3FE44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>
                <a:cs typeface="Arial"/>
              </a:rPr>
              <a:t>10.000 </a:t>
            </a:r>
            <a:endParaRPr lang="nb-NO" b="1"/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5C8E465E-B5AF-1041-4C33-719A80313A1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endParaRPr lang="nb-NO">
              <a:ea typeface="Calibri"/>
              <a:cs typeface="Calibri"/>
            </a:endParaRP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B4D584F1-ECC6-E8DF-D889-040C4F0836D1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endParaRPr lang="nb-NO">
              <a:cs typeface="Arial"/>
            </a:endParaRPr>
          </a:p>
          <a:p>
            <a:pPr marL="287655" indent="-287655"/>
            <a:r>
              <a:rPr lang="nb-NO"/>
              <a:t>For førsteårsstudenter</a:t>
            </a:r>
          </a:p>
          <a:p>
            <a:pPr marL="287655" indent="-287655"/>
            <a:r>
              <a:rPr lang="nb-NO"/>
              <a:t>Studieprogrammene</a:t>
            </a:r>
            <a:endParaRPr lang="nb-NO">
              <a:cs typeface="Arial"/>
            </a:endParaRPr>
          </a:p>
          <a:p>
            <a:pPr marL="287655" indent="-287655"/>
            <a:r>
              <a:rPr lang="nb-NO"/>
              <a:t>Veiledningstjenester</a:t>
            </a:r>
            <a:endParaRPr lang="nb-NO">
              <a:cs typeface="Arial"/>
            </a:endParaRPr>
          </a:p>
          <a:p>
            <a:pPr marL="685800" lvl="1" indent="-228600"/>
            <a:r>
              <a:rPr lang="nb-NO"/>
              <a:t>Forskerstøtte</a:t>
            </a:r>
            <a:endParaRPr lang="nb-NO">
              <a:cs typeface="Arial"/>
            </a:endParaRPr>
          </a:p>
          <a:p>
            <a:pPr marL="685800" lvl="1" indent="-228600"/>
            <a:r>
              <a:rPr lang="nb-NO"/>
              <a:t>Studiestøtte</a:t>
            </a:r>
            <a:endParaRPr lang="nb-NO">
              <a:cs typeface="Arial"/>
            </a:endParaRPr>
          </a:p>
          <a:p>
            <a:pPr marL="685800" lvl="1" indent="-228600"/>
            <a:r>
              <a:rPr lang="nb-NO"/>
              <a:t>Akademisk skriving</a:t>
            </a:r>
            <a:endParaRPr lang="nb-NO">
              <a:cs typeface="Arial"/>
            </a:endParaRPr>
          </a:p>
          <a:p>
            <a:pPr marL="685800" lvl="1" indent="-228600"/>
            <a:r>
              <a:rPr lang="nb-NO"/>
              <a:t>Verktøy</a:t>
            </a:r>
            <a:endParaRPr lang="nb-NO">
              <a:cs typeface="Arial"/>
            </a:endParaRPr>
          </a:p>
        </p:txBody>
      </p:sp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29B1798F-CDA4-F7A2-F147-3FD59B3B69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0E56223E-BABC-F1A3-2000-A2FB5B326A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endParaRPr lang="nb-NO"/>
          </a:p>
        </p:txBody>
      </p:sp>
      <p:pic>
        <p:nvPicPr>
          <p:cNvPr id="15" name="Picture 4" descr="Studiestart 2025">
            <a:extLst>
              <a:ext uri="{FF2B5EF4-FFF2-40B4-BE49-F238E27FC236}">
                <a16:creationId xmlns:a16="http://schemas.microsoft.com/office/drawing/2014/main" id="{30293E69-9C80-D636-82DD-2D5B9DEC41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09" r="24009"/>
          <a:stretch>
            <a:fillRect/>
          </a:stretch>
        </p:blipFill>
        <p:spPr>
          <a:xfrm>
            <a:off x="7678738" y="360363"/>
            <a:ext cx="4152900" cy="5326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974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135BF-A691-F557-E70D-B5A0B99F0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AFA57E-F286-012A-D467-E59F83563E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/>
        </p:blipFill>
        <p:spPr>
          <a:xfrm>
            <a:off x="5475670" y="10"/>
            <a:ext cx="966964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AE4EC4-42BF-F7FF-77CA-AF2662EF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2" y="179311"/>
            <a:ext cx="5258480" cy="1899912"/>
          </a:xfrm>
        </p:spPr>
        <p:txBody>
          <a:bodyPr>
            <a:normAutofit/>
          </a:bodyPr>
          <a:lstStyle/>
          <a:p>
            <a:r>
              <a:rPr lang="nb-NO" sz="4000"/>
              <a:t>Prosjektgruppas innsikt – Hvordan har vi jobbet?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27B48-F0E4-E9FF-705E-38D8BE37B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90" y="1906098"/>
            <a:ext cx="5019828" cy="374276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endParaRPr lang="nb-NO">
              <a:ea typeface="Calibri"/>
              <a:cs typeface="Calibri"/>
            </a:endParaRPr>
          </a:p>
          <a:p>
            <a:r>
              <a:rPr lang="nb-NO"/>
              <a:t>Vi har intervjuet studenter på flere av UiOs lokasjoner</a:t>
            </a:r>
            <a:endParaRPr lang="nb-NO">
              <a:ea typeface="Calibri"/>
              <a:cs typeface="Calibri"/>
            </a:endParaRPr>
          </a:p>
          <a:p>
            <a:r>
              <a:rPr lang="nb-NO"/>
              <a:t>Arrangert en rekke workshoper der både studenter, UB-ansatte og andre fra UiO har hatt mulighet til å komme med innspill.</a:t>
            </a:r>
            <a:endParaRPr lang="nb-NO">
              <a:ea typeface="Calibri"/>
              <a:cs typeface="Calibri"/>
            </a:endParaRPr>
          </a:p>
          <a:p>
            <a:r>
              <a:rPr lang="nb-NO"/>
              <a:t>Kontakt med ulike fagmiljøer på UiO</a:t>
            </a: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735575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1A3362-DFF3-4036-46CD-62778BFC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8D96CA8E-A9DB-1E95-9EC7-AAB75FE4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A8D276-33AE-9152-E1F4-2F926777BD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882" b="-1"/>
          <a:stretch/>
        </p:blipFill>
        <p:spPr>
          <a:xfrm>
            <a:off x="7755048" y="10"/>
            <a:ext cx="739026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D052665-B337-0D49-68A8-23DA17A7A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257372-5151-8852-5BEB-1CB8E6D9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2" y="179311"/>
            <a:ext cx="5258480" cy="1899912"/>
          </a:xfrm>
        </p:spPr>
        <p:txBody>
          <a:bodyPr>
            <a:normAutofit/>
          </a:bodyPr>
          <a:lstStyle/>
          <a:p>
            <a:r>
              <a:rPr lang="nb-NO" sz="4000"/>
              <a:t>Prosjektgruppas innsikt </a:t>
            </a:r>
            <a:endParaRPr lang="nb-NO" sz="40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EBE80-A281-8F75-3D40-87F1985C8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90" y="1725105"/>
            <a:ext cx="7537858" cy="4953583"/>
          </a:xfrm>
        </p:spPr>
        <p:txBody>
          <a:bodyPr>
            <a:normAutofit/>
          </a:bodyPr>
          <a:lstStyle/>
          <a:p>
            <a:r>
              <a:rPr lang="nb-NO" sz="2400"/>
              <a:t>Studentene synes det er vanskelig å komme i gang med studiehverdagen mens de opplever at alle andre rundt dem mestrer den</a:t>
            </a:r>
          </a:p>
          <a:p>
            <a:r>
              <a:rPr lang="nb-NO" sz="2400"/>
              <a:t>Studentene opplever informasjonstrykket som massivt de første ukene</a:t>
            </a:r>
          </a:p>
          <a:p>
            <a:r>
              <a:rPr lang="nb-NO" sz="2400"/>
              <a:t>Erfarer overgang til en kultur og en praksis som skiller seg mye fra VGS</a:t>
            </a:r>
          </a:p>
          <a:p>
            <a:r>
              <a:rPr lang="nb-NO" sz="2400"/>
              <a:t>Mengden pensum overveldende</a:t>
            </a:r>
          </a:p>
          <a:p>
            <a:r>
              <a:rPr lang="nb-NO" sz="2400"/>
              <a:t>Ønsker arenaer for sosial trygghet og tilhørighet, og for å lære av hverandre og av mer erfarne studenter</a:t>
            </a:r>
          </a:p>
          <a:p>
            <a:r>
              <a:rPr lang="nb-NO" sz="2400"/>
              <a:t>Ønsker hjelp til å knekke de akademiske kodene</a:t>
            </a:r>
            <a:endParaRPr lang="nb-NO" sz="2000"/>
          </a:p>
          <a:p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2768722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19046-A3D0-A77F-BCF4-8D795DF7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0"/>
            <a:ext cx="10515600" cy="1325563"/>
          </a:xfrm>
        </p:spPr>
        <p:txBody>
          <a:bodyPr/>
          <a:lstStyle/>
          <a:p>
            <a:r>
              <a:rPr lang="nb-NO"/>
              <a:t>Hva ønsker studentene?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21935-2B53-DFB7-F9B3-FBFB31AB0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4513" y="804863"/>
            <a:ext cx="5157787" cy="823912"/>
          </a:xfrm>
        </p:spPr>
        <p:txBody>
          <a:bodyPr/>
          <a:lstStyle/>
          <a:p>
            <a:r>
              <a:rPr lang="nb-NO"/>
              <a:t>Ønsket form på tilbud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2FDA7-1754-30F3-A969-1C540EC45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512" y="1628775"/>
            <a:ext cx="5157787" cy="3684588"/>
          </a:xfrm>
        </p:spPr>
        <p:txBody>
          <a:bodyPr>
            <a:normAutofit fontScale="92500" lnSpcReduction="20000"/>
          </a:bodyPr>
          <a:lstStyle/>
          <a:p>
            <a:r>
              <a:rPr lang="nb-NO"/>
              <a:t>Korte intro/velkomstkurs</a:t>
            </a:r>
          </a:p>
          <a:p>
            <a:r>
              <a:rPr lang="nb-NO"/>
              <a:t>Erfaren student lærer fersk student</a:t>
            </a:r>
          </a:p>
          <a:p>
            <a:r>
              <a:rPr lang="nb-NO"/>
              <a:t>Lavterskel tilbud</a:t>
            </a:r>
          </a:p>
          <a:p>
            <a:r>
              <a:rPr lang="nb-NO"/>
              <a:t>Kurs/undervisning der de får muligheten til å møte andre studenter og få nye venner</a:t>
            </a:r>
          </a:p>
          <a:p>
            <a:r>
              <a:rPr lang="nb-NO"/>
              <a:t>Oppmuntring: «Dette kommer til å gå fint»</a:t>
            </a:r>
          </a:p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EF0C90-CFD3-EDF1-D4F9-0EA48B2A0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764382"/>
            <a:ext cx="5183188" cy="823912"/>
          </a:xfrm>
        </p:spPr>
        <p:txBody>
          <a:bodyPr/>
          <a:lstStyle/>
          <a:p>
            <a:r>
              <a:rPr lang="nb-NO"/>
              <a:t>Ønskede ferdigheter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72A16F-3A30-8DFF-9462-38964B6AEB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628775"/>
            <a:ext cx="5183188" cy="3684588"/>
          </a:xfrm>
        </p:spPr>
        <p:txBody>
          <a:bodyPr>
            <a:normAutofit fontScale="92500" lnSpcReduction="20000"/>
          </a:bodyPr>
          <a:lstStyle/>
          <a:p>
            <a:r>
              <a:rPr lang="nb-NO"/>
              <a:t>Hvordan lese pensum</a:t>
            </a:r>
          </a:p>
          <a:p>
            <a:r>
              <a:rPr lang="nb-NO"/>
              <a:t>Studieteknikk</a:t>
            </a:r>
          </a:p>
          <a:p>
            <a:r>
              <a:rPr lang="nb-NO"/>
              <a:t>Hvordan skrive gode notater</a:t>
            </a:r>
          </a:p>
          <a:p>
            <a:r>
              <a:rPr lang="nb-NO"/>
              <a:t>Hvordan lese og forstå en pensumliste</a:t>
            </a:r>
          </a:p>
          <a:p>
            <a:r>
              <a:rPr lang="nb-NO"/>
              <a:t>Hvordan skrive en akademisk oppgave</a:t>
            </a:r>
          </a:p>
          <a:p>
            <a:r>
              <a:rPr lang="nb-NO"/>
              <a:t>Stressmestring</a:t>
            </a:r>
          </a:p>
          <a:p>
            <a:r>
              <a:rPr lang="nb-NO"/>
              <a:t>KI – trygghet og usikkerhet</a:t>
            </a:r>
          </a:p>
          <a:p>
            <a:endParaRPr lang="nb-N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9EA039-D07E-D5EA-A603-3E1C7D051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2064" y="4043172"/>
            <a:ext cx="3509818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61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DEFFD8-2C7A-D010-0B6A-3B168085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/>
              <a:t>Satsing fra UB</a:t>
            </a:r>
            <a:br>
              <a:rPr lang="nb-NO" sz="4400"/>
            </a:br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CA9B812-C667-87C8-72D3-6EBB98510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904194"/>
            <a:ext cx="5157787" cy="823912"/>
          </a:xfrm>
        </p:spPr>
        <p:txBody>
          <a:bodyPr anchor="ctr">
            <a:normAutofit/>
          </a:bodyPr>
          <a:lstStyle/>
          <a:p>
            <a:r>
              <a:rPr lang="nb-NO"/>
              <a:t>Kursmodell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2B0AC59C-788D-4779-C46E-3B0C4A8C5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1509029"/>
            <a:ext cx="5157787" cy="4146099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Modulbasert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Korte og fokuserte</a:t>
            </a:r>
            <a:r>
              <a:rPr lang="nb-NO" sz="2400" kern="10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nb-NO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 minutter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Avgrensede læringsmål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Studentaktiv deltakelse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Holdes av studenter for studenter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2400" kern="10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Supplere eksisterende opplegg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2400" kern="10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Involvere studenter i alle ledd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2400" kern="10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Fleksibel modell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nb-NO" sz="2400"/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nb-NO" sz="24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8D31319-F238-3724-E36F-5B85F3B374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904194"/>
            <a:ext cx="5183188" cy="823912"/>
          </a:xfrm>
        </p:spPr>
        <p:txBody>
          <a:bodyPr anchor="ctr">
            <a:normAutofit/>
          </a:bodyPr>
          <a:lstStyle/>
          <a:p>
            <a:endParaRPr lang="nb-NO"/>
          </a:p>
          <a:p>
            <a:endParaRPr lang="nb-NO"/>
          </a:p>
          <a:p>
            <a:endParaRPr lang="nb-NO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85526A69-8F58-9F69-F352-4729F9E126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1509029"/>
            <a:ext cx="5183188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nb-NO" sz="2400" kern="10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b-NO" sz="240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AA1AAC0B-F044-D3D9-6BF0-5B3A4A567C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/>
        </p:blipFill>
        <p:spPr>
          <a:xfrm>
            <a:off x="6439193" y="1912736"/>
            <a:ext cx="4621530" cy="327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62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90018D-366A-C727-44E6-FDB170BD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Pilotering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1C6FD4-E3EE-520A-50E2-01678BA17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993"/>
            <a:ext cx="5499538" cy="435133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Praktisk om praktikum</a:t>
            </a:r>
          </a:p>
          <a:p>
            <a:pPr lvl="1"/>
            <a:r>
              <a:rPr lang="nb-NO" dirty="0"/>
              <a:t>Fagspesifikt</a:t>
            </a:r>
          </a:p>
          <a:p>
            <a:pPr lvl="1"/>
            <a:r>
              <a:rPr lang="nb-NO" dirty="0"/>
              <a:t>Studenter på studiet (44)</a:t>
            </a:r>
          </a:p>
          <a:p>
            <a:r>
              <a:rPr lang="nb-NO" dirty="0"/>
              <a:t>Komme i gang med skrivingen</a:t>
            </a:r>
          </a:p>
          <a:p>
            <a:pPr lvl="1"/>
            <a:r>
              <a:rPr lang="nb-NO" dirty="0"/>
              <a:t>Generelt</a:t>
            </a:r>
          </a:p>
          <a:p>
            <a:pPr lvl="1"/>
            <a:r>
              <a:rPr lang="nb-NO" dirty="0"/>
              <a:t>Tverrfaglige studentgruppe (23)</a:t>
            </a:r>
          </a:p>
          <a:p>
            <a:r>
              <a:rPr lang="nb-NO" dirty="0"/>
              <a:t>Usikker på KI?</a:t>
            </a:r>
          </a:p>
          <a:p>
            <a:pPr lvl="1"/>
            <a:r>
              <a:rPr lang="nb-NO" dirty="0"/>
              <a:t>Generelt</a:t>
            </a:r>
          </a:p>
          <a:p>
            <a:pPr lvl="1"/>
            <a:r>
              <a:rPr lang="nb-NO" dirty="0"/>
              <a:t>Studenter på UV (14)</a:t>
            </a:r>
          </a:p>
          <a:p>
            <a:r>
              <a:rPr lang="nb-NO" dirty="0"/>
              <a:t>Alle utviklet i samarbeid med og holdt av studenter</a:t>
            </a:r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2EBE3-519F-A235-F8DB-20C026AF33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/>
        </p:blipFill>
        <p:spPr>
          <a:xfrm>
            <a:off x="6732270" y="2910556"/>
            <a:ext cx="4621530" cy="327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43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E33189-CB03-BCCE-4A80-5AA46A4E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Modulen «Praktisk om praktikum»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750D29-50EA-3626-F187-69B2A184AD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34000" cy="4351338"/>
          </a:xfrm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r>
              <a:rPr lang="nb-NO" sz="2400" u="sng"/>
              <a:t>Ramme: 30-40 min </a:t>
            </a:r>
          </a:p>
          <a:p>
            <a:pPr marL="0" indent="0">
              <a:buClr>
                <a:srgbClr val="000000"/>
              </a:buClr>
              <a:buNone/>
            </a:pPr>
            <a:endParaRPr lang="nb-NO" sz="2400" u="sng"/>
          </a:p>
          <a:p>
            <a:pPr marL="0" indent="0">
              <a:buClr>
                <a:srgbClr val="000000"/>
              </a:buClr>
              <a:buNone/>
            </a:pPr>
            <a:r>
              <a:rPr lang="nb-NO" sz="2400"/>
              <a:t>Introduksjon: Vise tegninger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1: Lese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2: Forme oppgaven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3: Skrive oppgaven</a:t>
            </a:r>
          </a:p>
          <a:p>
            <a:pPr marL="446096" indent="-342900">
              <a:buClr>
                <a:srgbClr val="000000"/>
              </a:buClr>
            </a:pPr>
            <a:endParaRPr lang="nb-NO" sz="2400"/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Peke videre til andre aktuelle tilbud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endParaRPr lang="nb-NO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BF9D559-47EE-7E10-7EE0-561B325984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r="5882" b="-1"/>
          <a:stretch/>
        </p:blipFill>
        <p:spPr>
          <a:xfrm>
            <a:off x="6172200" y="1963650"/>
            <a:ext cx="5181600" cy="366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59773-55C1-6FE0-AB76-7655F7F9F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405229-324F-5546-F364-4A4655B8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Modulen «Praktisk om praktikum»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E9EC1E-FFCE-C6C0-8086-F93A065EE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947" y="1825625"/>
            <a:ext cx="5811253" cy="4351338"/>
          </a:xfrm>
        </p:spPr>
        <p:txBody>
          <a:bodyPr>
            <a:normAutofit fontScale="85000" lnSpcReduction="10000"/>
          </a:bodyPr>
          <a:lstStyle/>
          <a:p>
            <a:pPr marL="457200" lvl="1" indent="0">
              <a:buNone/>
            </a:pPr>
            <a:r>
              <a:rPr lang="nb-NO" sz="2800" dirty="0"/>
              <a:t>Har vært avholdt to semestre og er blitt en fast del av bibliotekets tilbud</a:t>
            </a:r>
          </a:p>
          <a:p>
            <a:pPr marL="457200" lvl="1" indent="0">
              <a:buNone/>
            </a:pPr>
            <a:endParaRPr lang="nb-NO" sz="2800" dirty="0"/>
          </a:p>
          <a:p>
            <a:pPr marL="457200" lvl="1" indent="0">
              <a:buNone/>
            </a:pPr>
            <a:r>
              <a:rPr lang="nb-NO" sz="2800" dirty="0"/>
              <a:t>Evalueringen viser at studentene ønsker tilsvarende tilbud til flere sjangre</a:t>
            </a:r>
          </a:p>
          <a:p>
            <a:pPr marL="457200" lvl="1" indent="0">
              <a:buNone/>
            </a:pPr>
            <a:endParaRPr lang="nb-NO" sz="2800" dirty="0"/>
          </a:p>
          <a:p>
            <a:pPr marL="457200" lvl="1" indent="0">
              <a:buNone/>
            </a:pPr>
            <a:r>
              <a:rPr lang="nb-NO" sz="2800" dirty="0"/>
              <a:t>Er i gang med utvikling av ny modul i samarbeid med studenter og faglærere</a:t>
            </a:r>
          </a:p>
          <a:p>
            <a:pPr marL="457200" lvl="1" indent="0">
              <a:buNone/>
            </a:pPr>
            <a:endParaRPr lang="nb-NO" sz="2800" dirty="0"/>
          </a:p>
          <a:p>
            <a:pPr marL="457200" lvl="1" indent="0">
              <a:buNone/>
            </a:pPr>
            <a:r>
              <a:rPr lang="nb-NO" sz="2800" dirty="0"/>
              <a:t>Arbeidsmodellen er nå etablert praksis med tanke på utvikling av </a:t>
            </a:r>
            <a:r>
              <a:rPr lang="nb-NO" sz="2800"/>
              <a:t>tilsvarende tilbud</a:t>
            </a:r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E344291-18D8-7E56-7F84-B27A1736D5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r="5882" b="-1"/>
          <a:stretch/>
        </p:blipFill>
        <p:spPr>
          <a:xfrm>
            <a:off x="6172200" y="1963650"/>
            <a:ext cx="5181600" cy="366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58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E33189-CB03-BCCE-4A80-5AA46A4E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Modulen «Komme i gang»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750D29-50EA-3626-F187-69B2A184AD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995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/>
              <a:t>Læringsmål: Få en strategi for å komme i gang med skrivingen</a:t>
            </a:r>
          </a:p>
          <a:p>
            <a:pPr marL="0" indent="0">
              <a:buNone/>
            </a:pPr>
            <a:endParaRPr lang="nb-NO"/>
          </a:p>
          <a:p>
            <a:pPr marL="0" indent="0">
              <a:buClr>
                <a:srgbClr val="000000"/>
              </a:buClr>
              <a:buNone/>
            </a:pPr>
            <a:r>
              <a:rPr lang="nb-NO" sz="2400" u="sng"/>
              <a:t>Ramme: 30 min 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1: Orientering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2: Utprøving / studentaktiv del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3: (Re-) Kontekstualisering</a:t>
            </a:r>
          </a:p>
          <a:p>
            <a:pPr marL="446096" indent="-342900">
              <a:buClr>
                <a:srgbClr val="000000"/>
              </a:buClr>
            </a:pPr>
            <a:endParaRPr lang="nb-NO" sz="2400"/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Peke videre til andre aktuelle tilbud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endParaRPr lang="nb-NO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BF9D559-47EE-7E10-7EE0-561B325984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5882" b="-1"/>
          <a:stretch/>
        </p:blipFill>
        <p:spPr>
          <a:xfrm>
            <a:off x="6629400" y="2166850"/>
            <a:ext cx="5181600" cy="366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02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5FBAF9-FCE0-AE5F-FC4D-98C717E2F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416059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4573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5FBAF9-FCE0-AE5F-FC4D-98C717E2F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692974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7398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5FBAF9-FCE0-AE5F-FC4D-98C717E2F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240572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043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5FBAF9-FCE0-AE5F-FC4D-98C717E2F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578024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441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5FBAF9-FCE0-AE5F-FC4D-98C717E2F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162951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76368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5FBAF9-FCE0-AE5F-FC4D-98C717E2F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371381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0811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696B8C-374A-2905-E460-AE55A7D92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Utvalgte tilbakemeldinger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A663AA-C36F-7476-0398-2DA613B064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710672" cy="4351338"/>
          </a:xfrm>
        </p:spPr>
        <p:txBody>
          <a:bodyPr>
            <a:normAutofit fontScale="92500"/>
          </a:bodyPr>
          <a:lstStyle/>
          <a:p>
            <a:r>
              <a:rPr lang="nb-NO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Jeg synes 30 minutter var en veldig overkommelig tid og jeg tror det vil gjøre at flere kommer.</a:t>
            </a:r>
          </a:p>
          <a:p>
            <a:r>
              <a:rPr lang="nb-NO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Kurset er kort som gjør at jeg har tid til inne mellom forelesningene.</a:t>
            </a:r>
            <a:endParaRPr lang="nb-NO">
              <a:solidFill>
                <a:srgbClr val="222222"/>
              </a:solidFill>
              <a:latin typeface="Roboto" panose="02000000000000000000" pitchFamily="2" charset="0"/>
            </a:endParaRPr>
          </a:p>
          <a:p>
            <a:r>
              <a:rPr lang="nb-NO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At de som gi kurset er selv studenter så de er godt kjente med hva vi sliter med</a:t>
            </a:r>
          </a:p>
          <a:p>
            <a:r>
              <a:rPr lang="nb-NO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Det var enkelt å forstå, uten noen «store» eller svært akademiske ord, som gjorde det lett å holde fokus, noe vi studenter ofte kan slite litt med…</a:t>
            </a:r>
          </a:p>
          <a:p>
            <a:r>
              <a:rPr lang="nb-NO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Jeg liker konseptet og ser for meg å delta på flere kurs om det dukker opp. Veldig nyttig.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9991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2F8FF-FB8B-3CA5-278E-53243BEB2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D3EBB5-FE97-2BA2-F6B4-C2C72EC03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Modulen «Komme i gang»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EAA452-15D2-E7DD-30D7-479604118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995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/>
              <a:t>Modulen er nå et etablert tilbud ved Akademisk skrivesenter og ble holdt for første gang denne høsten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Arbeidsmetodikken er etablert praksis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Modul om notattaking er under utvikling, og det er planlagt flere</a:t>
            </a:r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endParaRPr lang="nb-NO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0B095F0-D112-E713-891F-5CABC860BB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5882" b="-1"/>
          <a:stretch/>
        </p:blipFill>
        <p:spPr>
          <a:xfrm>
            <a:off x="6629400" y="2166850"/>
            <a:ext cx="5181600" cy="366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59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F19B5-3E05-FCDE-DF60-88BA8FD87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A5139D-BDF5-FEDA-E5C4-36D2ED526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Modulen «Usikker på KI?»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B08DFB-BAF2-3C7F-B78B-A7C076146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99538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/>
              <a:t>Læringsmål: Reflektere bedre over forskjell på å bruke KI som støtte og som erstatning for eget arbeid</a:t>
            </a:r>
          </a:p>
          <a:p>
            <a:pPr marL="0" indent="0">
              <a:buNone/>
            </a:pPr>
            <a:endParaRPr lang="nb-NO"/>
          </a:p>
          <a:p>
            <a:pPr marL="0" indent="0">
              <a:buClr>
                <a:srgbClr val="000000"/>
              </a:buClr>
              <a:buNone/>
            </a:pPr>
            <a:r>
              <a:rPr lang="nb-NO" sz="2400" u="sng"/>
              <a:t>Ramme: 30 min 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1: Orientering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2: Refleksjon/ studentaktiv del</a:t>
            </a:r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Del 3: (Re-) Kontekstualisering</a:t>
            </a:r>
          </a:p>
          <a:p>
            <a:pPr marL="446096" indent="-342900">
              <a:buClr>
                <a:srgbClr val="000000"/>
              </a:buClr>
            </a:pPr>
            <a:endParaRPr lang="nb-NO" sz="2400"/>
          </a:p>
          <a:p>
            <a:pPr marL="446096" indent="-342900">
              <a:buClr>
                <a:srgbClr val="000000"/>
              </a:buClr>
            </a:pPr>
            <a:r>
              <a:rPr lang="nb-NO" sz="2400"/>
              <a:t>Peke videre til andre aktuelle tilbud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endParaRPr lang="nb-NO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7108090-DE68-F0E8-3104-0A6460320A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5882" b="-1"/>
          <a:stretch/>
        </p:blipFill>
        <p:spPr>
          <a:xfrm>
            <a:off x="6629400" y="2166850"/>
            <a:ext cx="5181600" cy="366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55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0DA3E-47CB-05C0-3445-D7D5E4E6A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3F8F25E-5F82-42B6-2563-787A906B26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44743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3862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52ECE-B6D0-21F0-3410-6310CDD09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B1D2B8-305C-F718-E4C5-7DB6BFE99C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507420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6914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71F6-E2DF-1950-6B03-AB7E9DF4F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C099C3F-60F3-89E1-ECEF-A8DAFAD049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017611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8422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09900-2A33-9A1C-E5AF-DED3C7197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98BC4BB-78BB-8166-EC7B-8A920436C5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07643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4741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39A82-0069-35CA-B821-49C712F11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9375B24-51A0-678A-0A00-00661CE752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821378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6382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850E2-54F1-9AB7-C540-6A2F6C776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BE224E5-B8F6-EE38-97F4-F6699B1442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775275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6962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5246F-D6A5-18D4-A23E-3F2BC1F55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14186-8CEE-87F9-C862-286B1FC1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Utvalgte tilbakemeldinger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90387B-830B-20E4-5C85-739F1C2F2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710672" cy="4351338"/>
          </a:xfrm>
        </p:spPr>
        <p:txBody>
          <a:bodyPr>
            <a:normAutofit/>
          </a:bodyPr>
          <a:lstStyle/>
          <a:p>
            <a:r>
              <a:rPr lang="nb-NO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Følte at jeg kunne snakke fritt siden de var studenter</a:t>
            </a:r>
          </a:p>
          <a:p>
            <a:r>
              <a:rPr lang="nb-NO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Nyttig å reflektere over ulike scenarioer</a:t>
            </a:r>
          </a:p>
          <a:p>
            <a:r>
              <a:rPr lang="nb-NO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Nyttig å høre andres synspunkter</a:t>
            </a:r>
          </a:p>
          <a:p>
            <a:r>
              <a:rPr lang="nb-NO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 var spesielt nyttig at jeg ble introdusert til nye ting som for eksempel den Notebook KI greia. </a:t>
            </a:r>
            <a:r>
              <a:rPr lang="nb-NO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Thanks</a:t>
            </a:r>
            <a:r>
              <a:rPr lang="nb-NO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for </a:t>
            </a:r>
            <a:r>
              <a:rPr lang="nb-NO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thatttt</a:t>
            </a:r>
            <a:r>
              <a:rPr lang="nb-NO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!</a:t>
            </a:r>
          </a:p>
          <a:p>
            <a:r>
              <a:rPr lang="nb-NO" b="0" i="0">
                <a:solidFill>
                  <a:srgbClr val="22222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Veldig flinke!! Fortsett sånn!</a:t>
            </a:r>
            <a:endParaRPr lang="nb-NO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999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Workshop til bruk av KI i studiene</a:t>
            </a:r>
            <a:br>
              <a:rPr lang="nb-NO"/>
            </a:br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037" y="4237773"/>
            <a:ext cx="7320791" cy="757238"/>
          </a:xfrm>
        </p:spPr>
        <p:txBody>
          <a:bodyPr/>
          <a:lstStyle/>
          <a:p>
            <a:r>
              <a:rPr lang="en-US"/>
              <a:t>Celine Langemyr Rostad </a:t>
            </a:r>
            <a:r>
              <a:rPr lang="en-US" err="1"/>
              <a:t>og</a:t>
            </a:r>
            <a:r>
              <a:rPr lang="en-US"/>
              <a:t> </a:t>
            </a:r>
          </a:p>
          <a:p>
            <a:r>
              <a:rPr lang="en-US"/>
              <a:t>Anders Husby Vinghøg</a:t>
            </a:r>
          </a:p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lassholder for innhold 12" descr="Et bilde som inneholder Grafikk, Font, skjermbilde, logo&#10;&#10;KI-generert innhold kan være feil.">
            <a:extLst>
              <a:ext uri="{FF2B5EF4-FFF2-40B4-BE49-F238E27FC236}">
                <a16:creationId xmlns:a16="http://schemas.microsoft.com/office/drawing/2014/main" id="{8E56B6A0-B60B-37CB-14ED-518C652A193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285" y="5735491"/>
            <a:ext cx="1862485" cy="994268"/>
          </a:xfrm>
        </p:spPr>
      </p:pic>
      <p:pic>
        <p:nvPicPr>
          <p:cNvPr id="8" name="Bilde 7" descr="Et bilde som inneholder klær, person, utendørs, tre&#10;&#10;KI-generert innhold kan være feil.">
            <a:extLst>
              <a:ext uri="{FF2B5EF4-FFF2-40B4-BE49-F238E27FC236}">
                <a16:creationId xmlns:a16="http://schemas.microsoft.com/office/drawing/2014/main" id="{09724C8B-2B5C-83AE-9B16-E7240DD58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1" y="1648406"/>
            <a:ext cx="5921829" cy="3947886"/>
          </a:xfrm>
          <a:prstGeom prst="rect">
            <a:avLst/>
          </a:prstGeom>
        </p:spPr>
      </p:pic>
      <p:pic>
        <p:nvPicPr>
          <p:cNvPr id="10" name="Plassholder for innhold 12" descr="Et bilde som inneholder Grafikk, Font, skjermbilde, logo&#10;&#10;KI-generert innhold kan være feil.">
            <a:extLst>
              <a:ext uri="{FF2B5EF4-FFF2-40B4-BE49-F238E27FC236}">
                <a16:creationId xmlns:a16="http://schemas.microsoft.com/office/drawing/2014/main" id="{0BD2FAA7-4A8E-E794-E66F-AAF2435C1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685" y="5887891"/>
            <a:ext cx="1862485" cy="99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7B5F92F-7BA2-189B-CE41-BDADFC510F5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" name="Plassholder for innhold 12" descr="Et bilde som inneholder Grafikk, Font, skjermbilde, logo&#10;&#10;KI-generert innhold kan være feil.">
            <a:extLst>
              <a:ext uri="{FF2B5EF4-FFF2-40B4-BE49-F238E27FC236}">
                <a16:creationId xmlns:a16="http://schemas.microsoft.com/office/drawing/2014/main" id="{69DE5207-6D89-82E3-AE2E-70F312D0DA2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285" y="5735491"/>
            <a:ext cx="1862485" cy="994268"/>
          </a:xfr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F86325D-9C30-977B-FFF3-BCBBE84B4A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2AC5662A-615B-B254-6C41-34AE6EA35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Læringsutbytte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206B208-6E1C-3491-C8A1-C07BA3DCE0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63594" y="3134438"/>
            <a:ext cx="5716962" cy="757238"/>
          </a:xfrm>
        </p:spPr>
        <p:txBody>
          <a:bodyPr/>
          <a:lstStyle/>
          <a:p>
            <a:r>
              <a:rPr lang="nb-NO"/>
              <a:t>Etter å ha deltatt i kurset vil du kunne gjøre rede for hva det vil si å bruke KI som støtte i eget arbeid</a:t>
            </a: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61E5C465-0CBE-8F39-75D7-601CFDF3AA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7721BC53-49C2-333F-07FD-1F881DC494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0BF3D2C-6AD8-2361-EC4D-4D981CC44B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EC8FAAAB-3ADC-6F59-CFCF-F026F3294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33140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1">
            <a:extLst>
              <a:ext uri="{FF2B5EF4-FFF2-40B4-BE49-F238E27FC236}">
                <a16:creationId xmlns:a16="http://schemas.microsoft.com/office/drawing/2014/main" id="{8DC41039-9182-909B-B192-E23C55CC6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F995661A-2D1C-FB10-201C-E7E1D54DF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4CD08C46-9D22-9C74-73B9-022F6D8FC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US" err="1"/>
              <a:t>Hva</a:t>
            </a:r>
            <a:r>
              <a:rPr lang="en-US"/>
              <a:t> er </a:t>
            </a:r>
            <a:r>
              <a:rPr lang="en-US" err="1"/>
              <a:t>tillatt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?</a:t>
            </a:r>
          </a:p>
        </p:txBody>
      </p:sp>
      <p:sp>
        <p:nvSpPr>
          <p:cNvPr id="21" name="Slide Number Placeholder 2" hidden="1">
            <a:extLst>
              <a:ext uri="{FF2B5EF4-FFF2-40B4-BE49-F238E27FC236}">
                <a16:creationId xmlns:a16="http://schemas.microsoft.com/office/drawing/2014/main" id="{2FF3FD18-EB17-C571-3682-184913D718D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pic>
        <p:nvPicPr>
          <p:cNvPr id="18" name="Plassholder for innhold 17">
            <a:extLst>
              <a:ext uri="{FF2B5EF4-FFF2-40B4-BE49-F238E27FC236}">
                <a16:creationId xmlns:a16="http://schemas.microsoft.com/office/drawing/2014/main" id="{C8DCB4FE-D27E-25CE-4BE6-A3BE00FC89EC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/>
          <a:stretch>
            <a:fillRect/>
          </a:stretch>
        </p:blipFill>
        <p:spPr>
          <a:xfrm>
            <a:off x="360363" y="1629736"/>
            <a:ext cx="11471275" cy="3723941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pic>
        <p:nvPicPr>
          <p:cNvPr id="22" name="Plassholder for innhold 12" descr="Et bilde som inneholder Grafikk, Font, skjermbilde, logo&#10;&#10;KI-generert innhold kan være feil.">
            <a:extLst>
              <a:ext uri="{FF2B5EF4-FFF2-40B4-BE49-F238E27FC236}">
                <a16:creationId xmlns:a16="http://schemas.microsoft.com/office/drawing/2014/main" id="{1A52851E-84D7-994C-09FE-54A22DACF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096" y="6105976"/>
            <a:ext cx="1008591" cy="538426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3564E12-0D4A-3021-0712-8DEE74462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877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4A54F1B-7B74-B0C6-24BD-396A08591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AF637E-CF10-39F7-D06A-2B6D8F78D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4" name="Plassholder for innhold 12" descr="Et bilde som inneholder Grafikk, Font, skjermbilde, logo&#10;&#10;KI-generert innhold kan være feil.">
            <a:extLst>
              <a:ext uri="{FF2B5EF4-FFF2-40B4-BE49-F238E27FC236}">
                <a16:creationId xmlns:a16="http://schemas.microsoft.com/office/drawing/2014/main" id="{E1909409-1044-61B8-E2FB-EC11F7176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096" y="6105976"/>
            <a:ext cx="1008591" cy="538426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9B47A516-3662-1119-8FC8-C94EF7F140B3}"/>
              </a:ext>
            </a:extLst>
          </p:cNvPr>
          <p:cNvSpPr txBox="1"/>
          <p:nvPr/>
        </p:nvSpPr>
        <p:spPr>
          <a:xfrm>
            <a:off x="341086" y="362857"/>
            <a:ext cx="11524750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3000" b="1"/>
              <a:t>Diskusjonsoppgave</a:t>
            </a:r>
          </a:p>
          <a:p>
            <a:endParaRPr lang="nb-NO" sz="3000"/>
          </a:p>
          <a:p>
            <a:r>
              <a:rPr lang="nb-NO" sz="2000"/>
              <a:t>Dere skal diskutere ulike caser knyttet til bruk av KI i studiene. Deretter skal dere kategorisere hva som skal til for at bruk av KI blir grønt, gult eller rødt for hver case. </a:t>
            </a:r>
            <a:endParaRPr lang="nb-NO" sz="2000">
              <a:cs typeface="Arial"/>
            </a:endParaRPr>
          </a:p>
          <a:p>
            <a:endParaRPr lang="nb-NO" sz="2000"/>
          </a:p>
          <a:p>
            <a:r>
              <a:rPr lang="nb-NO" sz="2000"/>
              <a:t>Eksempel:</a:t>
            </a:r>
            <a:endParaRPr lang="nb-NO" sz="2000">
              <a:cs typeface="Arial"/>
            </a:endParaRPr>
          </a:p>
          <a:p>
            <a:r>
              <a:rPr lang="nb-NO" sz="2000"/>
              <a:t>Du har en tekst om </a:t>
            </a:r>
            <a:r>
              <a:rPr lang="nb-NO" sz="2000" err="1"/>
              <a:t>Vygotski</a:t>
            </a:r>
            <a:r>
              <a:rPr lang="nb-NO" sz="2000"/>
              <a:t> på pensum. Du synes den er vanskelig å forstå. Du legger den inn i </a:t>
            </a:r>
            <a:r>
              <a:rPr lang="nb-NO" sz="2000" err="1"/>
              <a:t>NotebookLM</a:t>
            </a:r>
            <a:r>
              <a:rPr lang="nb-NO" sz="2000"/>
              <a:t> og ber om en forklaring som en nybegynner kan forstå.</a:t>
            </a:r>
            <a:endParaRPr lang="nb-NO" sz="2000">
              <a:cs typeface="Arial"/>
            </a:endParaRPr>
          </a:p>
          <a:p>
            <a:endParaRPr lang="nb-NO" sz="2000"/>
          </a:p>
          <a:p>
            <a:r>
              <a:rPr lang="nb-NO" sz="2000">
                <a:highlight>
                  <a:srgbClr val="008000"/>
                </a:highlight>
              </a:rPr>
              <a:t>Grønn: </a:t>
            </a:r>
            <a:r>
              <a:rPr lang="nb-NO" sz="2000"/>
              <a:t>Du bruker forklaringen som et utgangspunkt for videre lesning </a:t>
            </a:r>
            <a:endParaRPr lang="nb-NO" sz="2000">
              <a:cs typeface="Arial"/>
            </a:endParaRPr>
          </a:p>
          <a:p>
            <a:endParaRPr lang="nb-NO" sz="2000"/>
          </a:p>
          <a:p>
            <a:r>
              <a:rPr lang="nb-NO" sz="2000">
                <a:highlight>
                  <a:srgbClr val="FFFF00"/>
                </a:highlight>
              </a:rPr>
              <a:t>Gul: </a:t>
            </a:r>
            <a:r>
              <a:rPr lang="nb-NO" sz="2000"/>
              <a:t>Du kopierer forklaringen og bruker deler av det i en presentasjon i seminar</a:t>
            </a:r>
            <a:endParaRPr lang="nb-NO" sz="2000">
              <a:cs typeface="Arial"/>
            </a:endParaRPr>
          </a:p>
          <a:p>
            <a:endParaRPr lang="nb-NO" sz="2000"/>
          </a:p>
          <a:p>
            <a:r>
              <a:rPr lang="nb-NO" sz="2000">
                <a:highlight>
                  <a:srgbClr val="FF0000"/>
                </a:highlight>
              </a:rPr>
              <a:t>Rød: </a:t>
            </a:r>
            <a:r>
              <a:rPr lang="nb-NO" sz="2000"/>
              <a:t>Du kopierer forklaringen og bruker den i en oppgave</a:t>
            </a:r>
            <a:endParaRPr lang="nb-NO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5085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3B2B1C1-8709-9926-8798-0095E5B557F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1685B91-EA73-CABD-B539-F8F2396FBF0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E07E9BC-CAC3-E866-ED39-EF508B8BC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Caser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93F1447F-A8C1-ED7F-CFBA-FBB694F6DB8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/>
              <a:t>Hva skal til for at disse casene blir </a:t>
            </a:r>
            <a:r>
              <a:rPr lang="nb-NO">
                <a:highlight>
                  <a:srgbClr val="008000"/>
                </a:highlight>
              </a:rPr>
              <a:t>grønne</a:t>
            </a:r>
            <a:r>
              <a:rPr lang="nb-NO"/>
              <a:t>, </a:t>
            </a:r>
            <a:r>
              <a:rPr lang="nb-NO">
                <a:highlight>
                  <a:srgbClr val="FFFF00"/>
                </a:highlight>
              </a:rPr>
              <a:t>gule</a:t>
            </a:r>
            <a:r>
              <a:rPr lang="nb-NO"/>
              <a:t> eller </a:t>
            </a:r>
            <a:r>
              <a:rPr lang="nb-NO">
                <a:highlight>
                  <a:srgbClr val="FF0000"/>
                </a:highlight>
              </a:rPr>
              <a:t>røde</a:t>
            </a:r>
            <a:r>
              <a:rPr lang="nb-NO"/>
              <a:t>?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9E60908-4F19-D1AE-5160-B00E90E0B7DC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1600"/>
              <a:t>Du skal skrive semesteroppgave i EXPHIL. Du laster opp pensum og oppgavebeskrivelsen i </a:t>
            </a:r>
            <a:r>
              <a:rPr lang="nb-NO" sz="1600" err="1"/>
              <a:t>NotebookLM</a:t>
            </a:r>
            <a:r>
              <a:rPr lang="nb-NO" sz="1600"/>
              <a:t>. Du ber om å få en disposisjon basert på disse.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600"/>
              <a:t>Du skal forberede deg til seminar. Du laster opp pensum til seminaret og får den oppsummert av GPT UiO.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600"/>
              <a:t>Du skal bruke begrepet </a:t>
            </a:r>
            <a:r>
              <a:rPr lang="nb-NO" sz="1600" i="1"/>
              <a:t>stillasbygging</a:t>
            </a:r>
            <a:r>
              <a:rPr lang="nb-NO" sz="1600"/>
              <a:t> i en oppgave. Du ber KI om hjelp til å definere begrepet før du bruker det i oppgaven din.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600"/>
              <a:t>Du er usikker på hvordan du skal utforme litteraturlisten i oppgaven din. Du legger kildene inn i GPT og ber GPT om å sette dem opp som en korrekt litteraturliste for deg.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600"/>
              <a:t>Du vil sitere et tekstutdrag fra pensumboken i en oppgave du skriver. Pensumboken er på engelsk. Oppgaven er på norsk. Du ber GPT om å oversette tekstutdraget.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600"/>
              <a:t>Du mangler 400 ord på en oppgave. Du laster opp utkastet og spør GPT om hva du kan legge til for å fylle ordkravet.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600"/>
              <a:t>Du er usikker på om oppgaven han har skrevet har en god nok struktur. Tanta di jobber som lærer på et universitet, så du ber henne lese oppgaven din og gi råd.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600"/>
              <a:t>Du har skrevet en oppgave og mangler bare avslutning. Du laster opp oppgaven din og ber KI om å oppsummere den.</a:t>
            </a:r>
          </a:p>
          <a:p>
            <a:pPr marL="457200" indent="-457200">
              <a:buFont typeface="+mj-lt"/>
              <a:buAutoNum type="arabicPeriod"/>
            </a:pPr>
            <a:endParaRPr lang="nb-NO" sz="1600"/>
          </a:p>
        </p:txBody>
      </p:sp>
      <p:pic>
        <p:nvPicPr>
          <p:cNvPr id="7" name="Plassholder for innhold 12" descr="Et bilde som inneholder Grafikk, Font, skjermbilde, logo&#10;&#10;KI-generert innhold kan være feil.">
            <a:extLst>
              <a:ext uri="{FF2B5EF4-FFF2-40B4-BE49-F238E27FC236}">
                <a16:creationId xmlns:a16="http://schemas.microsoft.com/office/drawing/2014/main" id="{D57CD6BB-7454-0A90-7D88-1B9E7E55E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096" y="6105976"/>
            <a:ext cx="1008591" cy="53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77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35ADAF7-9BEB-4FA3-AE9F-4CF47620EB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1A1BDBB-522A-9512-1A4C-52990CF1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47" y="431212"/>
            <a:ext cx="3420305" cy="19063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Veien</a:t>
            </a: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videre</a:t>
            </a: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BB0BA7-0383-4937-8874-B01AAA08E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68743"/>
            <a:ext cx="4310288" cy="408925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ssholder for bilde 5" descr="Et bilde som inneholder brostein, mønster, grunn, grå&#10;&#10;KI-generert innhold kan være feil.">
            <a:extLst>
              <a:ext uri="{FF2B5EF4-FFF2-40B4-BE49-F238E27FC236}">
                <a16:creationId xmlns:a16="http://schemas.microsoft.com/office/drawing/2014/main" id="{D51551D8-3092-C34D-D49D-E910B269A5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5" r="8342" b="3"/>
          <a:stretch>
            <a:fillRect/>
          </a:stretch>
        </p:blipFill>
        <p:spPr>
          <a:xfrm>
            <a:off x="95533" y="2844748"/>
            <a:ext cx="4198737" cy="4013251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893E08-6E6F-03B1-E080-4537662E8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3917" y="-218364"/>
            <a:ext cx="6898436" cy="7076363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endParaRPr lang="en-US" sz="2400"/>
          </a:p>
          <a:p>
            <a:endParaRPr lang="en-US" sz="2400" u="sng"/>
          </a:p>
          <a:p>
            <a:r>
              <a:rPr lang="en-US" sz="2400" u="sng" err="1"/>
              <a:t>Gradvis</a:t>
            </a:r>
            <a:r>
              <a:rPr lang="en-US" sz="2400" u="sng"/>
              <a:t> </a:t>
            </a:r>
            <a:r>
              <a:rPr lang="en-US" sz="2400" u="sng" err="1"/>
              <a:t>oppbygging</a:t>
            </a:r>
            <a:r>
              <a:rPr lang="en-US" sz="2400" u="sng"/>
              <a:t> 2025 – 2026</a:t>
            </a:r>
          </a:p>
          <a:p>
            <a:pPr marL="514350" lvl="1"/>
            <a:r>
              <a:rPr lang="en-US" err="1"/>
              <a:t>Utvikle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pilotere</a:t>
            </a:r>
            <a:r>
              <a:rPr lang="en-US"/>
              <a:t> </a:t>
            </a:r>
            <a:r>
              <a:rPr lang="en-US" err="1"/>
              <a:t>kursmoduler</a:t>
            </a:r>
            <a:endParaRPr lang="en-US"/>
          </a:p>
          <a:p>
            <a:pPr marL="514350" lvl="1"/>
            <a:r>
              <a:rPr lang="en-US" err="1"/>
              <a:t>Opplæring</a:t>
            </a:r>
            <a:r>
              <a:rPr lang="en-US"/>
              <a:t>/</a:t>
            </a:r>
            <a:r>
              <a:rPr lang="en-US" err="1"/>
              <a:t>innføring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arbeidsmetodikk</a:t>
            </a:r>
            <a:br>
              <a:rPr lang="en-US"/>
            </a:br>
            <a:endParaRPr lang="en-US"/>
          </a:p>
          <a:p>
            <a:r>
              <a:rPr lang="en-US" sz="2400" u="sng" err="1"/>
              <a:t>Studentundervisere</a:t>
            </a:r>
            <a:r>
              <a:rPr lang="en-US" sz="2400" u="sng"/>
              <a:t> / </a:t>
            </a:r>
            <a:r>
              <a:rPr lang="en-US" sz="2400" u="sng" err="1"/>
              <a:t>Faglige</a:t>
            </a:r>
            <a:r>
              <a:rPr lang="en-US" sz="2400" u="sng"/>
              <a:t> ansatte</a:t>
            </a:r>
          </a:p>
          <a:p>
            <a:pPr marL="742950" lvl="1"/>
            <a:r>
              <a:rPr lang="en-US" err="1"/>
              <a:t>Skrivementorer</a:t>
            </a:r>
            <a:endParaRPr lang="en-US"/>
          </a:p>
          <a:p>
            <a:pPr marL="742950" lvl="1"/>
            <a:r>
              <a:rPr lang="en-US"/>
              <a:t>Læringsassistentnettverket</a:t>
            </a:r>
          </a:p>
          <a:p>
            <a:pPr marL="742950" lvl="1"/>
            <a:r>
              <a:rPr lang="en-US"/>
              <a:t>Andre...</a:t>
            </a:r>
            <a:br>
              <a:rPr lang="en-US"/>
            </a:br>
            <a:endParaRPr lang="en-US"/>
          </a:p>
          <a:p>
            <a:r>
              <a:rPr lang="en-US" sz="2400" u="sng"/>
              <a:t>30-minuttsmoduler:</a:t>
            </a:r>
          </a:p>
          <a:p>
            <a:pPr lvl="1"/>
            <a:r>
              <a:rPr lang="en-US" err="1"/>
              <a:t>Fleksibilitet</a:t>
            </a:r>
            <a:r>
              <a:rPr lang="en-US"/>
              <a:t> </a:t>
            </a:r>
          </a:p>
          <a:p>
            <a:pPr lvl="1"/>
            <a:r>
              <a:rPr lang="en-US" err="1"/>
              <a:t>Generelt</a:t>
            </a:r>
            <a:r>
              <a:rPr lang="en-US"/>
              <a:t> / </a:t>
            </a:r>
            <a:r>
              <a:rPr lang="en-US" err="1"/>
              <a:t>Fagspesifikt</a:t>
            </a:r>
            <a:br>
              <a:rPr lang="en-US"/>
            </a:br>
            <a:endParaRPr lang="en-US"/>
          </a:p>
          <a:p>
            <a:r>
              <a:rPr lang="en-US" sz="2400" u="sng" err="1"/>
              <a:t>Kvalitetssikring</a:t>
            </a:r>
            <a:r>
              <a:rPr lang="en-US" sz="2400" u="sng"/>
              <a:t> </a:t>
            </a:r>
            <a:r>
              <a:rPr lang="en-US" sz="2400" u="sng" err="1"/>
              <a:t>og</a:t>
            </a:r>
            <a:r>
              <a:rPr lang="en-US" sz="2400" u="sng"/>
              <a:t> </a:t>
            </a:r>
            <a:r>
              <a:rPr lang="en-US" sz="2400" u="sng" err="1"/>
              <a:t>kommunikasjon</a:t>
            </a:r>
            <a:endParaRPr lang="en-US" sz="2400"/>
          </a:p>
          <a:p>
            <a:pPr lvl="1"/>
            <a:r>
              <a:rPr lang="en-US" err="1"/>
              <a:t>Årlig</a:t>
            </a:r>
            <a:r>
              <a:rPr lang="en-US"/>
              <a:t>/</a:t>
            </a:r>
            <a:r>
              <a:rPr lang="en-US" err="1"/>
              <a:t>semestervis</a:t>
            </a:r>
            <a:r>
              <a:rPr lang="en-US"/>
              <a:t> </a:t>
            </a:r>
            <a:r>
              <a:rPr lang="en-US" err="1"/>
              <a:t>evaluering</a:t>
            </a:r>
            <a:r>
              <a:rPr lang="en-US"/>
              <a:t> </a:t>
            </a:r>
          </a:p>
          <a:p>
            <a:pPr lvl="1"/>
            <a:r>
              <a:rPr lang="en-US"/>
              <a:t>Design </a:t>
            </a:r>
            <a:r>
              <a:rPr lang="en-US" err="1"/>
              <a:t>og</a:t>
            </a:r>
            <a:r>
              <a:rPr lang="en-US"/>
              <a:t> redesign </a:t>
            </a:r>
          </a:p>
          <a:p>
            <a:pPr lvl="1"/>
            <a:r>
              <a:rPr lang="en-US" sz="2400" err="1"/>
              <a:t>Plattformer</a:t>
            </a:r>
            <a:endParaRPr lang="en-US" sz="2400"/>
          </a:p>
          <a:p>
            <a:endParaRPr lang="en-US" sz="17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D3AB31-A71C-4414-BA05-CF667CBA3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89741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346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ee Book Love photo and picture">
            <a:extLst>
              <a:ext uri="{FF2B5EF4-FFF2-40B4-BE49-F238E27FC236}">
                <a16:creationId xmlns:a16="http://schemas.microsoft.com/office/drawing/2014/main" id="{2CE40088-C5AE-6D08-6C2E-C8A628B3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3" r="-1" b="11366"/>
          <a:stretch>
            <a:fillRect/>
          </a:stretch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8E116AE-2D40-DE80-90FD-AC20159FA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nb-NO" sz="6600">
                <a:solidFill>
                  <a:schemeClr val="bg1"/>
                </a:solidFill>
              </a:rPr>
              <a:t>Takk for oss!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C1B8B0-CD0E-26B9-5483-95FD18DFA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Eystein Gullbekk - eystein.gullbekk@ub.uio.no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668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4528288B669942A04DD0FC26D38A7E" ma:contentTypeVersion="18" ma:contentTypeDescription="Opprett et nytt dokument." ma:contentTypeScope="" ma:versionID="9ee9d2c943c299af7ee2d26c6313ad72">
  <xsd:schema xmlns:xsd="http://www.w3.org/2001/XMLSchema" xmlns:xs="http://www.w3.org/2001/XMLSchema" xmlns:p="http://schemas.microsoft.com/office/2006/metadata/properties" xmlns:ns2="81ddff66-9fb7-42cc-9013-c530f11327ff" xmlns:ns3="f2339ab2-52dd-407a-a51f-92335d993934" targetNamespace="http://schemas.microsoft.com/office/2006/metadata/properties" ma:root="true" ma:fieldsID="53e3ef562a4e7f33809d77216e2d2f14" ns2:_="" ns3:_="">
    <xsd:import namespace="81ddff66-9fb7-42cc-9013-c530f11327ff"/>
    <xsd:import namespace="f2339ab2-52dd-407a-a51f-92335d9939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dff66-9fb7-42cc-9013-c530f11327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39ab2-52dd-407a-a51f-92335d99393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0227ac9-e7c2-41e2-967e-92f041012f7f}" ma:internalName="TaxCatchAll" ma:showField="CatchAllData" ma:web="f2339ab2-52dd-407a-a51f-92335d9939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ddff66-9fb7-42cc-9013-c530f11327ff">
      <Terms xmlns="http://schemas.microsoft.com/office/infopath/2007/PartnerControls"/>
    </lcf76f155ced4ddcb4097134ff3c332f>
    <TaxCatchAll xmlns="f2339ab2-52dd-407a-a51f-92335d993934" xsi:nil="true"/>
  </documentManagement>
</p:properties>
</file>

<file path=customXml/itemProps1.xml><?xml version="1.0" encoding="utf-8"?>
<ds:datastoreItem xmlns:ds="http://schemas.openxmlformats.org/officeDocument/2006/customXml" ds:itemID="{264DD2D5-4997-405E-AECC-590999C42C20}"/>
</file>

<file path=customXml/itemProps2.xml><?xml version="1.0" encoding="utf-8"?>
<ds:datastoreItem xmlns:ds="http://schemas.openxmlformats.org/officeDocument/2006/customXml" ds:itemID="{EA19D87E-A1FA-44C1-89F9-536666B1A1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B3CC3C-D6B8-4276-B8E6-985C1F46F090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88b4f17e-bf59-400d-ab32-ec291c61f058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be9d5d86-0ee7-4f76-bef6-d41fd2a6645c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1642</Words>
  <Application>Microsoft Office PowerPoint</Application>
  <PresentationFormat>Widescreen</PresentationFormat>
  <Paragraphs>249</Paragraphs>
  <Slides>36</Slides>
  <Notes>6</Notes>
  <HiddenSlides>0</HiddenSlides>
  <MMClips>0</MMClips>
  <ScaleCrop>false</ScaleCrop>
  <HeadingPairs>
    <vt:vector size="8" baseType="variant">
      <vt:variant>
        <vt:lpstr>Brukte skrifter</vt:lpstr>
      </vt:variant>
      <vt:variant>
        <vt:i4>10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36</vt:i4>
      </vt:variant>
    </vt:vector>
  </HeadingPairs>
  <TitlesOfParts>
    <vt:vector size="50" baseType="lpstr">
      <vt:lpstr>Aptos</vt:lpstr>
      <vt:lpstr>Aptos Display</vt:lpstr>
      <vt:lpstr>Arial</vt:lpstr>
      <vt:lpstr>Calibri</vt:lpstr>
      <vt:lpstr>Calibri Light</vt:lpstr>
      <vt:lpstr>Inter var</vt:lpstr>
      <vt:lpstr>Roboto</vt:lpstr>
      <vt:lpstr>Symbol</vt:lpstr>
      <vt:lpstr>Times New Roman</vt:lpstr>
      <vt:lpstr>Wingdings</vt:lpstr>
      <vt:lpstr>Office-tema</vt:lpstr>
      <vt:lpstr>Office Theme</vt:lpstr>
      <vt:lpstr>Office-tema</vt:lpstr>
      <vt:lpstr>think-cell Slide</vt:lpstr>
      <vt:lpstr>UB for førsteårsstudenter</vt:lpstr>
      <vt:lpstr>Om prosjektet</vt:lpstr>
      <vt:lpstr>UBs oppdrag</vt:lpstr>
      <vt:lpstr>Lost in translation </vt:lpstr>
      <vt:lpstr>10.000 </vt:lpstr>
      <vt:lpstr>Prosjektgruppas innsikt – Hvordan har vi jobbet?</vt:lpstr>
      <vt:lpstr>Prosjektgruppas innsikt </vt:lpstr>
      <vt:lpstr>Hva ønsker studentene?</vt:lpstr>
      <vt:lpstr>Satsing fra UB </vt:lpstr>
      <vt:lpstr>Pilotering</vt:lpstr>
      <vt:lpstr>Modulen «Praktisk om praktikum»</vt:lpstr>
      <vt:lpstr>Modulen «Praktisk om praktikum»</vt:lpstr>
      <vt:lpstr>Modulen «Komme i gang»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Utvalgte tilbakemeldinger</vt:lpstr>
      <vt:lpstr>Modulen «Komme i gang»</vt:lpstr>
      <vt:lpstr>Modulen «Usikker på KI?»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Utvalgte tilbakemeldinger</vt:lpstr>
      <vt:lpstr>Workshop til bruk av KI i studiene </vt:lpstr>
      <vt:lpstr>Læringsutbytte</vt:lpstr>
      <vt:lpstr>Hva er tillatt på UiO?</vt:lpstr>
      <vt:lpstr>PowerPoint-presentasjon</vt:lpstr>
      <vt:lpstr>Caser</vt:lpstr>
      <vt:lpstr>Veien videre</vt:lpstr>
      <vt:lpstr>Takk for oss!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Eystein Gullbekk</dc:creator>
  <cp:lastModifiedBy>Kristian Kjesbu Drøsshaug</cp:lastModifiedBy>
  <cp:revision>2</cp:revision>
  <dcterms:created xsi:type="dcterms:W3CDTF">2025-02-18T09:07:06Z</dcterms:created>
  <dcterms:modified xsi:type="dcterms:W3CDTF">2025-11-27T08:49:53Z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0x010100A24528288B669942A04DD0FC26D38A7E</vt:lpwstr>
  </property>
  <property fmtid="{D5CDD505-2E9C-101B-9397-08002B2CF9AE}" pid="3" name="MediaServiceImageTags">
    <vt:lpwstr/>
  </property>
</Properties>
</file>