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6" r:id="rId6"/>
    <p:sldId id="261" r:id="rId7"/>
    <p:sldId id="277" r:id="rId8"/>
    <p:sldId id="275" r:id="rId9"/>
    <p:sldId id="276" r:id="rId10"/>
    <p:sldId id="279" r:id="rId11"/>
    <p:sldId id="262" r:id="rId12"/>
    <p:sldId id="283" r:id="rId13"/>
    <p:sldId id="266" r:id="rId14"/>
    <p:sldId id="280" r:id="rId15"/>
    <p:sldId id="282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8B693-4876-504C-F691-46CDB9610999}" v="226" dt="2024-06-10T12:44:26.266"/>
    <p1510:client id="{0E1BCE43-0B50-9ECB-4A46-E9A75C2E75D3}" v="224" dt="2024-06-10T12:53:54.629"/>
    <p1510:client id="{E6A2C284-6E1C-CCD0-611A-DA24AF4E5238}" v="123" dt="2024-06-10T13:02:21.9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5F02DF-A5EF-4B57-BD59-BFB6CC3CAEA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E257F53-58BF-4428-94E9-29B9098984F7}">
      <dgm:prSet phldrT="[Tekst]"/>
      <dgm:spPr/>
      <dgm:t>
        <a:bodyPr/>
        <a:lstStyle/>
        <a:p>
          <a:r>
            <a:rPr lang="nb-NO" dirty="0"/>
            <a:t>Prosjekt MO</a:t>
          </a:r>
          <a:endParaRPr lang="en-GB" dirty="0"/>
        </a:p>
      </dgm:t>
    </dgm:pt>
    <dgm:pt modelId="{60E24A2A-5CC9-4F05-B616-CD276DBC3705}" type="parTrans" cxnId="{8BBE71DD-FEBC-4CB4-8DDE-9C3B5FB77E69}">
      <dgm:prSet/>
      <dgm:spPr/>
      <dgm:t>
        <a:bodyPr/>
        <a:lstStyle/>
        <a:p>
          <a:endParaRPr lang="en-GB"/>
        </a:p>
      </dgm:t>
    </dgm:pt>
    <dgm:pt modelId="{4E2852AF-1748-4280-A200-D1A6F9B37E0D}" type="sibTrans" cxnId="{8BBE71DD-FEBC-4CB4-8DDE-9C3B5FB77E69}">
      <dgm:prSet/>
      <dgm:spPr/>
      <dgm:t>
        <a:bodyPr/>
        <a:lstStyle/>
        <a:p>
          <a:endParaRPr lang="en-GB"/>
        </a:p>
      </dgm:t>
    </dgm:pt>
    <dgm:pt modelId="{4E2005F9-FF48-4A07-AEEA-32AAE144449D}">
      <dgm:prSet phldrT="[Tekst]"/>
      <dgm:spPr/>
      <dgm:t>
        <a:bodyPr/>
        <a:lstStyle/>
        <a:p>
          <a:r>
            <a:rPr lang="nb-NO" dirty="0"/>
            <a:t>Planlegging</a:t>
          </a:r>
          <a:endParaRPr lang="en-GB" dirty="0"/>
        </a:p>
      </dgm:t>
    </dgm:pt>
    <dgm:pt modelId="{9FEB5DB9-5427-4741-A3DC-3CCF0D80D315}" type="parTrans" cxnId="{B3F803EB-E969-49FC-81AD-AF17B0AD336C}">
      <dgm:prSet/>
      <dgm:spPr/>
      <dgm:t>
        <a:bodyPr/>
        <a:lstStyle/>
        <a:p>
          <a:endParaRPr lang="en-GB"/>
        </a:p>
      </dgm:t>
    </dgm:pt>
    <dgm:pt modelId="{F8603B61-706F-40A1-8667-DB60064CE499}" type="sibTrans" cxnId="{B3F803EB-E969-49FC-81AD-AF17B0AD336C}">
      <dgm:prSet/>
      <dgm:spPr/>
      <dgm:t>
        <a:bodyPr/>
        <a:lstStyle/>
        <a:p>
          <a:endParaRPr lang="en-GB"/>
        </a:p>
      </dgm:t>
    </dgm:pt>
    <dgm:pt modelId="{C558F4FF-6828-4043-926B-10BFA773495C}">
      <dgm:prSet phldrT="[Tekst]"/>
      <dgm:spPr/>
      <dgm:t>
        <a:bodyPr/>
        <a:lstStyle/>
        <a:p>
          <a:endParaRPr lang="en-GB" dirty="0"/>
        </a:p>
      </dgm:t>
    </dgm:pt>
    <dgm:pt modelId="{B0309902-C806-425F-A33C-E1773601283C}" type="parTrans" cxnId="{DFBF35E3-D63C-4C32-AF77-0750F8E35E74}">
      <dgm:prSet/>
      <dgm:spPr/>
      <dgm:t>
        <a:bodyPr/>
        <a:lstStyle/>
        <a:p>
          <a:endParaRPr lang="en-GB"/>
        </a:p>
      </dgm:t>
    </dgm:pt>
    <dgm:pt modelId="{5D782B32-C2B1-41B5-96A3-246A635FB1BF}" type="sibTrans" cxnId="{DFBF35E3-D63C-4C32-AF77-0750F8E35E74}">
      <dgm:prSet/>
      <dgm:spPr/>
      <dgm:t>
        <a:bodyPr/>
        <a:lstStyle/>
        <a:p>
          <a:endParaRPr lang="en-GB"/>
        </a:p>
      </dgm:t>
    </dgm:pt>
    <dgm:pt modelId="{44A67E34-571D-4547-86A1-0C924F486815}">
      <dgm:prSet phldrT="[Tekst]"/>
      <dgm:spPr/>
      <dgm:t>
        <a:bodyPr/>
        <a:lstStyle/>
        <a:p>
          <a:pPr>
            <a:buNone/>
          </a:pPr>
          <a:r>
            <a:rPr lang="nb-NO" dirty="0"/>
            <a:t>Kartlegging av prosesser</a:t>
          </a:r>
          <a:endParaRPr lang="en-GB" dirty="0"/>
        </a:p>
      </dgm:t>
    </dgm:pt>
    <dgm:pt modelId="{4F93AC13-B63A-425C-AD82-97080BF48A33}" type="parTrans" cxnId="{6B57D8CA-2277-4A4C-AFD2-2F949CCC0A3A}">
      <dgm:prSet/>
      <dgm:spPr/>
      <dgm:t>
        <a:bodyPr/>
        <a:lstStyle/>
        <a:p>
          <a:endParaRPr lang="en-GB"/>
        </a:p>
      </dgm:t>
    </dgm:pt>
    <dgm:pt modelId="{757D2F41-BB2C-444E-885F-7EF393484519}" type="sibTrans" cxnId="{6B57D8CA-2277-4A4C-AFD2-2F949CCC0A3A}">
      <dgm:prSet/>
      <dgm:spPr/>
      <dgm:t>
        <a:bodyPr/>
        <a:lstStyle/>
        <a:p>
          <a:endParaRPr lang="en-GB"/>
        </a:p>
      </dgm:t>
    </dgm:pt>
    <dgm:pt modelId="{AA21C7DA-21DB-46B8-9DD7-7B2B616D4069}">
      <dgm:prSet phldrT="[Tekst]"/>
      <dgm:spPr/>
      <dgm:t>
        <a:bodyPr/>
        <a:lstStyle/>
        <a:p>
          <a:r>
            <a:rPr lang="nb-NO" dirty="0"/>
            <a:t>Avslutning</a:t>
          </a:r>
          <a:endParaRPr lang="en-GB" dirty="0"/>
        </a:p>
      </dgm:t>
    </dgm:pt>
    <dgm:pt modelId="{BC8F943F-3D28-4843-A2B7-21997886FDC3}" type="parTrans" cxnId="{D8A7F87E-4F89-4649-8C1A-C6A0FAE5359F}">
      <dgm:prSet/>
      <dgm:spPr/>
      <dgm:t>
        <a:bodyPr/>
        <a:lstStyle/>
        <a:p>
          <a:endParaRPr lang="en-GB"/>
        </a:p>
      </dgm:t>
    </dgm:pt>
    <dgm:pt modelId="{6B071360-10D3-421E-833B-42929CAB086B}" type="sibTrans" cxnId="{D8A7F87E-4F89-4649-8C1A-C6A0FAE5359F}">
      <dgm:prSet/>
      <dgm:spPr/>
      <dgm:t>
        <a:bodyPr/>
        <a:lstStyle/>
        <a:p>
          <a:endParaRPr lang="en-GB"/>
        </a:p>
      </dgm:t>
    </dgm:pt>
    <dgm:pt modelId="{2F7BB353-17BC-4C22-B2AD-C1640E324385}">
      <dgm:prSet phldrT="[Tekst]"/>
      <dgm:spPr/>
      <dgm:t>
        <a:bodyPr/>
        <a:lstStyle/>
        <a:p>
          <a:r>
            <a:rPr lang="nb-NO" dirty="0"/>
            <a:t>Mål</a:t>
          </a:r>
          <a:endParaRPr lang="en-GB" dirty="0"/>
        </a:p>
      </dgm:t>
    </dgm:pt>
    <dgm:pt modelId="{FCFE3A3A-FD1C-4FAC-B7A4-8F1EED1C1C25}" type="parTrans" cxnId="{19BBFEED-AA0E-4E78-8323-57FA971F64BB}">
      <dgm:prSet/>
      <dgm:spPr/>
      <dgm:t>
        <a:bodyPr/>
        <a:lstStyle/>
        <a:p>
          <a:endParaRPr lang="en-GB"/>
        </a:p>
      </dgm:t>
    </dgm:pt>
    <dgm:pt modelId="{0371572B-616E-4D53-AEAB-6D17E112C458}" type="sibTrans" cxnId="{19BBFEED-AA0E-4E78-8323-57FA971F64BB}">
      <dgm:prSet/>
      <dgm:spPr/>
      <dgm:t>
        <a:bodyPr/>
        <a:lstStyle/>
        <a:p>
          <a:endParaRPr lang="en-GB"/>
        </a:p>
      </dgm:t>
    </dgm:pt>
    <dgm:pt modelId="{BDDB24D1-B4D2-4FFA-BA94-198BB30319C3}">
      <dgm:prSet phldrT="[Tekst]"/>
      <dgm:spPr/>
      <dgm:t>
        <a:bodyPr/>
        <a:lstStyle/>
        <a:p>
          <a:r>
            <a:rPr lang="nb-NO" dirty="0"/>
            <a:t>Tidslinje</a:t>
          </a:r>
          <a:endParaRPr lang="en-GB" dirty="0"/>
        </a:p>
      </dgm:t>
    </dgm:pt>
    <dgm:pt modelId="{2A514A8A-2F81-4549-B06E-FFBDCE525D0B}" type="parTrans" cxnId="{676F8234-1049-4010-B993-238C4BAC9816}">
      <dgm:prSet/>
      <dgm:spPr/>
      <dgm:t>
        <a:bodyPr/>
        <a:lstStyle/>
        <a:p>
          <a:endParaRPr lang="en-GB"/>
        </a:p>
      </dgm:t>
    </dgm:pt>
    <dgm:pt modelId="{2D5C7F63-1394-4279-AE46-79F2DA56C5FE}" type="sibTrans" cxnId="{676F8234-1049-4010-B993-238C4BAC9816}">
      <dgm:prSet/>
      <dgm:spPr/>
      <dgm:t>
        <a:bodyPr/>
        <a:lstStyle/>
        <a:p>
          <a:endParaRPr lang="en-GB"/>
        </a:p>
      </dgm:t>
    </dgm:pt>
    <dgm:pt modelId="{096A5543-CFBF-40F2-A051-A3D2B92F60A5}">
      <dgm:prSet phldrT="[Tekst]"/>
      <dgm:spPr/>
      <dgm:t>
        <a:bodyPr/>
        <a:lstStyle/>
        <a:p>
          <a:r>
            <a:rPr lang="nb-NO" dirty="0"/>
            <a:t>Opplæringsplan</a:t>
          </a:r>
          <a:endParaRPr lang="en-GB" dirty="0"/>
        </a:p>
      </dgm:t>
    </dgm:pt>
    <dgm:pt modelId="{6DCDE636-6138-475D-B64C-718241495B80}" type="parTrans" cxnId="{EB1C4895-8221-460D-9B03-DD9B47B35FE2}">
      <dgm:prSet/>
      <dgm:spPr/>
      <dgm:t>
        <a:bodyPr/>
        <a:lstStyle/>
        <a:p>
          <a:endParaRPr lang="en-GB"/>
        </a:p>
      </dgm:t>
    </dgm:pt>
    <dgm:pt modelId="{CC964104-16FC-49E2-B96A-5E9810A9236B}" type="sibTrans" cxnId="{EB1C4895-8221-460D-9B03-DD9B47B35FE2}">
      <dgm:prSet/>
      <dgm:spPr/>
      <dgm:t>
        <a:bodyPr/>
        <a:lstStyle/>
        <a:p>
          <a:endParaRPr lang="en-GB"/>
        </a:p>
      </dgm:t>
    </dgm:pt>
    <dgm:pt modelId="{F1458158-4A9E-4B8C-8ABF-6B57DEA206AE}">
      <dgm:prSet/>
      <dgm:spPr/>
      <dgm:t>
        <a:bodyPr/>
        <a:lstStyle/>
        <a:p>
          <a:r>
            <a:rPr lang="nb-NO" dirty="0"/>
            <a:t>Hva har vi </a:t>
          </a:r>
          <a:endParaRPr lang="en-GB" dirty="0"/>
        </a:p>
      </dgm:t>
    </dgm:pt>
    <dgm:pt modelId="{FAFCB1F5-E641-47E2-A246-39968F12BCB1}" type="parTrans" cxnId="{BC89D6CA-6984-47F3-B9D6-D96EE82E8698}">
      <dgm:prSet/>
      <dgm:spPr/>
      <dgm:t>
        <a:bodyPr/>
        <a:lstStyle/>
        <a:p>
          <a:endParaRPr lang="en-GB"/>
        </a:p>
      </dgm:t>
    </dgm:pt>
    <dgm:pt modelId="{0465B022-0059-47C7-B1CA-366F846CC2DF}" type="sibTrans" cxnId="{BC89D6CA-6984-47F3-B9D6-D96EE82E8698}">
      <dgm:prSet/>
      <dgm:spPr/>
      <dgm:t>
        <a:bodyPr/>
        <a:lstStyle/>
        <a:p>
          <a:endParaRPr lang="en-GB"/>
        </a:p>
      </dgm:t>
    </dgm:pt>
    <dgm:pt modelId="{9D299EB6-D874-4461-9735-072B08DBD58A}">
      <dgm:prSet/>
      <dgm:spPr/>
      <dgm:t>
        <a:bodyPr/>
        <a:lstStyle/>
        <a:p>
          <a:r>
            <a:rPr lang="nb-NO" dirty="0"/>
            <a:t>Hva behøver vi</a:t>
          </a:r>
          <a:endParaRPr lang="en-GB" dirty="0"/>
        </a:p>
      </dgm:t>
    </dgm:pt>
    <dgm:pt modelId="{4FCE9D84-BBC6-44E8-9D9A-B73B553F6688}" type="parTrans" cxnId="{E2606BB0-C0A4-450E-B9B2-FCCA7603001D}">
      <dgm:prSet/>
      <dgm:spPr/>
      <dgm:t>
        <a:bodyPr/>
        <a:lstStyle/>
        <a:p>
          <a:endParaRPr lang="en-GB"/>
        </a:p>
      </dgm:t>
    </dgm:pt>
    <dgm:pt modelId="{08D9098B-FB77-4F03-87C2-7AF3AD7D060B}" type="sibTrans" cxnId="{E2606BB0-C0A4-450E-B9B2-FCCA7603001D}">
      <dgm:prSet/>
      <dgm:spPr/>
      <dgm:t>
        <a:bodyPr/>
        <a:lstStyle/>
        <a:p>
          <a:endParaRPr lang="en-GB"/>
        </a:p>
      </dgm:t>
    </dgm:pt>
    <dgm:pt modelId="{82B54110-A273-4387-9312-1962EA6FF97D}">
      <dgm:prSet/>
      <dgm:spPr/>
      <dgm:t>
        <a:bodyPr/>
        <a:lstStyle/>
        <a:p>
          <a:r>
            <a:rPr lang="nb-NO" dirty="0"/>
            <a:t>Vurderingskriterier</a:t>
          </a:r>
          <a:endParaRPr lang="en-GB" dirty="0"/>
        </a:p>
      </dgm:t>
    </dgm:pt>
    <dgm:pt modelId="{8BA336A1-43A1-4E2A-97F4-49513F4BBBBB}" type="parTrans" cxnId="{95640511-64DA-4765-B161-DE145932EFA0}">
      <dgm:prSet/>
      <dgm:spPr/>
      <dgm:t>
        <a:bodyPr/>
        <a:lstStyle/>
        <a:p>
          <a:endParaRPr lang="en-GB"/>
        </a:p>
      </dgm:t>
    </dgm:pt>
    <dgm:pt modelId="{3DF5AA2E-4AD8-44FB-90BD-F30551A9AC58}" type="sibTrans" cxnId="{95640511-64DA-4765-B161-DE145932EFA0}">
      <dgm:prSet/>
      <dgm:spPr/>
      <dgm:t>
        <a:bodyPr/>
        <a:lstStyle/>
        <a:p>
          <a:endParaRPr lang="en-GB"/>
        </a:p>
      </dgm:t>
    </dgm:pt>
    <dgm:pt modelId="{2491750D-0953-4BC4-AAC0-06D72B478030}">
      <dgm:prSet/>
      <dgm:spPr/>
      <dgm:t>
        <a:bodyPr/>
        <a:lstStyle/>
        <a:p>
          <a:pPr>
            <a:buNone/>
          </a:pPr>
          <a:r>
            <a:rPr lang="nb-NO" dirty="0"/>
            <a:t>Teknisk oppstart og implementering</a:t>
          </a:r>
        </a:p>
      </dgm:t>
    </dgm:pt>
    <dgm:pt modelId="{DCB01E07-047A-4D60-8249-AACBF788872C}" type="parTrans" cxnId="{47FF0F15-F972-4CA5-BA3E-57B57CB47606}">
      <dgm:prSet/>
      <dgm:spPr/>
      <dgm:t>
        <a:bodyPr/>
        <a:lstStyle/>
        <a:p>
          <a:endParaRPr lang="en-GB"/>
        </a:p>
      </dgm:t>
    </dgm:pt>
    <dgm:pt modelId="{73708025-BC93-4422-896E-202E321C8C0E}" type="sibTrans" cxnId="{47FF0F15-F972-4CA5-BA3E-57B57CB47606}">
      <dgm:prSet/>
      <dgm:spPr/>
      <dgm:t>
        <a:bodyPr/>
        <a:lstStyle/>
        <a:p>
          <a:endParaRPr lang="en-GB"/>
        </a:p>
      </dgm:t>
    </dgm:pt>
    <dgm:pt modelId="{863003CE-4D19-4C4B-8D0A-DD988824D9C3}">
      <dgm:prSet/>
      <dgm:spPr/>
      <dgm:t>
        <a:bodyPr/>
        <a:lstStyle/>
        <a:p>
          <a:r>
            <a:rPr lang="nb-NO" dirty="0"/>
            <a:t>Opplæring i MO (SOP)</a:t>
          </a:r>
        </a:p>
      </dgm:t>
    </dgm:pt>
    <dgm:pt modelId="{E0B57CCA-99B0-46F9-8C64-71305C846609}" type="parTrans" cxnId="{89E83536-E985-4FDC-9891-A207BECFA55D}">
      <dgm:prSet/>
      <dgm:spPr/>
      <dgm:t>
        <a:bodyPr/>
        <a:lstStyle/>
        <a:p>
          <a:endParaRPr lang="en-GB"/>
        </a:p>
      </dgm:t>
    </dgm:pt>
    <dgm:pt modelId="{05551DD6-401E-4058-9520-7E8EF14E607D}" type="sibTrans" cxnId="{89E83536-E985-4FDC-9891-A207BECFA55D}">
      <dgm:prSet/>
      <dgm:spPr/>
      <dgm:t>
        <a:bodyPr/>
        <a:lstStyle/>
        <a:p>
          <a:endParaRPr lang="en-GB"/>
        </a:p>
      </dgm:t>
    </dgm:pt>
    <dgm:pt modelId="{589B46F1-818B-4965-A2C5-2FAA67E693D6}">
      <dgm:prSet phldrT="[Tekst]"/>
      <dgm:spPr/>
      <dgm:t>
        <a:bodyPr/>
        <a:lstStyle/>
        <a:p>
          <a:r>
            <a:rPr lang="nb-NO" dirty="0"/>
            <a:t>Prosjektering	</a:t>
          </a:r>
          <a:endParaRPr lang="en-GB" dirty="0"/>
        </a:p>
      </dgm:t>
    </dgm:pt>
    <dgm:pt modelId="{6C6586EE-F327-499E-8735-130EBF6E317F}" type="parTrans" cxnId="{FB2B2888-79E7-4515-BC85-29E5A68C7620}">
      <dgm:prSet/>
      <dgm:spPr/>
      <dgm:t>
        <a:bodyPr/>
        <a:lstStyle/>
        <a:p>
          <a:endParaRPr lang="en-GB"/>
        </a:p>
      </dgm:t>
    </dgm:pt>
    <dgm:pt modelId="{575BFBCF-68AF-41EE-A05E-A3E3D2E9BFDF}" type="sibTrans" cxnId="{FB2B2888-79E7-4515-BC85-29E5A68C7620}">
      <dgm:prSet/>
      <dgm:spPr/>
      <dgm:t>
        <a:bodyPr/>
        <a:lstStyle/>
        <a:p>
          <a:endParaRPr lang="en-GB"/>
        </a:p>
      </dgm:t>
    </dgm:pt>
    <dgm:pt modelId="{6A49885D-14A8-43FC-9A65-D6991D609BA9}">
      <dgm:prSet/>
      <dgm:spPr/>
      <dgm:t>
        <a:bodyPr/>
        <a:lstStyle/>
        <a:p>
          <a:r>
            <a:rPr lang="nb-NO" dirty="0"/>
            <a:t>Databehandling	</a:t>
          </a:r>
        </a:p>
      </dgm:t>
    </dgm:pt>
    <dgm:pt modelId="{49A2FAA0-2763-45A8-9B46-4CB2CC855578}" type="parTrans" cxnId="{7B33A57B-09CA-4501-AC85-630A5DFC28BC}">
      <dgm:prSet/>
      <dgm:spPr/>
      <dgm:t>
        <a:bodyPr/>
        <a:lstStyle/>
        <a:p>
          <a:endParaRPr lang="en-GB"/>
        </a:p>
      </dgm:t>
    </dgm:pt>
    <dgm:pt modelId="{24FABEF9-507C-45C8-9037-CB49936A4F34}" type="sibTrans" cxnId="{7B33A57B-09CA-4501-AC85-630A5DFC28BC}">
      <dgm:prSet/>
      <dgm:spPr/>
      <dgm:t>
        <a:bodyPr/>
        <a:lstStyle/>
        <a:p>
          <a:endParaRPr lang="en-GB"/>
        </a:p>
      </dgm:t>
    </dgm:pt>
    <dgm:pt modelId="{92F0E0A6-D064-4F84-9B81-7E8FA4987030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dirty="0"/>
            <a:t>EWP Dashboard kan «skrus av»</a:t>
          </a:r>
          <a:endParaRPr lang="en-GB" dirty="0"/>
        </a:p>
      </dgm:t>
    </dgm:pt>
    <dgm:pt modelId="{66C32971-64AD-4B8B-9145-757ACDA1C67B}" type="parTrans" cxnId="{94249AA3-EA94-4CD0-998C-BCA884761F50}">
      <dgm:prSet/>
      <dgm:spPr/>
      <dgm:t>
        <a:bodyPr/>
        <a:lstStyle/>
        <a:p>
          <a:endParaRPr lang="en-GB"/>
        </a:p>
      </dgm:t>
    </dgm:pt>
    <dgm:pt modelId="{8F044C8C-60F7-47D1-9E59-E5ED8450ECEC}" type="sibTrans" cxnId="{94249AA3-EA94-4CD0-998C-BCA884761F50}">
      <dgm:prSet/>
      <dgm:spPr/>
      <dgm:t>
        <a:bodyPr/>
        <a:lstStyle/>
        <a:p>
          <a:endParaRPr lang="en-GB"/>
        </a:p>
      </dgm:t>
    </dgm:pt>
    <dgm:pt modelId="{E55B802E-365A-46A7-A903-9B53E2160C5F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dirty="0"/>
            <a:t>Enhetene kan bruke MO</a:t>
          </a:r>
          <a:endParaRPr lang="en-GB" dirty="0"/>
        </a:p>
      </dgm:t>
    </dgm:pt>
    <dgm:pt modelId="{C31AABF8-0261-42E2-90FE-36B81303C77E}" type="parTrans" cxnId="{5F064601-BA2B-405A-8128-F89F9C350283}">
      <dgm:prSet/>
      <dgm:spPr/>
      <dgm:t>
        <a:bodyPr/>
        <a:lstStyle/>
        <a:p>
          <a:endParaRPr lang="en-GB"/>
        </a:p>
      </dgm:t>
    </dgm:pt>
    <dgm:pt modelId="{71237448-91E2-4DDB-95B2-866F0F65FE6B}" type="sibTrans" cxnId="{5F064601-BA2B-405A-8128-F89F9C350283}">
      <dgm:prSet/>
      <dgm:spPr/>
      <dgm:t>
        <a:bodyPr/>
        <a:lstStyle/>
        <a:p>
          <a:endParaRPr lang="en-GB"/>
        </a:p>
      </dgm:t>
    </dgm:pt>
    <dgm:pt modelId="{0E13EDB3-68CF-41D4-9A2A-3531957FC635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dirty="0"/>
            <a:t>Anbefaling for veien videre med MO</a:t>
          </a:r>
          <a:endParaRPr lang="en-GB" dirty="0"/>
        </a:p>
      </dgm:t>
    </dgm:pt>
    <dgm:pt modelId="{2B00EE99-4065-4C1A-868D-8FFF1BE455D2}" type="parTrans" cxnId="{71407C29-27F3-4894-9386-8B9FBB833AB5}">
      <dgm:prSet/>
      <dgm:spPr/>
      <dgm:t>
        <a:bodyPr/>
        <a:lstStyle/>
        <a:p>
          <a:endParaRPr lang="en-GB"/>
        </a:p>
      </dgm:t>
    </dgm:pt>
    <dgm:pt modelId="{EC883077-95E7-498C-BB5D-94DD9F9C0099}" type="sibTrans" cxnId="{71407C29-27F3-4894-9386-8B9FBB833AB5}">
      <dgm:prSet/>
      <dgm:spPr/>
      <dgm:t>
        <a:bodyPr/>
        <a:lstStyle/>
        <a:p>
          <a:endParaRPr lang="en-GB"/>
        </a:p>
      </dgm:t>
    </dgm:pt>
    <dgm:pt modelId="{A1E99767-E5DB-4CC0-9945-41386F42010C}">
      <dgm:prSet/>
      <dgm:spPr/>
      <dgm:t>
        <a:bodyPr/>
        <a:lstStyle/>
        <a:p>
          <a:pPr>
            <a:buNone/>
          </a:pPr>
          <a:r>
            <a:rPr lang="nb-NO" dirty="0"/>
            <a:t>Pilotering/testing</a:t>
          </a:r>
        </a:p>
      </dgm:t>
    </dgm:pt>
    <dgm:pt modelId="{1897C80A-A84A-449A-BADB-CB74C5A898E7}" type="parTrans" cxnId="{706D9006-DCC7-44BE-9FC8-23C0D28FB55A}">
      <dgm:prSet/>
      <dgm:spPr/>
      <dgm:t>
        <a:bodyPr/>
        <a:lstStyle/>
        <a:p>
          <a:endParaRPr lang="en-GB"/>
        </a:p>
      </dgm:t>
    </dgm:pt>
    <dgm:pt modelId="{D8940CF8-332B-4FD3-85BC-DCF952370214}" type="sibTrans" cxnId="{706D9006-DCC7-44BE-9FC8-23C0D28FB55A}">
      <dgm:prSet/>
      <dgm:spPr/>
      <dgm:t>
        <a:bodyPr/>
        <a:lstStyle/>
        <a:p>
          <a:endParaRPr lang="en-GB"/>
        </a:p>
      </dgm:t>
    </dgm:pt>
    <dgm:pt modelId="{DD1FFF17-00A4-4E67-B7CA-56035F095A3F}">
      <dgm:prSet phldrT="[Tekst]"/>
      <dgm:spPr/>
      <dgm:t>
        <a:bodyPr/>
        <a:lstStyle/>
        <a:p>
          <a:r>
            <a:rPr lang="nb-NO" dirty="0"/>
            <a:t>Mandat</a:t>
          </a:r>
          <a:endParaRPr lang="en-GB" dirty="0"/>
        </a:p>
      </dgm:t>
    </dgm:pt>
    <dgm:pt modelId="{8E0D2B5E-D7B4-4A4D-B11E-6FA69FBC5328}" type="parTrans" cxnId="{06883B53-081E-4C08-8958-4C6329859A79}">
      <dgm:prSet/>
      <dgm:spPr/>
      <dgm:t>
        <a:bodyPr/>
        <a:lstStyle/>
        <a:p>
          <a:endParaRPr lang="en-GB"/>
        </a:p>
      </dgm:t>
    </dgm:pt>
    <dgm:pt modelId="{26F081EA-7E6E-426E-96CA-93AE4D4F4110}" type="sibTrans" cxnId="{06883B53-081E-4C08-8958-4C6329859A79}">
      <dgm:prSet/>
      <dgm:spPr/>
      <dgm:t>
        <a:bodyPr/>
        <a:lstStyle/>
        <a:p>
          <a:endParaRPr lang="en-GB"/>
        </a:p>
      </dgm:t>
    </dgm:pt>
    <dgm:pt modelId="{2F6F487F-5788-4625-8641-B98E688195E5}">
      <dgm:prSet phldrT="[Tekst]"/>
      <dgm:spPr/>
      <dgm:t>
        <a:bodyPr/>
        <a:lstStyle/>
        <a:p>
          <a:r>
            <a:rPr lang="nb-NO" dirty="0"/>
            <a:t>Sammensetting av team</a:t>
          </a:r>
          <a:endParaRPr lang="en-GB" dirty="0"/>
        </a:p>
      </dgm:t>
    </dgm:pt>
    <dgm:pt modelId="{C199A017-0C61-4B10-976C-6DA3C9EFAA53}" type="parTrans" cxnId="{A2E16DB2-6C31-40D7-9E8E-619E6AFD73BA}">
      <dgm:prSet/>
      <dgm:spPr/>
      <dgm:t>
        <a:bodyPr/>
        <a:lstStyle/>
        <a:p>
          <a:endParaRPr lang="en-GB"/>
        </a:p>
      </dgm:t>
    </dgm:pt>
    <dgm:pt modelId="{C87D4FEB-C8CB-47CA-9F86-8D639CBB6D29}" type="sibTrans" cxnId="{A2E16DB2-6C31-40D7-9E8E-619E6AFD73BA}">
      <dgm:prSet/>
      <dgm:spPr/>
      <dgm:t>
        <a:bodyPr/>
        <a:lstStyle/>
        <a:p>
          <a:endParaRPr lang="en-GB"/>
        </a:p>
      </dgm:t>
    </dgm:pt>
    <dgm:pt modelId="{B05DE0CE-EA93-4D35-9037-AE2020ECE0FF}">
      <dgm:prSet/>
      <dgm:spPr/>
      <dgm:t>
        <a:bodyPr/>
        <a:lstStyle/>
        <a:p>
          <a:r>
            <a:rPr lang="nb-NO" dirty="0"/>
            <a:t>Hvilke prosesser kan automatiseres?</a:t>
          </a:r>
          <a:endParaRPr lang="en-GB" dirty="0"/>
        </a:p>
      </dgm:t>
    </dgm:pt>
    <dgm:pt modelId="{AFE33AF0-4B05-4553-80D0-974FC990B748}" type="parTrans" cxnId="{46CCDA01-014B-408B-A80F-D41B10B708F6}">
      <dgm:prSet/>
      <dgm:spPr/>
      <dgm:t>
        <a:bodyPr/>
        <a:lstStyle/>
        <a:p>
          <a:endParaRPr lang="en-GB"/>
        </a:p>
      </dgm:t>
    </dgm:pt>
    <dgm:pt modelId="{604752ED-189A-41B4-8BB0-76C3A850CFC0}" type="sibTrans" cxnId="{46CCDA01-014B-408B-A80F-D41B10B708F6}">
      <dgm:prSet/>
      <dgm:spPr/>
      <dgm:t>
        <a:bodyPr/>
        <a:lstStyle/>
        <a:p>
          <a:endParaRPr lang="en-GB"/>
        </a:p>
      </dgm:t>
    </dgm:pt>
    <dgm:pt modelId="{3882D0A8-38F2-4029-8359-B2C674E97D4A}">
      <dgm:prSet/>
      <dgm:spPr/>
      <dgm:t>
        <a:bodyPr/>
        <a:lstStyle/>
        <a:p>
          <a:pPr>
            <a:buNone/>
          </a:pPr>
          <a:r>
            <a:rPr lang="nb-NO" dirty="0"/>
            <a:t>Opplæring enheter</a:t>
          </a:r>
        </a:p>
      </dgm:t>
    </dgm:pt>
    <dgm:pt modelId="{C527E452-A2FA-4351-AC39-D997A3DE7936}" type="parTrans" cxnId="{C3FC99E7-41A3-4AA5-9E01-7B231FF69E73}">
      <dgm:prSet/>
      <dgm:spPr/>
      <dgm:t>
        <a:bodyPr/>
        <a:lstStyle/>
        <a:p>
          <a:endParaRPr lang="en-GB"/>
        </a:p>
      </dgm:t>
    </dgm:pt>
    <dgm:pt modelId="{2236F115-4A60-4CD8-88E7-98E25CC80B5F}" type="sibTrans" cxnId="{C3FC99E7-41A3-4AA5-9E01-7B231FF69E73}">
      <dgm:prSet/>
      <dgm:spPr/>
      <dgm:t>
        <a:bodyPr/>
        <a:lstStyle/>
        <a:p>
          <a:endParaRPr lang="en-GB"/>
        </a:p>
      </dgm:t>
    </dgm:pt>
    <dgm:pt modelId="{E635112C-6BC2-4418-9345-F005AE39CEFD}">
      <dgm:prSet/>
      <dgm:spPr/>
      <dgm:t>
        <a:bodyPr/>
        <a:lstStyle/>
        <a:p>
          <a:pPr>
            <a:buNone/>
          </a:pPr>
          <a:r>
            <a:rPr lang="nb-NO" dirty="0"/>
            <a:t>Justering av system og brukerveiledning</a:t>
          </a:r>
        </a:p>
        <a:p>
          <a:pPr>
            <a:buNone/>
          </a:pPr>
          <a:endParaRPr lang="nb-NO" dirty="0"/>
        </a:p>
      </dgm:t>
    </dgm:pt>
    <dgm:pt modelId="{A564271B-5AE6-4C7B-B93F-196DE48798FA}" type="parTrans" cxnId="{A7E8A346-D187-4EAA-94EC-A7EE816B6F3C}">
      <dgm:prSet/>
      <dgm:spPr/>
      <dgm:t>
        <a:bodyPr/>
        <a:lstStyle/>
        <a:p>
          <a:endParaRPr lang="en-GB"/>
        </a:p>
      </dgm:t>
    </dgm:pt>
    <dgm:pt modelId="{59FA5271-3195-4553-8CE2-07703A4FC08C}" type="sibTrans" cxnId="{A7E8A346-D187-4EAA-94EC-A7EE816B6F3C}">
      <dgm:prSet/>
      <dgm:spPr/>
      <dgm:t>
        <a:bodyPr/>
        <a:lstStyle/>
        <a:p>
          <a:endParaRPr lang="en-GB"/>
        </a:p>
      </dgm:t>
    </dgm:pt>
    <dgm:pt modelId="{A2647C65-9EB3-40E8-AA36-01C93489DA9F}" type="pres">
      <dgm:prSet presAssocID="{2E5F02DF-A5EF-4B57-BD59-BFB6CC3CAEA2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A46AD37-86E9-4811-AA31-96E6CBB86CC3}" type="pres">
      <dgm:prSet presAssocID="{5E257F53-58BF-4428-94E9-29B9098984F7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8BC380EA-5664-451B-8C13-0AE869B13A65}" type="pres">
      <dgm:prSet presAssocID="{5E257F53-58BF-4428-94E9-29B9098984F7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F7E8A4C5-F2BC-455F-A3FA-F586A837BB6D}" type="pres">
      <dgm:prSet presAssocID="{C558F4FF-6828-4043-926B-10BFA773495C}" presName="parentText2" presStyleLbl="node1" presStyleIdx="1" presStyleCnt="3" custScaleX="101149">
        <dgm:presLayoutVars>
          <dgm:chMax/>
          <dgm:chPref val="3"/>
          <dgm:bulletEnabled val="1"/>
        </dgm:presLayoutVars>
      </dgm:prSet>
      <dgm:spPr/>
    </dgm:pt>
    <dgm:pt modelId="{B82AC96F-C32F-401D-AC75-8AB1BFAF2793}" type="pres">
      <dgm:prSet presAssocID="{C558F4FF-6828-4043-926B-10BFA773495C}" presName="childText2" presStyleLbl="solidAlignAcc1" presStyleIdx="1" presStyleCnt="3" custLinFactNeighborX="-1290">
        <dgm:presLayoutVars>
          <dgm:chMax val="0"/>
          <dgm:chPref val="0"/>
          <dgm:bulletEnabled val="1"/>
        </dgm:presLayoutVars>
      </dgm:prSet>
      <dgm:spPr/>
    </dgm:pt>
    <dgm:pt modelId="{C751A5BF-FF4F-40BD-BDF2-C2D5CF1C1DC7}" type="pres">
      <dgm:prSet presAssocID="{AA21C7DA-21DB-46B8-9DD7-7B2B616D4069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85E53A4F-0672-4A6E-AAD7-CF00858A65E7}" type="pres">
      <dgm:prSet presAssocID="{AA21C7DA-21DB-46B8-9DD7-7B2B616D4069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F064601-BA2B-405A-8128-F89F9C350283}" srcId="{AA21C7DA-21DB-46B8-9DD7-7B2B616D4069}" destId="{E55B802E-365A-46A7-A903-9B53E2160C5F}" srcOrd="1" destOrd="0" parTransId="{C31AABF8-0261-42E2-90FE-36B81303C77E}" sibTransId="{71237448-91E2-4DDB-95B2-866F0F65FE6B}"/>
    <dgm:cxn modelId="{46CCDA01-014B-408B-A80F-D41B10B708F6}" srcId="{44A67E34-571D-4547-86A1-0C924F486815}" destId="{B05DE0CE-EA93-4D35-9037-AE2020ECE0FF}" srcOrd="3" destOrd="0" parTransId="{AFE33AF0-4B05-4553-80D0-974FC990B748}" sibTransId="{604752ED-189A-41B4-8BB0-76C3A850CFC0}"/>
    <dgm:cxn modelId="{706D9006-DCC7-44BE-9FC8-23C0D28FB55A}" srcId="{C558F4FF-6828-4043-926B-10BFA773495C}" destId="{A1E99767-E5DB-4CC0-9945-41386F42010C}" srcOrd="2" destOrd="0" parTransId="{1897C80A-A84A-449A-BADB-CB74C5A898E7}" sibTransId="{D8940CF8-332B-4FD3-85BC-DCF952370214}"/>
    <dgm:cxn modelId="{FCFD550A-1523-463B-B3DB-28D09766AA1D}" type="presOf" srcId="{2491750D-0953-4BC4-AAC0-06D72B478030}" destId="{B82AC96F-C32F-401D-AC75-8AB1BFAF2793}" srcOrd="0" destOrd="5" presId="urn:microsoft.com/office/officeart/2009/3/layout/IncreasingArrowsProcess"/>
    <dgm:cxn modelId="{54AADA0D-0B56-45FE-A414-0FD8A735F185}" type="presOf" srcId="{DD1FFF17-00A4-4E67-B7CA-56035F095A3F}" destId="{8BC380EA-5664-451B-8C13-0AE869B13A65}" srcOrd="0" destOrd="1" presId="urn:microsoft.com/office/officeart/2009/3/layout/IncreasingArrowsProcess"/>
    <dgm:cxn modelId="{95640511-64DA-4765-B161-DE145932EFA0}" srcId="{44A67E34-571D-4547-86A1-0C924F486815}" destId="{82B54110-A273-4387-9312-1962EA6FF97D}" srcOrd="2" destOrd="0" parTransId="{8BA336A1-43A1-4E2A-97F4-49513F4BBBBB}" sibTransId="{3DF5AA2E-4AD8-44FB-90BD-F30551A9AC58}"/>
    <dgm:cxn modelId="{47FF0F15-F972-4CA5-BA3E-57B57CB47606}" srcId="{C558F4FF-6828-4043-926B-10BFA773495C}" destId="{2491750D-0953-4BC4-AAC0-06D72B478030}" srcOrd="1" destOrd="0" parTransId="{DCB01E07-047A-4D60-8249-AACBF788872C}" sibTransId="{73708025-BC93-4422-896E-202E321C8C0E}"/>
    <dgm:cxn modelId="{C74AA017-D038-47C6-BDC1-8A9A3FB012D4}" type="presOf" srcId="{E635112C-6BC2-4418-9345-F005AE39CEFD}" destId="{B82AC96F-C32F-401D-AC75-8AB1BFAF2793}" srcOrd="0" destOrd="10" presId="urn:microsoft.com/office/officeart/2009/3/layout/IncreasingArrowsProcess"/>
    <dgm:cxn modelId="{1A38A11C-748F-4F24-9BF8-22528EFB7A87}" type="presOf" srcId="{44A67E34-571D-4547-86A1-0C924F486815}" destId="{B82AC96F-C32F-401D-AC75-8AB1BFAF2793}" srcOrd="0" destOrd="0" presId="urn:microsoft.com/office/officeart/2009/3/layout/IncreasingArrowsProcess"/>
    <dgm:cxn modelId="{CC263225-58D6-461E-BDC8-1A4BC4C74942}" type="presOf" srcId="{589B46F1-818B-4965-A2C5-2FAA67E693D6}" destId="{8BC380EA-5664-451B-8C13-0AE869B13A65}" srcOrd="0" destOrd="6" presId="urn:microsoft.com/office/officeart/2009/3/layout/IncreasingArrowsProcess"/>
    <dgm:cxn modelId="{71407C29-27F3-4894-9386-8B9FBB833AB5}" srcId="{AA21C7DA-21DB-46B8-9DD7-7B2B616D4069}" destId="{0E13EDB3-68CF-41D4-9A2A-3531957FC635}" srcOrd="2" destOrd="0" parTransId="{2B00EE99-4065-4C1A-868D-8FFF1BE455D2}" sibTransId="{EC883077-95E7-498C-BB5D-94DD9F9C0099}"/>
    <dgm:cxn modelId="{4C61262A-CDBF-4E78-A7A0-214593E264F3}" type="presOf" srcId="{92F0E0A6-D064-4F84-9B81-7E8FA4987030}" destId="{85E53A4F-0672-4A6E-AAD7-CF00858A65E7}" srcOrd="0" destOrd="0" presId="urn:microsoft.com/office/officeart/2009/3/layout/IncreasingArrowsProcess"/>
    <dgm:cxn modelId="{676F8234-1049-4010-B993-238C4BAC9816}" srcId="{4E2005F9-FF48-4A07-AEEA-32AAE144449D}" destId="{BDDB24D1-B4D2-4FFA-BA94-198BB30319C3}" srcOrd="3" destOrd="0" parTransId="{2A514A8A-2F81-4549-B06E-FFBDCE525D0B}" sibTransId="{2D5C7F63-1394-4279-AE46-79F2DA56C5FE}"/>
    <dgm:cxn modelId="{89E83536-E985-4FDC-9891-A207BECFA55D}" srcId="{2491750D-0953-4BC4-AAC0-06D72B478030}" destId="{863003CE-4D19-4C4B-8D0A-DD988824D9C3}" srcOrd="0" destOrd="0" parTransId="{E0B57CCA-99B0-46F9-8C64-71305C846609}" sibTransId="{05551DD6-401E-4058-9520-7E8EF14E607D}"/>
    <dgm:cxn modelId="{605BE25F-4796-43E5-A24E-347A3E39DAFD}" type="presOf" srcId="{096A5543-CFBF-40F2-A051-A3D2B92F60A5}" destId="{8BC380EA-5664-451B-8C13-0AE869B13A65}" srcOrd="0" destOrd="5" presId="urn:microsoft.com/office/officeart/2009/3/layout/IncreasingArrowsProcess"/>
    <dgm:cxn modelId="{EBD3D060-6945-41D9-B64B-A8A9724A1DB4}" type="presOf" srcId="{2F6F487F-5788-4625-8641-B98E688195E5}" destId="{8BC380EA-5664-451B-8C13-0AE869B13A65}" srcOrd="0" destOrd="2" presId="urn:microsoft.com/office/officeart/2009/3/layout/IncreasingArrowsProcess"/>
    <dgm:cxn modelId="{A7E8A346-D187-4EAA-94EC-A7EE816B6F3C}" srcId="{A1E99767-E5DB-4CC0-9945-41386F42010C}" destId="{E635112C-6BC2-4418-9345-F005AE39CEFD}" srcOrd="1" destOrd="0" parTransId="{A564271B-5AE6-4C7B-B93F-196DE48798FA}" sibTransId="{59FA5271-3195-4553-8CE2-07703A4FC08C}"/>
    <dgm:cxn modelId="{7A9BE268-39A3-4880-ADF8-032825A5E28C}" type="presOf" srcId="{BDDB24D1-B4D2-4FFA-BA94-198BB30319C3}" destId="{8BC380EA-5664-451B-8C13-0AE869B13A65}" srcOrd="0" destOrd="4" presId="urn:microsoft.com/office/officeart/2009/3/layout/IncreasingArrowsProcess"/>
    <dgm:cxn modelId="{54E93152-92DC-409C-AC78-6FA8C8AEEFC1}" type="presOf" srcId="{3882D0A8-38F2-4029-8359-B2C674E97D4A}" destId="{B82AC96F-C32F-401D-AC75-8AB1BFAF2793}" srcOrd="0" destOrd="9" presId="urn:microsoft.com/office/officeart/2009/3/layout/IncreasingArrowsProcess"/>
    <dgm:cxn modelId="{06883B53-081E-4C08-8958-4C6329859A79}" srcId="{4E2005F9-FF48-4A07-AEEA-32AAE144449D}" destId="{DD1FFF17-00A4-4E67-B7CA-56035F095A3F}" srcOrd="0" destOrd="0" parTransId="{8E0D2B5E-D7B4-4A4D-B11E-6FA69FBC5328}" sibTransId="{26F081EA-7E6E-426E-96CA-93AE4D4F4110}"/>
    <dgm:cxn modelId="{6A476B74-32C2-4EF7-ACC0-95FF5CB09BE1}" type="presOf" srcId="{82B54110-A273-4387-9312-1962EA6FF97D}" destId="{B82AC96F-C32F-401D-AC75-8AB1BFAF2793}" srcOrd="0" destOrd="3" presId="urn:microsoft.com/office/officeart/2009/3/layout/IncreasingArrowsProcess"/>
    <dgm:cxn modelId="{39682655-542E-4A2C-A9AC-94C8FD2B46EE}" type="presOf" srcId="{E55B802E-365A-46A7-A903-9B53E2160C5F}" destId="{85E53A4F-0672-4A6E-AAD7-CF00858A65E7}" srcOrd="0" destOrd="1" presId="urn:microsoft.com/office/officeart/2009/3/layout/IncreasingArrowsProcess"/>
    <dgm:cxn modelId="{BEE76979-CE3A-4E9D-BEA8-BD570632363C}" type="presOf" srcId="{A1E99767-E5DB-4CC0-9945-41386F42010C}" destId="{B82AC96F-C32F-401D-AC75-8AB1BFAF2793}" srcOrd="0" destOrd="8" presId="urn:microsoft.com/office/officeart/2009/3/layout/IncreasingArrowsProcess"/>
    <dgm:cxn modelId="{7B33A57B-09CA-4501-AC85-630A5DFC28BC}" srcId="{2491750D-0953-4BC4-AAC0-06D72B478030}" destId="{6A49885D-14A8-43FC-9A65-D6991D609BA9}" srcOrd="1" destOrd="0" parTransId="{49A2FAA0-2763-45A8-9B46-4CB2CC855578}" sibTransId="{24FABEF9-507C-45C8-9037-CB49936A4F34}"/>
    <dgm:cxn modelId="{D8A7F87E-4F89-4649-8C1A-C6A0FAE5359F}" srcId="{2E5F02DF-A5EF-4B57-BD59-BFB6CC3CAEA2}" destId="{AA21C7DA-21DB-46B8-9DD7-7B2B616D4069}" srcOrd="2" destOrd="0" parTransId="{BC8F943F-3D28-4843-A2B7-21997886FDC3}" sibTransId="{6B071360-10D3-421E-833B-42929CAB086B}"/>
    <dgm:cxn modelId="{09084A80-E0A8-4BE8-B3BB-6AF887DA661C}" type="presOf" srcId="{5E257F53-58BF-4428-94E9-29B9098984F7}" destId="{BA46AD37-86E9-4811-AA31-96E6CBB86CC3}" srcOrd="0" destOrd="0" presId="urn:microsoft.com/office/officeart/2009/3/layout/IncreasingArrowsProcess"/>
    <dgm:cxn modelId="{FB2B2888-79E7-4515-BC85-29E5A68C7620}" srcId="{4E2005F9-FF48-4A07-AEEA-32AAE144449D}" destId="{589B46F1-818B-4965-A2C5-2FAA67E693D6}" srcOrd="5" destOrd="0" parTransId="{6C6586EE-F327-499E-8735-130EBF6E317F}" sibTransId="{575BFBCF-68AF-41EE-A05E-A3E3D2E9BFDF}"/>
    <dgm:cxn modelId="{EB1C4895-8221-460D-9B03-DD9B47B35FE2}" srcId="{4E2005F9-FF48-4A07-AEEA-32AAE144449D}" destId="{096A5543-CFBF-40F2-A051-A3D2B92F60A5}" srcOrd="4" destOrd="0" parTransId="{6DCDE636-6138-475D-B64C-718241495B80}" sibTransId="{CC964104-16FC-49E2-B96A-5E9810A9236B}"/>
    <dgm:cxn modelId="{5BF3E2A1-8DF2-4E58-AAF0-9E5E4B69C57B}" type="presOf" srcId="{2F7BB353-17BC-4C22-B2AD-C1640E324385}" destId="{8BC380EA-5664-451B-8C13-0AE869B13A65}" srcOrd="0" destOrd="3" presId="urn:microsoft.com/office/officeart/2009/3/layout/IncreasingArrowsProcess"/>
    <dgm:cxn modelId="{94249AA3-EA94-4CD0-998C-BCA884761F50}" srcId="{AA21C7DA-21DB-46B8-9DD7-7B2B616D4069}" destId="{92F0E0A6-D064-4F84-9B81-7E8FA4987030}" srcOrd="0" destOrd="0" parTransId="{66C32971-64AD-4B8B-9145-757ACDA1C67B}" sibTransId="{8F044C8C-60F7-47D1-9E59-E5ED8450ECEC}"/>
    <dgm:cxn modelId="{C8456DAA-F548-4A86-8628-7A40973E6BF8}" type="presOf" srcId="{9D299EB6-D874-4461-9735-072B08DBD58A}" destId="{B82AC96F-C32F-401D-AC75-8AB1BFAF2793}" srcOrd="0" destOrd="2" presId="urn:microsoft.com/office/officeart/2009/3/layout/IncreasingArrowsProcess"/>
    <dgm:cxn modelId="{A2A8D5AC-F001-425B-BF6A-B87BFCFBD73C}" type="presOf" srcId="{C558F4FF-6828-4043-926B-10BFA773495C}" destId="{F7E8A4C5-F2BC-455F-A3FA-F586A837BB6D}" srcOrd="0" destOrd="0" presId="urn:microsoft.com/office/officeart/2009/3/layout/IncreasingArrowsProcess"/>
    <dgm:cxn modelId="{5113B8AE-61E3-4204-92B5-653FEC370C77}" type="presOf" srcId="{863003CE-4D19-4C4B-8D0A-DD988824D9C3}" destId="{B82AC96F-C32F-401D-AC75-8AB1BFAF2793}" srcOrd="0" destOrd="6" presId="urn:microsoft.com/office/officeart/2009/3/layout/IncreasingArrowsProcess"/>
    <dgm:cxn modelId="{E2606BB0-C0A4-450E-B9B2-FCCA7603001D}" srcId="{44A67E34-571D-4547-86A1-0C924F486815}" destId="{9D299EB6-D874-4461-9735-072B08DBD58A}" srcOrd="1" destOrd="0" parTransId="{4FCE9D84-BBC6-44E8-9D9A-B73B553F6688}" sibTransId="{08D9098B-FB77-4F03-87C2-7AF3AD7D060B}"/>
    <dgm:cxn modelId="{A2E16DB2-6C31-40D7-9E8E-619E6AFD73BA}" srcId="{4E2005F9-FF48-4A07-AEEA-32AAE144449D}" destId="{2F6F487F-5788-4625-8641-B98E688195E5}" srcOrd="1" destOrd="0" parTransId="{C199A017-0C61-4B10-976C-6DA3C9EFAA53}" sibTransId="{C87D4FEB-C8CB-47CA-9F86-8D639CBB6D29}"/>
    <dgm:cxn modelId="{83E1C7B6-EB7A-4CDF-BCF1-586F2BCB2D1F}" type="presOf" srcId="{B05DE0CE-EA93-4D35-9037-AE2020ECE0FF}" destId="{B82AC96F-C32F-401D-AC75-8AB1BFAF2793}" srcOrd="0" destOrd="4" presId="urn:microsoft.com/office/officeart/2009/3/layout/IncreasingArrowsProcess"/>
    <dgm:cxn modelId="{0FE0E8B8-0927-4C26-875E-42B3CE47FC71}" type="presOf" srcId="{0E13EDB3-68CF-41D4-9A2A-3531957FC635}" destId="{85E53A4F-0672-4A6E-AAD7-CF00858A65E7}" srcOrd="0" destOrd="2" presId="urn:microsoft.com/office/officeart/2009/3/layout/IncreasingArrowsProcess"/>
    <dgm:cxn modelId="{2D0682C3-595F-437A-AD85-74DD9C72C460}" type="presOf" srcId="{6A49885D-14A8-43FC-9A65-D6991D609BA9}" destId="{B82AC96F-C32F-401D-AC75-8AB1BFAF2793}" srcOrd="0" destOrd="7" presId="urn:microsoft.com/office/officeart/2009/3/layout/IncreasingArrowsProcess"/>
    <dgm:cxn modelId="{BC89D6CA-6984-47F3-B9D6-D96EE82E8698}" srcId="{44A67E34-571D-4547-86A1-0C924F486815}" destId="{F1458158-4A9E-4B8C-8ABF-6B57DEA206AE}" srcOrd="0" destOrd="0" parTransId="{FAFCB1F5-E641-47E2-A246-39968F12BCB1}" sibTransId="{0465B022-0059-47C7-B1CA-366F846CC2DF}"/>
    <dgm:cxn modelId="{6B57D8CA-2277-4A4C-AFD2-2F949CCC0A3A}" srcId="{C558F4FF-6828-4043-926B-10BFA773495C}" destId="{44A67E34-571D-4547-86A1-0C924F486815}" srcOrd="0" destOrd="0" parTransId="{4F93AC13-B63A-425C-AD82-97080BF48A33}" sibTransId="{757D2F41-BB2C-444E-885F-7EF393484519}"/>
    <dgm:cxn modelId="{61926BD3-078D-46F4-B1E1-FF9814F10493}" type="presOf" srcId="{AA21C7DA-21DB-46B8-9DD7-7B2B616D4069}" destId="{C751A5BF-FF4F-40BD-BDF2-C2D5CF1C1DC7}" srcOrd="0" destOrd="0" presId="urn:microsoft.com/office/officeart/2009/3/layout/IncreasingArrowsProcess"/>
    <dgm:cxn modelId="{8BBE71DD-FEBC-4CB4-8DDE-9C3B5FB77E69}" srcId="{2E5F02DF-A5EF-4B57-BD59-BFB6CC3CAEA2}" destId="{5E257F53-58BF-4428-94E9-29B9098984F7}" srcOrd="0" destOrd="0" parTransId="{60E24A2A-5CC9-4F05-B616-CD276DBC3705}" sibTransId="{4E2852AF-1748-4280-A200-D1A6F9B37E0D}"/>
    <dgm:cxn modelId="{DFBF35E3-D63C-4C32-AF77-0750F8E35E74}" srcId="{2E5F02DF-A5EF-4B57-BD59-BFB6CC3CAEA2}" destId="{C558F4FF-6828-4043-926B-10BFA773495C}" srcOrd="1" destOrd="0" parTransId="{B0309902-C806-425F-A33C-E1773601283C}" sibTransId="{5D782B32-C2B1-41B5-96A3-246A635FB1BF}"/>
    <dgm:cxn modelId="{C3FC99E7-41A3-4AA5-9E01-7B231FF69E73}" srcId="{A1E99767-E5DB-4CC0-9945-41386F42010C}" destId="{3882D0A8-38F2-4029-8359-B2C674E97D4A}" srcOrd="0" destOrd="0" parTransId="{C527E452-A2FA-4351-AC39-D997A3DE7936}" sibTransId="{2236F115-4A60-4CD8-88E7-98E25CC80B5F}"/>
    <dgm:cxn modelId="{B3F803EB-E969-49FC-81AD-AF17B0AD336C}" srcId="{5E257F53-58BF-4428-94E9-29B9098984F7}" destId="{4E2005F9-FF48-4A07-AEEA-32AAE144449D}" srcOrd="0" destOrd="0" parTransId="{9FEB5DB9-5427-4741-A3DC-3CCF0D80D315}" sibTransId="{F8603B61-706F-40A1-8667-DB60064CE499}"/>
    <dgm:cxn modelId="{19BBFEED-AA0E-4E78-8323-57FA971F64BB}" srcId="{4E2005F9-FF48-4A07-AEEA-32AAE144449D}" destId="{2F7BB353-17BC-4C22-B2AD-C1640E324385}" srcOrd="2" destOrd="0" parTransId="{FCFE3A3A-FD1C-4FAC-B7A4-8F1EED1C1C25}" sibTransId="{0371572B-616E-4D53-AEAB-6D17E112C458}"/>
    <dgm:cxn modelId="{F5848DEF-E4E6-4FAE-A163-37111C2ECA34}" type="presOf" srcId="{4E2005F9-FF48-4A07-AEEA-32AAE144449D}" destId="{8BC380EA-5664-451B-8C13-0AE869B13A65}" srcOrd="0" destOrd="0" presId="urn:microsoft.com/office/officeart/2009/3/layout/IncreasingArrowsProcess"/>
    <dgm:cxn modelId="{057D17F4-0087-44BB-B4FD-040E8346F88D}" type="presOf" srcId="{2E5F02DF-A5EF-4B57-BD59-BFB6CC3CAEA2}" destId="{A2647C65-9EB3-40E8-AA36-01C93489DA9F}" srcOrd="0" destOrd="0" presId="urn:microsoft.com/office/officeart/2009/3/layout/IncreasingArrowsProcess"/>
    <dgm:cxn modelId="{0A0AEAF5-4841-405A-A14D-7107E0777F10}" type="presOf" srcId="{F1458158-4A9E-4B8C-8ABF-6B57DEA206AE}" destId="{B82AC96F-C32F-401D-AC75-8AB1BFAF2793}" srcOrd="0" destOrd="1" presId="urn:microsoft.com/office/officeart/2009/3/layout/IncreasingArrowsProcess"/>
    <dgm:cxn modelId="{A9306743-3AE8-422F-909E-56F2E1A572DB}" type="presParOf" srcId="{A2647C65-9EB3-40E8-AA36-01C93489DA9F}" destId="{BA46AD37-86E9-4811-AA31-96E6CBB86CC3}" srcOrd="0" destOrd="0" presId="urn:microsoft.com/office/officeart/2009/3/layout/IncreasingArrowsProcess"/>
    <dgm:cxn modelId="{8A2B1049-F7F4-45DB-96FD-CF694498AC47}" type="presParOf" srcId="{A2647C65-9EB3-40E8-AA36-01C93489DA9F}" destId="{8BC380EA-5664-451B-8C13-0AE869B13A65}" srcOrd="1" destOrd="0" presId="urn:microsoft.com/office/officeart/2009/3/layout/IncreasingArrowsProcess"/>
    <dgm:cxn modelId="{27C2DD0B-04B1-4C59-BCE9-4C6E307CB026}" type="presParOf" srcId="{A2647C65-9EB3-40E8-AA36-01C93489DA9F}" destId="{F7E8A4C5-F2BC-455F-A3FA-F586A837BB6D}" srcOrd="2" destOrd="0" presId="urn:microsoft.com/office/officeart/2009/3/layout/IncreasingArrowsProcess"/>
    <dgm:cxn modelId="{D891F55A-6F5F-4960-B917-7A7CF05DE812}" type="presParOf" srcId="{A2647C65-9EB3-40E8-AA36-01C93489DA9F}" destId="{B82AC96F-C32F-401D-AC75-8AB1BFAF2793}" srcOrd="3" destOrd="0" presId="urn:microsoft.com/office/officeart/2009/3/layout/IncreasingArrowsProcess"/>
    <dgm:cxn modelId="{6B70786D-3358-4EC6-BE06-3A055E4AAD46}" type="presParOf" srcId="{A2647C65-9EB3-40E8-AA36-01C93489DA9F}" destId="{C751A5BF-FF4F-40BD-BDF2-C2D5CF1C1DC7}" srcOrd="4" destOrd="0" presId="urn:microsoft.com/office/officeart/2009/3/layout/IncreasingArrowsProcess"/>
    <dgm:cxn modelId="{2DCB7939-B76D-4FF6-A7FE-757A66A6BA1F}" type="presParOf" srcId="{A2647C65-9EB3-40E8-AA36-01C93489DA9F}" destId="{85E53A4F-0672-4A6E-AAD7-CF00858A65E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6AD37-86E9-4811-AA31-96E6CBB86CC3}">
      <dsp:nvSpPr>
        <dsp:cNvPr id="0" name=""/>
        <dsp:cNvSpPr/>
      </dsp:nvSpPr>
      <dsp:spPr>
        <a:xfrm>
          <a:off x="-19817" y="68720"/>
          <a:ext cx="9969886" cy="14519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254000" bIns="230504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Prosjekt MO</a:t>
          </a:r>
          <a:endParaRPr lang="en-GB" sz="2900" kern="1200" dirty="0"/>
        </a:p>
      </dsp:txBody>
      <dsp:txXfrm>
        <a:off x="-19817" y="431719"/>
        <a:ext cx="9606887" cy="725997"/>
      </dsp:txXfrm>
    </dsp:sp>
    <dsp:sp modelId="{8BC380EA-5664-451B-8C13-0AE869B13A65}">
      <dsp:nvSpPr>
        <dsp:cNvPr id="0" name=""/>
        <dsp:cNvSpPr/>
      </dsp:nvSpPr>
      <dsp:spPr>
        <a:xfrm>
          <a:off x="-19817" y="1188417"/>
          <a:ext cx="3070724" cy="2797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Planlegging</a:t>
          </a:r>
          <a:endParaRPr lang="en-GB" sz="15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Mandat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Sammensetting av team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Mål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Tidslinje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Opplæringsplan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Prosjektering	</a:t>
          </a:r>
          <a:endParaRPr lang="en-GB" sz="1200" kern="1200" dirty="0"/>
        </a:p>
      </dsp:txBody>
      <dsp:txXfrm>
        <a:off x="-19817" y="1188417"/>
        <a:ext cx="3070724" cy="2797077"/>
      </dsp:txXfrm>
    </dsp:sp>
    <dsp:sp modelId="{F7E8A4C5-F2BC-455F-A3FA-F586A837BB6D}">
      <dsp:nvSpPr>
        <dsp:cNvPr id="0" name=""/>
        <dsp:cNvSpPr/>
      </dsp:nvSpPr>
      <dsp:spPr>
        <a:xfrm>
          <a:off x="3011271" y="552718"/>
          <a:ext cx="6978432" cy="14519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254000" bIns="230504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3011271" y="915717"/>
        <a:ext cx="6615433" cy="725997"/>
      </dsp:txXfrm>
    </dsp:sp>
    <dsp:sp modelId="{B82AC96F-C32F-401D-AC75-8AB1BFAF2793}">
      <dsp:nvSpPr>
        <dsp:cNvPr id="0" name=""/>
        <dsp:cNvSpPr/>
      </dsp:nvSpPr>
      <dsp:spPr>
        <a:xfrm>
          <a:off x="3011294" y="1672416"/>
          <a:ext cx="3070724" cy="2797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Kartlegging av prosesser</a:t>
          </a:r>
          <a:endParaRPr lang="en-GB" sz="15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Hva har vi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Hva behøver vi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Vurderingskriterier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Hvilke prosesser kan automatiseres?</a:t>
          </a:r>
          <a:endParaRPr lang="en-GB" sz="12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Teknisk oppstart og implementering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Opplæring i MO (SOP)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200" kern="1200" dirty="0"/>
            <a:t>Databehandling	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Pilotering/testing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b-NO" sz="1200" kern="1200" dirty="0"/>
            <a:t>Opplæring enheter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b-NO" sz="1200" kern="1200" dirty="0"/>
            <a:t>Justering av system og brukerveiledning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nb-NO" sz="1200" kern="1200" dirty="0"/>
        </a:p>
      </dsp:txBody>
      <dsp:txXfrm>
        <a:off x="3011294" y="1672416"/>
        <a:ext cx="3070724" cy="2797077"/>
      </dsp:txXfrm>
    </dsp:sp>
    <dsp:sp modelId="{C751A5BF-FF4F-40BD-BDF2-C2D5CF1C1DC7}">
      <dsp:nvSpPr>
        <dsp:cNvPr id="0" name=""/>
        <dsp:cNvSpPr/>
      </dsp:nvSpPr>
      <dsp:spPr>
        <a:xfrm>
          <a:off x="6121631" y="1036716"/>
          <a:ext cx="3828436" cy="14519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254000" bIns="230504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Avslutning</a:t>
          </a:r>
          <a:endParaRPr lang="en-GB" sz="2900" kern="1200" dirty="0"/>
        </a:p>
      </dsp:txBody>
      <dsp:txXfrm>
        <a:off x="6121631" y="1399715"/>
        <a:ext cx="3465437" cy="725997"/>
      </dsp:txXfrm>
    </dsp:sp>
    <dsp:sp modelId="{85E53A4F-0672-4A6E-AAD7-CF00858A65E7}">
      <dsp:nvSpPr>
        <dsp:cNvPr id="0" name=""/>
        <dsp:cNvSpPr/>
      </dsp:nvSpPr>
      <dsp:spPr>
        <a:xfrm>
          <a:off x="6121631" y="2156414"/>
          <a:ext cx="3070724" cy="275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500" kern="1200" dirty="0"/>
            <a:t>EWP Dashboard kan «skrus av»</a:t>
          </a:r>
          <a:endParaRPr lang="en-GB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500" kern="1200" dirty="0"/>
            <a:t>Enhetene kan bruke MO</a:t>
          </a:r>
          <a:endParaRPr lang="en-GB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500" kern="1200" dirty="0"/>
            <a:t>Anbefaling for veien videre med MO</a:t>
          </a:r>
          <a:endParaRPr lang="en-GB" sz="1500" kern="1200" dirty="0"/>
        </a:p>
      </dsp:txBody>
      <dsp:txXfrm>
        <a:off x="6121631" y="2156414"/>
        <a:ext cx="3070724" cy="2756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Ett av fire mål for Erasmus+ 2021-27: digitalisering – både forenkling av systemer og deling av data – men også økt digital kompetanse av de som deltar i programmet. </a:t>
            </a:r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94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Ett av fire mål for Erasmus+ 2021-27: digitalisering – både forenkling av systemer og deling av data – men også økt digital kompetanse av de som deltar i programmet. </a:t>
            </a:r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13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NTNU s </a:t>
            </a:r>
            <a:r>
              <a:rPr lang="en-US" err="1">
                <a:ea typeface="Calibri"/>
                <a:cs typeface="Calibri"/>
              </a:rPr>
              <a:t>behov</a:t>
            </a:r>
            <a:r>
              <a:rPr lang="en-US">
                <a:ea typeface="Calibri"/>
                <a:cs typeface="Calibri"/>
              </a:rPr>
              <a:t> var </a:t>
            </a:r>
            <a:r>
              <a:rPr lang="en-US" err="1">
                <a:ea typeface="Calibri"/>
                <a:cs typeface="Calibri"/>
              </a:rPr>
              <a:t>ulike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våre</a:t>
            </a:r>
            <a:r>
              <a:rPr lang="en-US">
                <a:ea typeface="Calibri"/>
                <a:cs typeface="Calibri"/>
              </a:rPr>
              <a:t> - de </a:t>
            </a:r>
            <a:r>
              <a:rPr lang="en-US" err="1">
                <a:ea typeface="Calibri"/>
                <a:cs typeface="Calibri"/>
              </a:rPr>
              <a:t>har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nå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benyttet</a:t>
            </a:r>
            <a:r>
              <a:rPr lang="en-US">
                <a:ea typeface="Calibri"/>
                <a:cs typeface="Calibri"/>
              </a:rPr>
              <a:t> FS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Filmaker</a:t>
            </a:r>
            <a:r>
              <a:rPr lang="en-US">
                <a:ea typeface="Calibri"/>
                <a:cs typeface="Calibri"/>
              </a:rPr>
              <a:t> for all inn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utreisende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studentmobilitet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p.co.at/en/higher-education/mobility-online/mobility-management" TargetMode="External"/><Relationship Id="rId2" Type="http://schemas.openxmlformats.org/officeDocument/2006/relationships/hyperlink" Target="https://www.fellesstudentsystem.no/produktutvikling%20og%20prosjekter/prosjekter/studentmobilitet/Forprosjekt%20studentmobilitet.html" TargetMode="Externa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-plus.ec.europa.eu/european-student-card-initiative/help-support/user-guide" TargetMode="External"/><Relationship Id="rId2" Type="http://schemas.openxmlformats.org/officeDocument/2006/relationships/hyperlink" Target="https://esci-sd.atlassian.net/wiki/spaces/DASH/pages/317292545/Updated+EWP+API+version+7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Implementering</a:t>
            </a:r>
            <a:r>
              <a:rPr lang="en-US">
                <a:cs typeface="Arial"/>
              </a:rPr>
              <a:t> av Mobility Online </a:t>
            </a:r>
            <a:r>
              <a:rPr lang="en-US" err="1">
                <a:cs typeface="Arial"/>
              </a:rPr>
              <a:t>på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UiO</a:t>
            </a:r>
            <a:endParaRPr lang="en-US" err="1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err="1">
                <a:cs typeface="Arial"/>
              </a:rPr>
              <a:t>Avtaledagen</a:t>
            </a:r>
            <a:r>
              <a:rPr lang="en-US">
                <a:cs typeface="Arial"/>
              </a:rPr>
              <a:t>, 11/06/2024</a:t>
            </a:r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FE774E8-D424-F965-8A5C-F602CB734B63}"/>
              </a:ext>
            </a:extLst>
          </p:cNvPr>
          <p:cNvSpPr txBox="1"/>
          <p:nvPr/>
        </p:nvSpPr>
        <p:spPr>
          <a:xfrm>
            <a:off x="3050005" y="3269468"/>
            <a:ext cx="61000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>
                <a:effectLst/>
              </a:rPr>
              <a:t>2023/8615</a:t>
            </a:r>
            <a:r>
              <a:rPr lang="en-GB">
                <a:effectLst/>
              </a:rPr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67EEA0-8556-9807-29AA-4E67531474D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 sz="700"/>
              <a:t>Kilde: https://thenounproject.com/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3549EEB-CA7B-0A7E-AD15-792EA73A85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E8D33A4-E6F6-F538-013D-93E2E73E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</a:t>
            </a:r>
            <a:endParaRPr lang="en-GB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DA3FDA7-49D0-9045-BE3E-B65B41FDEC4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Digitalisering av Erasmus+, 2021-2027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C168015-A49D-CF33-E409-8E134AFDF58A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/>
              <a:t>Forbedring av rutiner for Erasmus+-utveksling </a:t>
            </a:r>
            <a:r>
              <a:rPr lang="nb-NO" sz="2000"/>
              <a:t>for de mobile deltakerne (studenter og ansatte) og for de som skal administrere mobiliteten</a:t>
            </a:r>
            <a:r>
              <a:rPr lang="nb-NO" sz="1800"/>
              <a:t>:</a:t>
            </a:r>
            <a:endParaRPr lang="en-US" sz="1800"/>
          </a:p>
          <a:p>
            <a:pPr lvl="1"/>
            <a:r>
              <a:rPr lang="nb-NO" sz="1600"/>
              <a:t>Sikker datadeling via skytjeneste (Erasmus </a:t>
            </a:r>
            <a:r>
              <a:rPr lang="nb-NO" sz="1600" err="1"/>
              <a:t>Without</a:t>
            </a:r>
            <a:r>
              <a:rPr lang="nb-NO" sz="1600"/>
              <a:t> Paper, EWP)</a:t>
            </a:r>
            <a:endParaRPr lang="nb-NO" sz="1600">
              <a:ea typeface="Calibri"/>
              <a:cs typeface="Calibri"/>
            </a:endParaRPr>
          </a:p>
          <a:p>
            <a:pPr lvl="1"/>
            <a:r>
              <a:rPr lang="nb-NO" sz="1600"/>
              <a:t>Færre brukerflater i færre systemer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b-NO" sz="1600"/>
              <a:t>Mindre papir og færre filer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b-NO" sz="1600"/>
              <a:t>Grønnere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endParaRPr lang="nb-NO" sz="1800"/>
          </a:p>
          <a:p>
            <a:pPr>
              <a:buFont typeface="Wingdings" panose="05000000000000000000" pitchFamily="2" charset="2"/>
              <a:buChar char="à"/>
            </a:pPr>
            <a:r>
              <a:rPr lang="nb-NO" sz="1800">
                <a:sym typeface="Wingdings" panose="05000000000000000000" pitchFamily="2" charset="2"/>
              </a:rPr>
              <a:t>Mer brukervennlig og effektivt for de som reiser og for de som jobber med Erasmus+</a:t>
            </a:r>
          </a:p>
          <a:p>
            <a:pPr>
              <a:buFont typeface="Wingdings" panose="05000000000000000000" pitchFamily="2" charset="2"/>
              <a:buChar char="à"/>
            </a:pPr>
            <a:endParaRPr lang="nb-NO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sz="180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2863D96-1137-0622-353E-7BEA8F5D5A2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/>
              <a:t>På UiO	</a:t>
            </a:r>
            <a:endParaRPr lang="en-GB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1C1519FF-BCF2-7EFF-2223-19BAE77574F4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/>
              <a:t>UiO benytter EWP Dashboard som tredjepartsløsning for</a:t>
            </a:r>
          </a:p>
          <a:p>
            <a:pPr lvl="1"/>
            <a:r>
              <a:rPr lang="nb-NO"/>
              <a:t>Inter Institutional Agreements (IIA) – avtalebehandler av bilaterale mobilitetsavtaler</a:t>
            </a:r>
          </a:p>
          <a:p>
            <a:pPr lvl="1"/>
            <a:r>
              <a:rPr lang="nb-NO"/>
              <a:t>Online Learning Agreement (OLA) – </a:t>
            </a:r>
            <a:r>
              <a:rPr lang="en-GB" err="1"/>
              <a:t>trepartsavtale</a:t>
            </a:r>
            <a:r>
              <a:rPr lang="en-GB"/>
              <a:t> </a:t>
            </a:r>
            <a:r>
              <a:rPr lang="en-GB" err="1"/>
              <a:t>mellom</a:t>
            </a:r>
            <a:r>
              <a:rPr lang="en-GB"/>
              <a:t> student, </a:t>
            </a:r>
            <a:r>
              <a:rPr lang="en-GB" err="1"/>
              <a:t>avsenderuniversitet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hjemmeuniversitet</a:t>
            </a:r>
            <a:endParaRPr lang="en-GB"/>
          </a:p>
          <a:p>
            <a:pPr lvl="1"/>
            <a:endParaRPr lang="en-GB"/>
          </a:p>
          <a:p>
            <a:pPr lvl="1"/>
            <a:r>
              <a:rPr lang="nb-NO"/>
              <a:t>Hvordan fungerer det?</a:t>
            </a:r>
          </a:p>
          <a:p>
            <a:pPr lvl="1"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631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67EEA0-8556-9807-29AA-4E67531474D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 sz="700"/>
              <a:t>Kilde: https://thenounproject.com/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3549EEB-CA7B-0A7E-AD15-792EA73A85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E8D33A4-E6F6-F538-013D-93E2E73E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</a:t>
            </a:r>
            <a:endParaRPr lang="en-GB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DA3FDA7-49D0-9045-BE3E-B65B41FDEC4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Digitalisering av Erasmus+, 2021-2027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C168015-A49D-CF33-E409-8E134AFDF58A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/>
              <a:t>Forbedring av rutiner for Erasmus+-utveksling </a:t>
            </a:r>
            <a:r>
              <a:rPr lang="nb-NO" sz="2000"/>
              <a:t>for de mobile deltakerne (studenter og ansatte) og for de som skal administrere mobiliteten</a:t>
            </a:r>
            <a:r>
              <a:rPr lang="nb-NO" sz="1800"/>
              <a:t>:</a:t>
            </a:r>
            <a:endParaRPr lang="en-US" sz="1800"/>
          </a:p>
          <a:p>
            <a:pPr lvl="1"/>
            <a:r>
              <a:rPr lang="nb-NO" sz="1600"/>
              <a:t>Sikker datadeling via skytjeneste (Erasmus </a:t>
            </a:r>
            <a:r>
              <a:rPr lang="nb-NO" sz="1600" err="1"/>
              <a:t>Without</a:t>
            </a:r>
            <a:r>
              <a:rPr lang="nb-NO" sz="1600"/>
              <a:t> Paper, EWP)</a:t>
            </a:r>
            <a:endParaRPr lang="nb-NO" sz="1600">
              <a:ea typeface="Calibri"/>
              <a:cs typeface="Calibri"/>
            </a:endParaRPr>
          </a:p>
          <a:p>
            <a:pPr lvl="1"/>
            <a:r>
              <a:rPr lang="nb-NO" sz="1600"/>
              <a:t>Færre brukerflater i færre systemer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b-NO" sz="1600"/>
              <a:t>Mindre papir og færre filer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b-NO" sz="1600"/>
              <a:t>Grønnere</a:t>
            </a:r>
            <a:endParaRPr lang="nb-NO" sz="1600">
              <a:ea typeface="Calibri" panose="020F0502020204030204"/>
              <a:cs typeface="Calibri" panose="020F0502020204030204"/>
            </a:endParaRPr>
          </a:p>
          <a:p>
            <a:endParaRPr lang="nb-NO" sz="1800"/>
          </a:p>
          <a:p>
            <a:pPr>
              <a:buFont typeface="Wingdings" panose="05000000000000000000" pitchFamily="2" charset="2"/>
              <a:buChar char="à"/>
            </a:pPr>
            <a:r>
              <a:rPr lang="nb-NO" sz="1800">
                <a:sym typeface="Wingdings" panose="05000000000000000000" pitchFamily="2" charset="2"/>
              </a:rPr>
              <a:t>Mer brukervennlig og effektivt for de som reiser og for de som jobber med Erasmus+</a:t>
            </a:r>
          </a:p>
          <a:p>
            <a:pPr>
              <a:buFont typeface="Wingdings" panose="05000000000000000000" pitchFamily="2" charset="2"/>
              <a:buChar char="à"/>
            </a:pPr>
            <a:endParaRPr lang="nb-NO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sz="180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2863D96-1137-0622-353E-7BEA8F5D5A2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/>
              <a:t>På UiO	</a:t>
            </a:r>
            <a:endParaRPr lang="en-GB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1C1519FF-BCF2-7EFF-2223-19BAE77574F4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/>
              <a:t>UiO benytter EWP Dashboard som tredjepartsløsning for</a:t>
            </a:r>
          </a:p>
          <a:p>
            <a:pPr lvl="1"/>
            <a:r>
              <a:rPr lang="nb-NO"/>
              <a:t>Inter Institutional Agreements (IIA) – avtalebehandler av bilaterale mobilitetsavtaler</a:t>
            </a:r>
          </a:p>
          <a:p>
            <a:pPr lvl="1"/>
            <a:r>
              <a:rPr lang="nb-NO"/>
              <a:t>Online Learning Agreement (OLA) – </a:t>
            </a:r>
            <a:r>
              <a:rPr lang="en-GB" err="1"/>
              <a:t>trepartsavtale</a:t>
            </a:r>
            <a:r>
              <a:rPr lang="en-GB"/>
              <a:t> </a:t>
            </a:r>
            <a:r>
              <a:rPr lang="en-GB" err="1"/>
              <a:t>mellom</a:t>
            </a:r>
            <a:r>
              <a:rPr lang="en-GB"/>
              <a:t> student, </a:t>
            </a:r>
            <a:r>
              <a:rPr lang="en-GB" err="1"/>
              <a:t>avsenderuniversitet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hjemmeuniversitet</a:t>
            </a:r>
            <a:endParaRPr lang="en-GB"/>
          </a:p>
          <a:p>
            <a:pPr lvl="1"/>
            <a:endParaRPr lang="en-GB"/>
          </a:p>
          <a:p>
            <a:pPr lvl="1"/>
            <a:r>
              <a:rPr lang="nb-NO"/>
              <a:t>Hvordan fungerer det?</a:t>
            </a:r>
          </a:p>
          <a:p>
            <a:pPr lvl="1" algn="ctr"/>
            <a:endParaRPr lang="nb-NO"/>
          </a:p>
        </p:txBody>
      </p:sp>
      <p:pic>
        <p:nvPicPr>
          <p:cNvPr id="9" name="Grafikk 8" descr="Omriss av et uttrykksløst ansikt med heldekkende fyll">
            <a:extLst>
              <a:ext uri="{FF2B5EF4-FFF2-40B4-BE49-F238E27FC236}">
                <a16:creationId xmlns:a16="http://schemas.microsoft.com/office/drawing/2014/main" id="{4712FC70-2B49-DCC3-FDD6-0CFA608C5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55494" y="4392425"/>
            <a:ext cx="2096530" cy="19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5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B72AF9D-B81E-46BF-B6EF-D5E4A126525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BF5B36E-94E7-091E-A437-E493E57322D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4C30EA8-A28B-6D8A-F9A7-5ACD789FE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 for anskaffelse</a:t>
            </a:r>
            <a:endParaRPr lang="en-GB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1C67CE9-6135-A622-C37E-4704D82E365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b="1"/>
              <a:t>Nasjonal kartlegging og utredning, 2019-2020</a:t>
            </a:r>
            <a:endParaRPr lang="en-GB" b="1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4911AE-A459-83D0-CD34-A1355EEA1844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n-NO">
                <a:hlinkClick r:id="rId2"/>
              </a:rPr>
              <a:t>Forprosjekt digitalisering av studentutveksling - Felles studentsystem</a:t>
            </a:r>
            <a:r>
              <a:rPr lang="nn-NO"/>
              <a:t> </a:t>
            </a:r>
            <a:r>
              <a:rPr lang="nn-NO">
                <a:sym typeface="Wingdings" panose="05000000000000000000" pitchFamily="2" charset="2"/>
              </a:rPr>
              <a:t> </a:t>
            </a:r>
            <a:r>
              <a:rPr lang="nb-NO">
                <a:sym typeface="Wingdings" panose="05000000000000000000" pitchFamily="2" charset="2"/>
              </a:rPr>
              <a:t>Sikt (Unit) anbefaler:</a:t>
            </a:r>
          </a:p>
          <a:p>
            <a:pPr lvl="1"/>
            <a:r>
              <a:rPr lang="nb-NO">
                <a:sym typeface="Wingdings" panose="05000000000000000000" pitchFamily="2" charset="2"/>
              </a:rPr>
              <a:t>egenutvikling</a:t>
            </a:r>
          </a:p>
          <a:p>
            <a:pPr lvl="1"/>
            <a:r>
              <a:rPr lang="en-GB" b="0" i="0" err="1">
                <a:effectLst/>
                <a:latin typeface="Arial" panose="020B0604020202020204" pitchFamily="34" charset="0"/>
              </a:rPr>
              <a:t>anskaffelse</a:t>
            </a:r>
            <a:r>
              <a:rPr lang="en-GB" b="0" i="0">
                <a:effectLst/>
                <a:latin typeface="Arial" panose="020B0604020202020204" pitchFamily="34" charset="0"/>
              </a:rPr>
              <a:t> </a:t>
            </a:r>
            <a:r>
              <a:rPr lang="en-GB" b="0" i="0" err="1">
                <a:effectLst/>
                <a:latin typeface="Arial" panose="020B0604020202020204" pitchFamily="34" charset="0"/>
              </a:rPr>
              <a:t>av</a:t>
            </a:r>
            <a:r>
              <a:rPr lang="en-GB" b="0" i="0">
                <a:effectLst/>
                <a:latin typeface="Arial" panose="020B0604020202020204" pitchFamily="34" charset="0"/>
              </a:rPr>
              <a:t> </a:t>
            </a:r>
            <a:r>
              <a:rPr lang="en-GB" b="0" i="0" err="1">
                <a:effectLst/>
                <a:latin typeface="Arial" panose="020B0604020202020204" pitchFamily="34" charset="0"/>
              </a:rPr>
              <a:t>tredjepartssystem</a:t>
            </a:r>
            <a:r>
              <a:rPr lang="en-GB" b="0" i="0">
                <a:effectLst/>
                <a:latin typeface="Arial" panose="020B0604020202020204" pitchFamily="34" charset="0"/>
              </a:rPr>
              <a:t> med </a:t>
            </a:r>
            <a:r>
              <a:rPr lang="en-GB" b="0" i="0" err="1">
                <a:effectLst/>
                <a:latin typeface="Arial" panose="020B0604020202020204" pitchFamily="34" charset="0"/>
              </a:rPr>
              <a:t>nødvendige</a:t>
            </a:r>
            <a:r>
              <a:rPr lang="en-GB" b="0" i="0">
                <a:effectLst/>
                <a:latin typeface="Arial" panose="020B0604020202020204" pitchFamily="34" charset="0"/>
              </a:rPr>
              <a:t> </a:t>
            </a:r>
            <a:r>
              <a:rPr lang="en-GB" b="0" i="0" err="1">
                <a:effectLst/>
                <a:latin typeface="Arial" panose="020B0604020202020204" pitchFamily="34" charset="0"/>
              </a:rPr>
              <a:t>integrasjoner</a:t>
            </a:r>
            <a:r>
              <a:rPr lang="en-GB" b="0" i="0">
                <a:effectLst/>
                <a:latin typeface="Arial" panose="020B0604020202020204" pitchFamily="34" charset="0"/>
              </a:rPr>
              <a:t> mot </a:t>
            </a:r>
            <a:r>
              <a:rPr lang="en-GB" b="0" i="0" err="1">
                <a:effectLst/>
                <a:latin typeface="Arial" panose="020B0604020202020204" pitchFamily="34" charset="0"/>
              </a:rPr>
              <a:t>fellessystemer</a:t>
            </a:r>
            <a:r>
              <a:rPr lang="en-GB" b="0" i="0">
                <a:effectLst/>
                <a:latin typeface="Arial" panose="020B0604020202020204" pitchFamily="34" charset="0"/>
              </a:rPr>
              <a:t> mm</a:t>
            </a:r>
          </a:p>
          <a:p>
            <a:pPr marL="914446" lvl="2" indent="0">
              <a:buNone/>
            </a:pP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E7A49BC-E91E-DD4E-DE2B-C2A6701355B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b="1"/>
              <a:t>BOTT-initiativ, anskaffelse av tredjepartssystem, 2021</a:t>
            </a:r>
            <a:endParaRPr lang="en-GB" b="1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A367A8E-0A4C-28F7-59FC-DB71CEB8DC37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sz="1800" dirty="0">
                <a:ea typeface="+mn-lt"/>
                <a:cs typeface="+mn-lt"/>
              </a:rPr>
              <a:t>Systemet skal:</a:t>
            </a:r>
          </a:p>
          <a:p>
            <a:r>
              <a:rPr lang="nn-NO" sz="2000" dirty="0">
                <a:ea typeface="+mn-lt"/>
                <a:cs typeface="+mn-lt"/>
              </a:rPr>
              <a:t>dekke behov </a:t>
            </a:r>
            <a:r>
              <a:rPr lang="nn-NO" sz="2000" dirty="0" err="1">
                <a:ea typeface="+mn-lt"/>
                <a:cs typeface="+mn-lt"/>
              </a:rPr>
              <a:t>knyttet</a:t>
            </a:r>
            <a:r>
              <a:rPr lang="nn-NO" sz="2000" dirty="0">
                <a:ea typeface="+mn-lt"/>
                <a:cs typeface="+mn-lt"/>
              </a:rPr>
              <a:t> til utveksling av data for studentutveksling, </a:t>
            </a:r>
            <a:r>
              <a:rPr lang="nn-NO" sz="2000" dirty="0" err="1">
                <a:ea typeface="+mn-lt"/>
                <a:cs typeface="+mn-lt"/>
              </a:rPr>
              <a:t>ansattmobilitet</a:t>
            </a:r>
            <a:r>
              <a:rPr lang="nn-NO" sz="2000" dirty="0">
                <a:ea typeface="+mn-lt"/>
                <a:cs typeface="+mn-lt"/>
              </a:rPr>
              <a:t>, </a:t>
            </a:r>
            <a:r>
              <a:rPr lang="nn-NO" sz="2000" dirty="0" err="1">
                <a:ea typeface="+mn-lt"/>
                <a:cs typeface="+mn-lt"/>
              </a:rPr>
              <a:t>inngåelse</a:t>
            </a:r>
            <a:r>
              <a:rPr lang="nn-NO" sz="2000" dirty="0">
                <a:ea typeface="+mn-lt"/>
                <a:cs typeface="+mn-lt"/>
              </a:rPr>
              <a:t> av avtaler, nominasjon- og søknadsmodul..</a:t>
            </a:r>
          </a:p>
          <a:p>
            <a:r>
              <a:rPr lang="nn-NO" sz="2000" dirty="0">
                <a:ea typeface="+mn-lt"/>
                <a:cs typeface="+mn-lt"/>
              </a:rPr>
              <a:t>svare til krav om </a:t>
            </a:r>
            <a:r>
              <a:rPr lang="nn-NO" sz="2000" dirty="0" err="1">
                <a:ea typeface="+mn-lt"/>
                <a:cs typeface="+mn-lt"/>
              </a:rPr>
              <a:t>oppkobling</a:t>
            </a:r>
            <a:r>
              <a:rPr lang="nn-NO" sz="2000" dirty="0">
                <a:ea typeface="+mn-lt"/>
                <a:cs typeface="+mn-lt"/>
              </a:rPr>
              <a:t> til EWP</a:t>
            </a:r>
            <a:endParaRPr lang="nn-NO" sz="1800" dirty="0">
              <a:ea typeface="+mn-lt"/>
              <a:cs typeface="+mn-lt"/>
            </a:endParaRPr>
          </a:p>
          <a:p>
            <a:r>
              <a:rPr lang="nn-NO" sz="2000" dirty="0">
                <a:ea typeface="+mn-lt"/>
                <a:cs typeface="+mn-lt"/>
              </a:rPr>
              <a:t>hindre dobbeltføring av data/kan </a:t>
            </a:r>
            <a:r>
              <a:rPr lang="nn-NO" sz="2000" dirty="0" err="1">
                <a:ea typeface="+mn-lt"/>
                <a:cs typeface="+mn-lt"/>
              </a:rPr>
              <a:t>kobles</a:t>
            </a:r>
            <a:r>
              <a:rPr lang="nn-NO" sz="2000" dirty="0">
                <a:ea typeface="+mn-lt"/>
                <a:cs typeface="+mn-lt"/>
              </a:rPr>
              <a:t> mot eller erstatte </a:t>
            </a:r>
            <a:r>
              <a:rPr lang="nn-NO" sz="2000" dirty="0" err="1">
                <a:ea typeface="+mn-lt"/>
                <a:cs typeface="+mn-lt"/>
              </a:rPr>
              <a:t>eksisterende</a:t>
            </a:r>
            <a:r>
              <a:rPr lang="nn-NO" sz="2000" dirty="0">
                <a:ea typeface="+mn-lt"/>
                <a:cs typeface="+mn-lt"/>
              </a:rPr>
              <a:t> </a:t>
            </a:r>
            <a:r>
              <a:rPr lang="nn-NO" sz="2000" dirty="0" err="1">
                <a:ea typeface="+mn-lt"/>
                <a:cs typeface="+mn-lt"/>
              </a:rPr>
              <a:t>systemer</a:t>
            </a:r>
            <a:endParaRPr lang="nn-NO" sz="2000" dirty="0">
              <a:ea typeface="+mn-lt"/>
              <a:cs typeface="+mn-lt"/>
            </a:endParaRPr>
          </a:p>
          <a:p>
            <a:r>
              <a:rPr lang="nn-NO" sz="2000" dirty="0">
                <a:ea typeface="+mn-lt"/>
                <a:cs typeface="+mn-lt"/>
              </a:rPr>
              <a:t>gi en </a:t>
            </a:r>
            <a:r>
              <a:rPr lang="nn-NO" sz="2000" dirty="0" err="1">
                <a:ea typeface="+mn-lt"/>
                <a:cs typeface="+mn-lt"/>
              </a:rPr>
              <a:t>bedre</a:t>
            </a:r>
            <a:r>
              <a:rPr lang="nn-NO" sz="2000" dirty="0">
                <a:ea typeface="+mn-lt"/>
                <a:cs typeface="+mn-lt"/>
              </a:rPr>
              <a:t> </a:t>
            </a:r>
            <a:r>
              <a:rPr lang="nn-NO" sz="2000" dirty="0" err="1">
                <a:ea typeface="+mn-lt"/>
                <a:cs typeface="+mn-lt"/>
              </a:rPr>
              <a:t>brukeropplevelse</a:t>
            </a:r>
            <a:r>
              <a:rPr lang="nn-NO" sz="2000" dirty="0">
                <a:ea typeface="+mn-lt"/>
                <a:cs typeface="+mn-lt"/>
              </a:rPr>
              <a:t> for </a:t>
            </a:r>
            <a:r>
              <a:rPr lang="nn-NO" sz="2000" dirty="0" err="1">
                <a:ea typeface="+mn-lt"/>
                <a:cs typeface="+mn-lt"/>
              </a:rPr>
              <a:t>utvekslingsstudenter</a:t>
            </a:r>
            <a:r>
              <a:rPr lang="nn-NO" sz="2000" dirty="0">
                <a:ea typeface="+mn-lt"/>
                <a:cs typeface="+mn-lt"/>
              </a:rPr>
              <a:t>- og </a:t>
            </a:r>
            <a:r>
              <a:rPr lang="nn-NO" sz="2000" dirty="0" err="1">
                <a:ea typeface="+mn-lt"/>
                <a:cs typeface="+mn-lt"/>
              </a:rPr>
              <a:t>ansatte</a:t>
            </a:r>
            <a:r>
              <a:rPr lang="nn-NO" sz="2000" dirty="0">
                <a:ea typeface="+mn-lt"/>
                <a:cs typeface="+mn-lt"/>
              </a:rPr>
              <a:t>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nb-NO" dirty="0"/>
              <a:t>BOTT anskaffer SOP sin løsning: </a:t>
            </a:r>
            <a:r>
              <a:rPr lang="en-GB" dirty="0">
                <a:hlinkClick r:id="rId3"/>
              </a:rPr>
              <a:t>SOP: Mobility Management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85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FD0D048-FBD8-7C77-5728-ABEB56B3453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1A48DCE-7A9D-8146-9EF6-F5307FE0E55E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B9182C1-C045-C6CB-B5D6-D1785400A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Mobility</a:t>
            </a:r>
            <a:r>
              <a:rPr lang="nb-NO"/>
              <a:t> Online på UiO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9462899-F282-3B69-5828-C2B9E05B24D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10204982" cy="4301103"/>
          </a:xfrm>
        </p:spPr>
        <p:txBody>
          <a:bodyPr/>
          <a:lstStyle/>
          <a:p>
            <a:r>
              <a:rPr lang="nb-NO"/>
              <a:t>Systemet ble kjøpt i 2022</a:t>
            </a:r>
          </a:p>
          <a:p>
            <a:r>
              <a:rPr lang="nb-NO"/>
              <a:t>Deltakelse i erfaringsdelingsmøter med de andre BOTT-institusjonene</a:t>
            </a:r>
          </a:p>
          <a:p>
            <a:pPr lvl="1"/>
            <a:r>
              <a:rPr lang="nb-NO"/>
              <a:t>NTNU: har benyttet systemet i ett år – for hele UT-</a:t>
            </a:r>
            <a:r>
              <a:rPr lang="nb-NO" err="1"/>
              <a:t>utvekslingsprossen</a:t>
            </a:r>
            <a:r>
              <a:rPr lang="nb-NO"/>
              <a:t>. </a:t>
            </a:r>
            <a:r>
              <a:rPr lang="nb-NO">
                <a:solidFill>
                  <a:schemeClr val="accent1"/>
                </a:solidFill>
              </a:rPr>
              <a:t>Venter på SIKT for forbedring av API til FS</a:t>
            </a:r>
          </a:p>
          <a:p>
            <a:pPr marL="914446" lvl="2" indent="0">
              <a:buNone/>
            </a:pPr>
            <a:r>
              <a:rPr lang="nb-NO">
                <a:solidFill>
                  <a:srgbClr val="92D050"/>
                </a:solidFill>
                <a:sym typeface="Wingdings" panose="05000000000000000000" pitchFamily="2" charset="2"/>
              </a:rPr>
              <a:t> </a:t>
            </a:r>
            <a:r>
              <a:rPr lang="nb-NO">
                <a:solidFill>
                  <a:srgbClr val="92D050"/>
                </a:solidFill>
              </a:rPr>
              <a:t>Har hittil spart 30 min. saksbehandling per utreisende student (1200 studenter i året</a:t>
            </a:r>
            <a:endParaRPr lang="nb-NO"/>
          </a:p>
          <a:p>
            <a:pPr marL="800123" lvl="1" indent="-342900"/>
            <a:r>
              <a:rPr lang="nb-NO"/>
              <a:t>UiT har tatt systemet i bruk – import av partnerdata og avtaleinngåelse</a:t>
            </a:r>
          </a:p>
          <a:p>
            <a:pPr marL="800123" lvl="1" indent="-342900"/>
            <a:r>
              <a:rPr lang="nb-NO"/>
              <a:t>UiB i kartleggingsfase</a:t>
            </a:r>
          </a:p>
          <a:p>
            <a:endParaRPr lang="nb-NO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21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3CAC9A8-8558-1B36-A569-898C30DC0D78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99CFDA6-98AB-187A-E52C-71088E7D7006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E0604BE-C788-2C2D-C315-BEC2FCFBC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Behov?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8259197-180D-D7A5-2770-2877D3F17D5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1617549" y="355587"/>
            <a:ext cx="9579977" cy="4981978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endParaRPr lang="nb-NO" dirty="0">
              <a:latin typeface="Calibri"/>
              <a:ea typeface="Calibri"/>
              <a:cs typeface="Times New Roman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ffectLst/>
                <a:latin typeface="Calibri"/>
                <a:ea typeface="Calibri"/>
                <a:cs typeface="Times New Roman"/>
              </a:rPr>
              <a:t>Erstatte Erasmus+ </a:t>
            </a:r>
            <a:r>
              <a:rPr lang="nb-NO" dirty="0" err="1">
                <a:effectLst/>
                <a:latin typeface="Calibri"/>
                <a:ea typeface="Calibri"/>
                <a:cs typeface="Times New Roman"/>
              </a:rPr>
              <a:t>dashboard</a:t>
            </a:r>
            <a:r>
              <a:rPr lang="nb-NO" dirty="0">
                <a:effectLst/>
                <a:latin typeface="Calibri"/>
                <a:ea typeface="Calibri"/>
                <a:cs typeface="Times New Roman"/>
              </a:rPr>
              <a:t> – IIA og OLA</a:t>
            </a:r>
            <a:endParaRPr lang="en-GB" dirty="0">
              <a:effectLst/>
              <a:latin typeface="Calibri"/>
              <a:ea typeface="Calibri"/>
              <a:cs typeface="Times New Roman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Utregning og utbetaling av Erasmus+-stipend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Avtaleinngåelse i Erasmus+ (IIA)</a:t>
            </a: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Trepartsavtaler</a:t>
            </a:r>
            <a:r>
              <a:rPr lang="nb-N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Erasmus+ (OLA)</a:t>
            </a: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Avtaleinngålse</a:t>
            </a:r>
            <a:r>
              <a:rPr lang="nb-N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utenom Erasmus+</a:t>
            </a: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Søknads- og forvaltningssystem for all UT-utveksling</a:t>
            </a: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Søknads- og forvaltningssyste</a:t>
            </a:r>
            <a:r>
              <a:rPr lang="nb-NO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for all INN-utveksling</a:t>
            </a:r>
            <a:endParaRPr lang="nb-NO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Søknadssystem for korttidsutveksling (ut)</a:t>
            </a:r>
            <a:endParaRPr lang="en-GB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Søknadssystem for korttidsutveksling (inn)</a:t>
            </a:r>
            <a:endParaRPr lang="en-GB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Søknadssystem for ansattmobilitet</a:t>
            </a:r>
            <a:endParaRPr lang="en-GB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Arkivtjeneste</a:t>
            </a:r>
            <a:endParaRPr lang="en-GB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655" indent="-287655">
              <a:lnSpc>
                <a:spcPct val="107000"/>
              </a:lnSpc>
              <a:spcAft>
                <a:spcPts val="800"/>
              </a:spcAft>
            </a:pPr>
            <a:r>
              <a:rPr lang="nb-NO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4B5C44AC-B497-8AE8-A54B-59C51A7761F8}"/>
              </a:ext>
            </a:extLst>
          </p:cNvPr>
          <p:cNvSpPr/>
          <p:nvPr/>
        </p:nvSpPr>
        <p:spPr>
          <a:xfrm>
            <a:off x="712921" y="1026511"/>
            <a:ext cx="371959" cy="5113209"/>
          </a:xfrm>
          <a:prstGeom prst="downArrow">
            <a:avLst>
              <a:gd name="adj1" fmla="val 90972"/>
              <a:gd name="adj2" fmla="val 8072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1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67EEA0-8556-9807-29AA-4E67531474D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3549EEB-CA7B-0A7E-AD15-792EA73A85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E8D33A4-E6F6-F538-013D-93E2E73E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Prosjektvalg – prosjektet er valgt	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C168015-A49D-CF33-E409-8E134AFDF58A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1837392" y="2993804"/>
            <a:ext cx="2371235" cy="1408614"/>
          </a:xfrm>
          <a:ln>
            <a:solidFill>
              <a:srgbClr val="4472C4"/>
            </a:solidFill>
          </a:ln>
        </p:spPr>
        <p:txBody>
          <a:bodyPr vert="horz" lIns="0" tIns="0" rIns="0" bIns="0" rtlCol="0" anchor="t">
            <a:noAutofit/>
          </a:bodyPr>
          <a:lstStyle/>
          <a:p>
            <a:pPr marL="457200" lvl="1" indent="0">
              <a:buNone/>
            </a:pPr>
            <a:endParaRPr lang="nb-NO">
              <a:cs typeface="Arial"/>
            </a:endParaRPr>
          </a:p>
          <a:p>
            <a:pPr marL="457200" lvl="1" indent="0">
              <a:buNone/>
            </a:pPr>
            <a:r>
              <a:rPr lang="nb-NO"/>
              <a:t>Implementere </a:t>
            </a:r>
            <a:r>
              <a:rPr lang="nb-NO" err="1"/>
              <a:t>Mobility</a:t>
            </a:r>
            <a:r>
              <a:rPr lang="nb-NO"/>
              <a:t> Online</a:t>
            </a:r>
            <a:endParaRPr lang="nb-NO">
              <a:cs typeface="Arial"/>
            </a:endParaRPr>
          </a:p>
          <a:p>
            <a:pPr marL="457200" lvl="1" indent="0">
              <a:buNone/>
            </a:pPr>
            <a:endParaRPr lang="nb-NO">
              <a:cs typeface="Arial"/>
            </a:endParaRP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F06A9B0-53BF-C154-FC90-8AA21484C2DE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endParaRPr lang="nb-NO"/>
          </a:p>
          <a:p>
            <a:pPr lvl="1"/>
            <a:r>
              <a:rPr lang="en-GB" err="1"/>
              <a:t>Implementere</a:t>
            </a:r>
            <a:r>
              <a:rPr lang="en-GB"/>
              <a:t> Mobility Online for to </a:t>
            </a:r>
            <a:r>
              <a:rPr lang="en-GB" err="1"/>
              <a:t>av</a:t>
            </a:r>
            <a:r>
              <a:rPr lang="en-GB"/>
              <a:t> </a:t>
            </a:r>
            <a:r>
              <a:rPr lang="en-GB" err="1"/>
              <a:t>løsningene</a:t>
            </a:r>
            <a:r>
              <a:rPr lang="en-GB"/>
              <a:t> I EWP: </a:t>
            </a:r>
          </a:p>
          <a:p>
            <a:pPr lvl="2"/>
            <a:r>
              <a:rPr lang="en-GB"/>
              <a:t>IIA </a:t>
            </a:r>
          </a:p>
          <a:p>
            <a:pPr lvl="2"/>
            <a:r>
              <a:rPr lang="en-GB"/>
              <a:t>OLA</a:t>
            </a:r>
          </a:p>
          <a:p>
            <a:pPr marL="59389" indent="0">
              <a:buNone/>
            </a:pPr>
            <a:r>
              <a:rPr lang="en-GB"/>
              <a:t>	</a:t>
            </a:r>
          </a:p>
          <a:p>
            <a:pPr marL="800123" lvl="1" indent="-342900"/>
            <a:r>
              <a:rPr lang="en-GB"/>
              <a:t>Lage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anbefaling</a:t>
            </a:r>
            <a:r>
              <a:rPr lang="en-GB"/>
              <a:t> for </a:t>
            </a:r>
            <a:r>
              <a:rPr lang="en-GB" err="1"/>
              <a:t>videre</a:t>
            </a:r>
            <a:r>
              <a:rPr lang="en-GB"/>
              <a:t> bruk </a:t>
            </a:r>
            <a:r>
              <a:rPr lang="en-GB" err="1"/>
              <a:t>av</a:t>
            </a:r>
            <a:r>
              <a:rPr lang="en-GB"/>
              <a:t> Mobility Online </a:t>
            </a:r>
            <a:r>
              <a:rPr lang="en-GB" err="1"/>
              <a:t>på</a:t>
            </a:r>
            <a:r>
              <a:rPr lang="en-GB"/>
              <a:t> UiO</a:t>
            </a:r>
          </a:p>
          <a:p>
            <a:pPr lvl="2"/>
            <a:r>
              <a:rPr lang="en-GB" err="1"/>
              <a:t>Kartlegge</a:t>
            </a:r>
            <a:r>
              <a:rPr lang="en-GB"/>
              <a:t> </a:t>
            </a:r>
            <a:r>
              <a:rPr lang="en-GB" err="1"/>
              <a:t>prosesser</a:t>
            </a:r>
            <a:r>
              <a:rPr lang="en-GB"/>
              <a:t> for </a:t>
            </a:r>
            <a:r>
              <a:rPr lang="en-GB" err="1"/>
              <a:t>studentutveksling</a:t>
            </a:r>
            <a:endParaRPr lang="en-GB"/>
          </a:p>
          <a:p>
            <a:pPr lvl="2"/>
            <a:r>
              <a:rPr lang="en-GB"/>
              <a:t>Lage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anbefaling</a:t>
            </a:r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5AEDFCF-08B6-B989-02B3-E302DF1282C3}"/>
              </a:ext>
            </a:extLst>
          </p:cNvPr>
          <p:cNvCxnSpPr/>
          <p:nvPr/>
        </p:nvCxnSpPr>
        <p:spPr>
          <a:xfrm>
            <a:off x="4228830" y="3616835"/>
            <a:ext cx="2534815" cy="707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82402C1-8C23-F57B-2B42-07BA5992D87E}"/>
              </a:ext>
            </a:extLst>
          </p:cNvPr>
          <p:cNvCxnSpPr>
            <a:cxnSpLocks/>
          </p:cNvCxnSpPr>
          <p:nvPr/>
        </p:nvCxnSpPr>
        <p:spPr>
          <a:xfrm flipV="1">
            <a:off x="4244380" y="2403856"/>
            <a:ext cx="2309326" cy="1174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948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1D53137-0B2E-60CD-B535-C777E94189E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BE0B626-CA49-1AD8-4FCD-8881E1B26686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:a16="http://schemas.microsoft.com/office/drawing/2014/main" id="{217B3EDB-BCB0-5041-3302-3DD4FD37DC8D}"/>
              </a:ext>
            </a:extLst>
          </p:cNvPr>
          <p:cNvGraphicFramePr>
            <a:graphicFrameLocks noGrp="1"/>
          </p:cNvGraphicFramePr>
          <p:nvPr>
            <p:ph sz="half" idx="29"/>
          </p:nvPr>
        </p:nvGraphicFramePr>
        <p:xfrm>
          <a:off x="360363" y="1076623"/>
          <a:ext cx="9969886" cy="4981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rrow: Right 53">
            <a:extLst>
              <a:ext uri="{FF2B5EF4-FFF2-40B4-BE49-F238E27FC236}">
                <a16:creationId xmlns:a16="http://schemas.microsoft.com/office/drawing/2014/main" id="{FD1AF214-6325-A781-BA7F-80B68B1D2560}"/>
              </a:ext>
            </a:extLst>
          </p:cNvPr>
          <p:cNvSpPr/>
          <p:nvPr/>
        </p:nvSpPr>
        <p:spPr>
          <a:xfrm>
            <a:off x="361461" y="5812692"/>
            <a:ext cx="9993922" cy="4493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68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67EEA0-8556-9807-29AA-4E67531474D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3549EEB-CA7B-0A7E-AD15-792EA73A85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E8D33A4-E6F6-F538-013D-93E2E73E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Bruk </a:t>
            </a:r>
            <a:r>
              <a:rPr lang="en-GB" err="1">
                <a:cs typeface="Arial"/>
              </a:rPr>
              <a:t>av</a:t>
            </a:r>
            <a:r>
              <a:rPr lang="en-GB">
                <a:cs typeface="Arial"/>
              </a:rPr>
              <a:t> EWP Dashboard </a:t>
            </a:r>
            <a:r>
              <a:rPr lang="en-GB" err="1">
                <a:cs typeface="Arial"/>
              </a:rPr>
              <a:t>i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mellomtiden</a:t>
            </a:r>
            <a:endParaRPr lang="en-GB" err="1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DA3FDA7-49D0-9045-BE3E-B65B41FDEC4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De </a:t>
            </a:r>
            <a:r>
              <a:rPr lang="en-GB" dirty="0" err="1">
                <a:cs typeface="Arial"/>
              </a:rPr>
              <a:t>neste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månedene</a:t>
            </a:r>
            <a:endParaRPr lang="en-GB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C168015-A49D-CF33-E409-8E134AFDF58A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GB">
                <a:cs typeface="Arial"/>
              </a:rPr>
              <a:t>OLA </a:t>
            </a:r>
            <a:r>
              <a:rPr lang="en-GB" err="1">
                <a:cs typeface="Arial"/>
              </a:rPr>
              <a:t>som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før</a:t>
            </a:r>
          </a:p>
          <a:p>
            <a:pPr marL="287655" indent="-287655"/>
            <a:r>
              <a:rPr lang="en-GB">
                <a:cs typeface="Arial"/>
              </a:rPr>
              <a:t>IIA </a:t>
            </a:r>
            <a:r>
              <a:rPr lang="en-GB" err="1">
                <a:cs typeface="Arial"/>
              </a:rPr>
              <a:t>som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før</a:t>
            </a:r>
          </a:p>
          <a:p>
            <a:pPr marL="287655" indent="-287655"/>
            <a:endParaRPr lang="en-GB">
              <a:cs typeface="Arial"/>
            </a:endParaRPr>
          </a:p>
          <a:p>
            <a:pPr marL="287655" indent="-287655"/>
            <a:r>
              <a:rPr lang="en-GB" err="1">
                <a:cs typeface="Arial"/>
              </a:rPr>
              <a:t>Implementeringen</a:t>
            </a:r>
            <a:r>
              <a:rPr lang="en-GB">
                <a:cs typeface="Arial"/>
              </a:rPr>
              <a:t> </a:t>
            </a:r>
            <a:r>
              <a:rPr lang="en-GB" err="1">
                <a:cs typeface="Arial"/>
              </a:rPr>
              <a:t>av</a:t>
            </a:r>
            <a:r>
              <a:rPr lang="en-GB">
                <a:cs typeface="Arial"/>
              </a:rPr>
              <a:t> Mobility Online: </a:t>
            </a:r>
          </a:p>
          <a:p>
            <a:pPr marL="685800" lvl="1" indent="-287655">
              <a:buFont typeface="Courier New" panose="05000000000000000000" pitchFamily="2" charset="2"/>
              <a:buChar char="o"/>
            </a:pPr>
            <a:r>
              <a:rPr lang="en-GB" err="1">
                <a:cs typeface="Arial"/>
              </a:rPr>
              <a:t>Skånsom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prosess</a:t>
            </a:r>
          </a:p>
          <a:p>
            <a:pPr marL="685800" lvl="1" indent="-287655">
              <a:buFont typeface="Courier New" panose="05000000000000000000" pitchFamily="2" charset="2"/>
              <a:buChar char="o"/>
            </a:pPr>
            <a:r>
              <a:rPr lang="en-GB" err="1">
                <a:cs typeface="Arial"/>
              </a:rPr>
              <a:t>Overføring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av</a:t>
            </a:r>
            <a:r>
              <a:rPr lang="en-GB">
                <a:cs typeface="Arial"/>
              </a:rPr>
              <a:t> data </a:t>
            </a:r>
            <a:r>
              <a:rPr lang="en-GB" err="1">
                <a:cs typeface="Arial"/>
              </a:rPr>
              <a:t>fra</a:t>
            </a:r>
            <a:r>
              <a:rPr lang="en-GB">
                <a:cs typeface="Arial"/>
              </a:rPr>
              <a:t> FS for IIAs</a:t>
            </a:r>
          </a:p>
          <a:p>
            <a:pPr marL="1143000" lvl="2" indent="-287655"/>
            <a:r>
              <a:rPr lang="en-GB" err="1">
                <a:cs typeface="Arial"/>
              </a:rPr>
              <a:t>Ryddejobb</a:t>
            </a:r>
          </a:p>
          <a:p>
            <a:pPr marL="1143000" lvl="2" indent="-287655"/>
            <a:r>
              <a:rPr lang="en-GB" err="1">
                <a:cs typeface="Arial"/>
              </a:rPr>
              <a:t>Signerte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avtaler</a:t>
            </a:r>
          </a:p>
          <a:p>
            <a:pPr marL="685800" lvl="1" indent="-287655">
              <a:buFont typeface="Courier New" panose="05000000000000000000" pitchFamily="2" charset="2"/>
              <a:buChar char="o"/>
            </a:pPr>
            <a:r>
              <a:rPr lang="en-GB" err="1">
                <a:cs typeface="Arial"/>
              </a:rPr>
              <a:t>Overføring</a:t>
            </a:r>
            <a:r>
              <a:rPr lang="en-GB">
                <a:cs typeface="Arial"/>
              </a:rPr>
              <a:t> </a:t>
            </a:r>
            <a:r>
              <a:rPr lang="en-GB" err="1">
                <a:cs typeface="Arial"/>
              </a:rPr>
              <a:t>av</a:t>
            </a:r>
            <a:r>
              <a:rPr lang="en-GB">
                <a:cs typeface="Arial"/>
              </a:rPr>
              <a:t> data </a:t>
            </a:r>
            <a:r>
              <a:rPr lang="en-GB" err="1">
                <a:cs typeface="Arial"/>
              </a:rPr>
              <a:t>fra</a:t>
            </a:r>
            <a:r>
              <a:rPr lang="en-GB">
                <a:cs typeface="Arial"/>
              </a:rPr>
              <a:t> Dashboard for OLA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7E3C646-009F-E562-6873-C0CABAF5C2C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F06A9B0-53BF-C154-FC90-8AA21484C2DE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343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67EEA0-8556-9807-29AA-4E67531474D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3549EEB-CA7B-0A7E-AD15-792EA73A850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E8D33A4-E6F6-F538-013D-93E2E73E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cs typeface="Arial"/>
              </a:rPr>
              <a:t>Involvering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av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UiOs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institutter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og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fakulteter</a:t>
            </a:r>
            <a:r>
              <a:rPr lang="en-GB" dirty="0">
                <a:cs typeface="Arial"/>
              </a:rPr>
              <a:t> </a:t>
            </a:r>
            <a:endParaRPr lang="en-GB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DA3FDA7-49D0-9045-BE3E-B65B41FDEC4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C168015-A49D-CF33-E409-8E134AFDF58A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GB" dirty="0" err="1">
                <a:cs typeface="Arial"/>
              </a:rPr>
              <a:t>Hovebrukere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av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systemene</a:t>
            </a:r>
            <a:endParaRPr lang="en-GB" dirty="0">
              <a:cs typeface="Arial"/>
            </a:endParaRPr>
          </a:p>
          <a:p>
            <a:pPr marL="1143000" lvl="2" indent="-228600"/>
            <a:r>
              <a:rPr lang="en-GB" dirty="0" err="1">
                <a:cs typeface="Arial"/>
              </a:rPr>
              <a:t>Internasjonale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koordinatorer</a:t>
            </a:r>
            <a:endParaRPr lang="en-GB" dirty="0">
              <a:cs typeface="Arial"/>
            </a:endParaRPr>
          </a:p>
          <a:p>
            <a:pPr marL="1143000" lvl="2" indent="-228600"/>
            <a:r>
              <a:rPr lang="en-GB" dirty="0">
                <a:cs typeface="Arial"/>
              </a:rPr>
              <a:t>Erasmus-</a:t>
            </a:r>
            <a:r>
              <a:rPr lang="en-GB" dirty="0" err="1">
                <a:cs typeface="Arial"/>
              </a:rPr>
              <a:t>koordinatorer</a:t>
            </a:r>
            <a:endParaRPr lang="en-GB" dirty="0">
              <a:cs typeface="Arial"/>
            </a:endParaRPr>
          </a:p>
          <a:p>
            <a:pPr marL="1143000" lvl="2" indent="-228600"/>
            <a:r>
              <a:rPr lang="en-GB" dirty="0" err="1">
                <a:cs typeface="Arial"/>
              </a:rPr>
              <a:t>Ledere</a:t>
            </a:r>
            <a:r>
              <a:rPr lang="en-GB" dirty="0">
                <a:cs typeface="Arial"/>
              </a:rPr>
              <a:t> med </a:t>
            </a:r>
            <a:r>
              <a:rPr lang="en-GB" dirty="0" err="1">
                <a:cs typeface="Arial"/>
              </a:rPr>
              <a:t>signeringstilgang</a:t>
            </a:r>
            <a:endParaRPr lang="en-GB" dirty="0">
              <a:cs typeface="Arial"/>
            </a:endParaRPr>
          </a:p>
          <a:p>
            <a:pPr marL="1143000" lvl="2" indent="-228600"/>
            <a:r>
              <a:rPr lang="en-GB" dirty="0" err="1">
                <a:cs typeface="Arial"/>
              </a:rPr>
              <a:t>Sentralt</a:t>
            </a:r>
            <a:r>
              <a:rPr lang="en-GB" dirty="0">
                <a:cs typeface="Arial"/>
              </a:rPr>
              <a:t> team for intl. </a:t>
            </a:r>
            <a:r>
              <a:rPr lang="en-GB" dirty="0" err="1">
                <a:cs typeface="Arial"/>
              </a:rPr>
              <a:t>samarbeid</a:t>
            </a:r>
            <a:endParaRPr lang="en-GB" dirty="0">
              <a:cs typeface="Arial"/>
            </a:endParaRPr>
          </a:p>
          <a:p>
            <a:pPr marL="1143000" lvl="2" indent="-228600"/>
            <a:r>
              <a:rPr lang="en-GB" dirty="0" err="1">
                <a:cs typeface="Arial"/>
              </a:rPr>
              <a:t>Studenter</a:t>
            </a:r>
            <a:endParaRPr lang="en-GB" dirty="0">
              <a:cs typeface="Arial"/>
            </a:endParaRPr>
          </a:p>
          <a:p>
            <a:pPr marL="1143000" lvl="2" indent="-228600"/>
            <a:endParaRPr lang="en-GB" dirty="0">
              <a:cs typeface="Arial"/>
            </a:endParaRPr>
          </a:p>
          <a:p>
            <a:pPr marL="914400" lvl="2" indent="0">
              <a:buNone/>
            </a:pPr>
            <a:endParaRPr lang="en-GB" dirty="0">
              <a:cs typeface="Arial"/>
            </a:endParaRPr>
          </a:p>
          <a:p>
            <a:pPr marL="287655" indent="-287655"/>
            <a:endParaRPr lang="en-GB" dirty="0">
              <a:cs typeface="Arial"/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7E3C646-009F-E562-6873-C0CABAF5C2C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F06A9B0-53BF-C154-FC90-8AA21484C2DE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GB" dirty="0" err="1">
                <a:cs typeface="Arial"/>
              </a:rPr>
              <a:t>Til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prosjektet</a:t>
            </a:r>
            <a:r>
              <a:rPr lang="en-GB" dirty="0">
                <a:cs typeface="Arial"/>
              </a:rPr>
              <a:t>: </a:t>
            </a:r>
          </a:p>
          <a:p>
            <a:pPr marL="685800" lvl="1" indent="-228600">
              <a:buFont typeface="Courier New" panose="05000000000000000000" pitchFamily="2" charset="2"/>
              <a:buChar char="o"/>
            </a:pPr>
            <a:r>
              <a:rPr lang="en-GB" dirty="0" err="1">
                <a:cs typeface="Arial"/>
              </a:rPr>
              <a:t>Referansegruppe</a:t>
            </a:r>
            <a:r>
              <a:rPr lang="en-GB" dirty="0">
                <a:cs typeface="Arial"/>
              </a:rPr>
              <a:t>, 1-2 </a:t>
            </a:r>
            <a:r>
              <a:rPr lang="en-GB" dirty="0" err="1">
                <a:cs typeface="Arial"/>
              </a:rPr>
              <a:t>deltakere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fra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institutt</a:t>
            </a:r>
            <a:r>
              <a:rPr lang="en-GB" dirty="0">
                <a:cs typeface="Arial"/>
              </a:rPr>
              <a:t>- </a:t>
            </a:r>
            <a:r>
              <a:rPr lang="en-GB" dirty="0" err="1">
                <a:cs typeface="Arial"/>
              </a:rPr>
              <a:t>og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fakultetsnivå</a:t>
            </a:r>
            <a:r>
              <a:rPr lang="en-GB" dirty="0">
                <a:cs typeface="Arial"/>
              </a:rPr>
              <a:t> </a:t>
            </a:r>
          </a:p>
          <a:p>
            <a:pPr marL="685800" lvl="1" indent="-228600">
              <a:buFont typeface="Courier New" panose="05000000000000000000" pitchFamily="2" charset="2"/>
              <a:buChar char="o"/>
            </a:pPr>
            <a:r>
              <a:rPr lang="en-GB" dirty="0" err="1">
                <a:cs typeface="Arial"/>
              </a:rPr>
              <a:t>Testgruppe</a:t>
            </a:r>
            <a:r>
              <a:rPr lang="en-GB" dirty="0">
                <a:cs typeface="Arial"/>
              </a:rPr>
              <a:t> for </a:t>
            </a:r>
            <a:r>
              <a:rPr lang="en-GB" dirty="0" err="1">
                <a:cs typeface="Arial"/>
              </a:rPr>
              <a:t>pilotering</a:t>
            </a:r>
            <a:r>
              <a:rPr lang="en-GB" dirty="0">
                <a:cs typeface="Arial"/>
              </a:rPr>
              <a:t>, 1-2 </a:t>
            </a:r>
            <a:r>
              <a:rPr lang="en-GB" dirty="0" err="1">
                <a:cs typeface="Arial"/>
              </a:rPr>
              <a:t>institutter</a:t>
            </a:r>
            <a:endParaRPr lang="en-GB" dirty="0">
              <a:cs typeface="Arial"/>
            </a:endParaRPr>
          </a:p>
          <a:p>
            <a:pPr marL="685800" lvl="1" indent="-228600">
              <a:buFont typeface="Courier New" panose="05000000000000000000" pitchFamily="2" charset="2"/>
              <a:buChar char="o"/>
            </a:pPr>
            <a:endParaRPr lang="en-GB" dirty="0">
              <a:cs typeface="Arial"/>
            </a:endParaRPr>
          </a:p>
          <a:p>
            <a:pPr marL="457200" lvl="1" indent="0">
              <a:buNone/>
            </a:pPr>
            <a:r>
              <a:rPr lang="en-GB" dirty="0" err="1">
                <a:cs typeface="Arial"/>
              </a:rPr>
              <a:t>Må</a:t>
            </a:r>
            <a:r>
              <a:rPr lang="en-GB" dirty="0">
                <a:cs typeface="Arial"/>
              </a:rPr>
              <a:t> ha: </a:t>
            </a:r>
          </a:p>
          <a:p>
            <a:pPr marL="800100" lvl="1" indent="-342900"/>
            <a:r>
              <a:rPr lang="en-GB" dirty="0" err="1">
                <a:cs typeface="Arial"/>
              </a:rPr>
              <a:t>kjennskap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til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rutiner</a:t>
            </a:r>
            <a:r>
              <a:rPr lang="en-GB" dirty="0">
                <a:cs typeface="Arial"/>
              </a:rPr>
              <a:t> for </a:t>
            </a:r>
            <a:r>
              <a:rPr lang="en-GB" dirty="0" err="1">
                <a:cs typeface="Arial"/>
              </a:rPr>
              <a:t>forvaltning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av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utvekslingsprosessen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ved</a:t>
            </a:r>
            <a:r>
              <a:rPr lang="en-GB" dirty="0">
                <a:cs typeface="Arial"/>
              </a:rPr>
              <a:t> UiO</a:t>
            </a:r>
          </a:p>
          <a:p>
            <a:pPr marL="800100" lvl="1" indent="-342900"/>
            <a:r>
              <a:rPr lang="en-GB" dirty="0" err="1">
                <a:cs typeface="Arial"/>
              </a:rPr>
              <a:t>kjennskap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til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studentenes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behov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knyttet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til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utveksling</a:t>
            </a:r>
            <a:endParaRPr lang="en-GB" dirty="0">
              <a:cs typeface="Arial"/>
            </a:endParaRPr>
          </a:p>
          <a:p>
            <a:pPr marL="800100" lvl="1" indent="-342900"/>
            <a:r>
              <a:rPr lang="en-GB" dirty="0" err="1">
                <a:cs typeface="Arial"/>
              </a:rPr>
              <a:t>har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erfaring</a:t>
            </a:r>
            <a:r>
              <a:rPr lang="en-GB" dirty="0">
                <a:cs typeface="Arial"/>
              </a:rPr>
              <a:t> med Erasmus+-</a:t>
            </a:r>
            <a:r>
              <a:rPr lang="en-GB" dirty="0" err="1">
                <a:cs typeface="Arial"/>
              </a:rPr>
              <a:t>avtaleforvaltning</a:t>
            </a:r>
            <a:r>
              <a:rPr lang="en-GB" dirty="0">
                <a:cs typeface="Arial"/>
              </a:rPr>
              <a:t> (OLA </a:t>
            </a:r>
            <a:r>
              <a:rPr lang="en-GB" dirty="0" err="1">
                <a:cs typeface="Arial"/>
              </a:rPr>
              <a:t>og</a:t>
            </a:r>
            <a:r>
              <a:rPr lang="en-GB" dirty="0">
                <a:cs typeface="Arial"/>
              </a:rPr>
              <a:t> IIA)</a:t>
            </a:r>
          </a:p>
          <a:p>
            <a:pPr marL="457200" lvl="1" indent="0">
              <a:buNone/>
            </a:pPr>
            <a:endParaRPr lang="en-GB" dirty="0">
              <a:cs typeface="Arial"/>
            </a:endParaRPr>
          </a:p>
          <a:p>
            <a:pPr marL="457200" lvl="1" indent="0">
              <a:buNone/>
            </a:pPr>
            <a:endParaRPr lang="en-GB" dirty="0">
              <a:cs typeface="Arial"/>
            </a:endParaRPr>
          </a:p>
          <a:p>
            <a:pPr marL="0" indent="0">
              <a:buNone/>
            </a:pPr>
            <a:endParaRPr lang="en-GB" dirty="0">
              <a:cs typeface="Arial"/>
            </a:endParaRPr>
          </a:p>
          <a:p>
            <a:pPr marL="287655" indent="-287655"/>
            <a:r>
              <a:rPr lang="en-GB" dirty="0">
                <a:cs typeface="Arial"/>
              </a:rPr>
              <a:t>Det </a:t>
            </a:r>
            <a:r>
              <a:rPr lang="en-GB" dirty="0" err="1">
                <a:cs typeface="Arial"/>
              </a:rPr>
              <a:t>kommer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en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invitasjon</a:t>
            </a:r>
            <a:r>
              <a:rPr lang="en-GB" dirty="0">
                <a:cs typeface="Arial"/>
              </a:rPr>
              <a:t> med </a:t>
            </a:r>
            <a:r>
              <a:rPr lang="en-GB" dirty="0" err="1">
                <a:cs typeface="Arial"/>
              </a:rPr>
              <a:t>forespørsel</a:t>
            </a:r>
            <a:r>
              <a:rPr lang="en-GB" dirty="0">
                <a:cs typeface="Arial"/>
              </a:rPr>
              <a:t> om </a:t>
            </a:r>
            <a:r>
              <a:rPr lang="en-GB" dirty="0" err="1">
                <a:cs typeface="Arial"/>
              </a:rPr>
              <a:t>deltakelse</a:t>
            </a:r>
            <a:r>
              <a:rPr lang="en-GB" dirty="0">
                <a:cs typeface="Arial"/>
              </a:rPr>
              <a:t> </a:t>
            </a:r>
            <a:r>
              <a:rPr lang="en-GB" dirty="0" err="1">
                <a:cs typeface="Arial"/>
              </a:rPr>
              <a:t>prosjektet</a:t>
            </a:r>
            <a:endParaRPr lang="en-GB" dirty="0">
              <a:cs typeface="Arial"/>
            </a:endParaRPr>
          </a:p>
          <a:p>
            <a:pPr marL="0" indent="0">
              <a:buNone/>
            </a:pPr>
            <a:endParaRPr lang="en-GB" dirty="0">
              <a:cs typeface="Arial"/>
            </a:endParaRPr>
          </a:p>
          <a:p>
            <a:pPr marL="0" indent="0">
              <a:buNone/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5857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B591896-97F3-B156-8D25-C2F4D68C491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99604AD-6AD8-71E7-2F0D-4E23770F9B96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E76BF9D-BD36-8544-DAB8-D4AFDC247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Dashboard – oppdateringer i versjon 7</a:t>
            </a:r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3733436-13FD-D63D-C7AE-6C4729C8AF3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342739"/>
            <a:ext cx="5489213" cy="4715862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/>
            <a:r>
              <a:rPr lang="nb-NO" sz="1600">
                <a:ea typeface="+mn-lt"/>
                <a:cs typeface="+mn-lt"/>
              </a:rPr>
              <a:t>Ny funksjon – "</a:t>
            </a:r>
            <a:r>
              <a:rPr lang="nb-NO" sz="1600" err="1">
                <a:ea typeface="+mn-lt"/>
                <a:cs typeface="+mn-lt"/>
              </a:rPr>
              <a:t>terminate</a:t>
            </a:r>
            <a:r>
              <a:rPr lang="nb-NO" sz="1600">
                <a:ea typeface="+mn-lt"/>
                <a:cs typeface="+mn-lt"/>
              </a:rPr>
              <a:t>". Kun hvis avtalen svarer til versjon 7 – f. eks må ha </a:t>
            </a:r>
            <a:r>
              <a:rPr lang="nb-NO" sz="1600" err="1">
                <a:ea typeface="+mn-lt"/>
                <a:cs typeface="+mn-lt"/>
              </a:rPr>
              <a:t>firesfiret</a:t>
            </a:r>
            <a:r>
              <a:rPr lang="nb-NO" sz="1600">
                <a:ea typeface="+mn-lt"/>
                <a:cs typeface="+mn-lt"/>
              </a:rPr>
              <a:t> </a:t>
            </a:r>
            <a:r>
              <a:rPr lang="nb-NO" sz="1600" err="1">
                <a:ea typeface="+mn-lt"/>
                <a:cs typeface="+mn-lt"/>
              </a:rPr>
              <a:t>isced</a:t>
            </a:r>
            <a:r>
              <a:rPr lang="nb-NO" sz="1600">
                <a:ea typeface="+mn-lt"/>
                <a:cs typeface="+mn-lt"/>
              </a:rPr>
              <a:t> kode – må også være </a:t>
            </a:r>
            <a:r>
              <a:rPr lang="nb-NO" sz="1600" err="1">
                <a:ea typeface="+mn-lt"/>
                <a:cs typeface="+mn-lt"/>
              </a:rPr>
              <a:t>approved</a:t>
            </a:r>
            <a:r>
              <a:rPr lang="nb-NO" sz="1600">
                <a:ea typeface="+mn-lt"/>
                <a:cs typeface="+mn-lt"/>
              </a:rPr>
              <a:t> by all. Får n</a:t>
            </a:r>
            <a:r>
              <a:rPr lang="en-GB" sz="1600">
                <a:ea typeface="+mn-lt"/>
                <a:cs typeface="+mn-lt"/>
              </a:rPr>
              <a:t>y status «terminated by you" </a:t>
            </a:r>
            <a:r>
              <a:rPr lang="en-GB" sz="1600" err="1">
                <a:ea typeface="+mn-lt"/>
                <a:cs typeface="+mn-lt"/>
              </a:rPr>
              <a:t>eller</a:t>
            </a:r>
            <a:r>
              <a:rPr lang="en-GB" sz="1600">
                <a:ea typeface="+mn-lt"/>
                <a:cs typeface="+mn-lt"/>
              </a:rPr>
              <a:t> "terminated by partner". Ny </a:t>
            </a:r>
            <a:r>
              <a:rPr lang="en-GB" sz="1600" err="1">
                <a:ea typeface="+mn-lt"/>
                <a:cs typeface="+mn-lt"/>
              </a:rPr>
              <a:t>knapp</a:t>
            </a:r>
            <a:r>
              <a:rPr lang="en-GB" sz="1600">
                <a:ea typeface="+mn-lt"/>
                <a:cs typeface="+mn-lt"/>
              </a:rPr>
              <a:t> – “approve termination”. Status “Approved by all” </a:t>
            </a:r>
            <a:r>
              <a:rPr lang="en-GB" sz="1600" err="1">
                <a:ea typeface="+mn-lt"/>
                <a:cs typeface="+mn-lt"/>
              </a:rPr>
              <a:t>når</a:t>
            </a:r>
            <a:r>
              <a:rPr lang="en-GB" sz="1600">
                <a:ea typeface="+mn-lt"/>
                <a:cs typeface="+mn-lt"/>
              </a:rPr>
              <a:t> </a:t>
            </a:r>
            <a:r>
              <a:rPr lang="en-GB" sz="1600" err="1">
                <a:ea typeface="+mn-lt"/>
                <a:cs typeface="+mn-lt"/>
              </a:rPr>
              <a:t>begge</a:t>
            </a:r>
            <a:r>
              <a:rPr lang="en-GB" sz="1600">
                <a:ea typeface="+mn-lt"/>
                <a:cs typeface="+mn-lt"/>
              </a:rPr>
              <a:t> </a:t>
            </a:r>
            <a:r>
              <a:rPr lang="en-GB" sz="1600" err="1">
                <a:ea typeface="+mn-lt"/>
                <a:cs typeface="+mn-lt"/>
              </a:rPr>
              <a:t>har</a:t>
            </a:r>
            <a:r>
              <a:rPr lang="en-GB" sz="1600">
                <a:ea typeface="+mn-lt"/>
                <a:cs typeface="+mn-lt"/>
              </a:rPr>
              <a:t> </a:t>
            </a:r>
            <a:r>
              <a:rPr lang="en-GB" sz="1600" err="1">
                <a:ea typeface="+mn-lt"/>
                <a:cs typeface="+mn-lt"/>
              </a:rPr>
              <a:t>godkjent</a:t>
            </a:r>
            <a:r>
              <a:rPr lang="en-GB" sz="1600">
                <a:ea typeface="+mn-lt"/>
                <a:cs typeface="+mn-lt"/>
              </a:rPr>
              <a:t>. </a:t>
            </a:r>
            <a:endParaRPr lang="nb-NO" sz="1600">
              <a:ea typeface="+mn-lt"/>
              <a:cs typeface="+mn-lt"/>
            </a:endParaRPr>
          </a:p>
          <a:p>
            <a:pPr marL="287655" indent="-287655"/>
            <a:r>
              <a:rPr lang="nb-NO" sz="1600">
                <a:ea typeface="+mn-lt"/>
                <a:cs typeface="+mn-lt"/>
              </a:rPr>
              <a:t>Ny funksjon «</a:t>
            </a:r>
            <a:r>
              <a:rPr lang="nb-NO" sz="1600" err="1">
                <a:ea typeface="+mn-lt"/>
                <a:cs typeface="+mn-lt"/>
              </a:rPr>
              <a:t>modify</a:t>
            </a:r>
            <a:r>
              <a:rPr lang="nb-NO" sz="1600">
                <a:ea typeface="+mn-lt"/>
                <a:cs typeface="+mn-lt"/>
              </a:rPr>
              <a:t>» - endre, legge til/ta bort i avtaler allerede godkjent av begge parter. </a:t>
            </a:r>
            <a:r>
              <a:rPr lang="en-GB" sz="1600">
                <a:ea typeface="+mn-lt"/>
                <a:cs typeface="+mn-lt"/>
              </a:rPr>
              <a:t>Ny status: «submitted by you» </a:t>
            </a:r>
            <a:r>
              <a:rPr lang="en-GB" sz="1600" err="1">
                <a:ea typeface="+mn-lt"/>
                <a:cs typeface="+mn-lt"/>
              </a:rPr>
              <a:t>og</a:t>
            </a:r>
            <a:r>
              <a:rPr lang="en-GB" sz="1600">
                <a:ea typeface="+mn-lt"/>
                <a:cs typeface="+mn-lt"/>
              </a:rPr>
              <a:t> «submitted by partner». </a:t>
            </a:r>
            <a:r>
              <a:rPr lang="nb-NO" sz="1600">
                <a:ea typeface="+mn-lt"/>
                <a:cs typeface="+mn-lt"/>
              </a:rPr>
              <a:t>Må være endringer i «</a:t>
            </a:r>
            <a:r>
              <a:rPr lang="nb-NO" sz="1600" err="1">
                <a:ea typeface="+mn-lt"/>
                <a:cs typeface="+mn-lt"/>
              </a:rPr>
              <a:t>conditions</a:t>
            </a:r>
            <a:r>
              <a:rPr lang="nb-NO" sz="1600">
                <a:ea typeface="+mn-lt"/>
                <a:cs typeface="+mn-lt"/>
              </a:rPr>
              <a:t>», endringer i kontaktpersoner teller ikke. </a:t>
            </a:r>
            <a:endParaRPr lang="nb-NO" sz="1600">
              <a:cs typeface="Arial"/>
            </a:endParaRPr>
          </a:p>
          <a:p>
            <a:pPr marL="287655" indent="-287655"/>
            <a:r>
              <a:rPr lang="nb-NO" sz="1600">
                <a:ea typeface="+mn-lt"/>
                <a:cs typeface="+mn-lt"/>
              </a:rPr>
              <a:t>Ny funksjon «</a:t>
            </a:r>
            <a:r>
              <a:rPr lang="nb-NO" sz="1600" err="1">
                <a:ea typeface="+mn-lt"/>
                <a:cs typeface="+mn-lt"/>
              </a:rPr>
              <a:t>revert</a:t>
            </a:r>
            <a:r>
              <a:rPr lang="nb-NO" sz="1600">
                <a:ea typeface="+mn-lt"/>
                <a:cs typeface="+mn-lt"/>
              </a:rPr>
              <a:t>» hvis man ikke ønsker endringene allikevel, tar deg tilbake til forrige godkjent av alle- versjon.  Kun tilgjengelig etter at «</a:t>
            </a:r>
            <a:r>
              <a:rPr lang="nb-NO" sz="1600" err="1">
                <a:ea typeface="+mn-lt"/>
                <a:cs typeface="+mn-lt"/>
              </a:rPr>
              <a:t>modify</a:t>
            </a:r>
            <a:r>
              <a:rPr lang="nb-NO" sz="1600">
                <a:ea typeface="+mn-lt"/>
                <a:cs typeface="+mn-lt"/>
              </a:rPr>
              <a:t>» eller «</a:t>
            </a:r>
            <a:r>
              <a:rPr lang="nb-NO" sz="1600" err="1">
                <a:ea typeface="+mn-lt"/>
                <a:cs typeface="+mn-lt"/>
              </a:rPr>
              <a:t>terminate</a:t>
            </a:r>
            <a:r>
              <a:rPr lang="nb-NO" sz="1600">
                <a:ea typeface="+mn-lt"/>
                <a:cs typeface="+mn-lt"/>
              </a:rPr>
              <a:t>» har vært brukt. </a:t>
            </a:r>
            <a:endParaRPr lang="nb-NO" sz="1600">
              <a:cs typeface="Arial"/>
            </a:endParaRPr>
          </a:p>
          <a:p>
            <a:pPr marL="287655" indent="-287655"/>
            <a:r>
              <a:rPr lang="nb-NO" sz="1600" err="1">
                <a:ea typeface="+mn-lt"/>
                <a:cs typeface="+mn-lt"/>
              </a:rPr>
              <a:t>Delete</a:t>
            </a:r>
            <a:r>
              <a:rPr lang="nb-NO" sz="1600">
                <a:ea typeface="+mn-lt"/>
                <a:cs typeface="+mn-lt"/>
              </a:rPr>
              <a:t> – søplekassesymbol – kun for avtaler som aldri har vært "</a:t>
            </a:r>
            <a:r>
              <a:rPr lang="nb-NO" sz="1600" err="1">
                <a:ea typeface="+mn-lt"/>
                <a:cs typeface="+mn-lt"/>
              </a:rPr>
              <a:t>approved</a:t>
            </a:r>
            <a:r>
              <a:rPr lang="nb-NO" sz="1600">
                <a:ea typeface="+mn-lt"/>
                <a:cs typeface="+mn-lt"/>
              </a:rPr>
              <a:t> by all". Sender beskjed til partner. Partner kan slette fra sitt system, gjemme fra EWP-nettverk, eller «</a:t>
            </a:r>
            <a:r>
              <a:rPr lang="nb-NO" sz="1600" err="1">
                <a:ea typeface="+mn-lt"/>
                <a:cs typeface="+mn-lt"/>
              </a:rPr>
              <a:t>unmap</a:t>
            </a:r>
            <a:r>
              <a:rPr lang="nb-NO" sz="1600">
                <a:ea typeface="+mn-lt"/>
                <a:cs typeface="+mn-lt"/>
              </a:rPr>
              <a:t> </a:t>
            </a:r>
            <a:r>
              <a:rPr lang="nb-NO" sz="1600" err="1">
                <a:ea typeface="+mn-lt"/>
                <a:cs typeface="+mn-lt"/>
              </a:rPr>
              <a:t>the</a:t>
            </a:r>
            <a:r>
              <a:rPr lang="nb-NO" sz="1600">
                <a:ea typeface="+mn-lt"/>
                <a:cs typeface="+mn-lt"/>
              </a:rPr>
              <a:t> IIA id from </a:t>
            </a:r>
            <a:r>
              <a:rPr lang="nb-NO" sz="1600" err="1">
                <a:ea typeface="+mn-lt"/>
                <a:cs typeface="+mn-lt"/>
              </a:rPr>
              <a:t>their</a:t>
            </a:r>
            <a:r>
              <a:rPr lang="nb-NO" sz="1600">
                <a:ea typeface="+mn-lt"/>
                <a:cs typeface="+mn-lt"/>
              </a:rPr>
              <a:t> </a:t>
            </a:r>
            <a:r>
              <a:rPr lang="nb-NO" sz="1600" err="1">
                <a:ea typeface="+mn-lt"/>
                <a:cs typeface="+mn-lt"/>
              </a:rPr>
              <a:t>copy</a:t>
            </a:r>
            <a:r>
              <a:rPr lang="nb-NO" sz="1600">
                <a:ea typeface="+mn-lt"/>
                <a:cs typeface="+mn-lt"/>
              </a:rPr>
              <a:t>». </a:t>
            </a:r>
            <a:endParaRPr lang="nb-NO" sz="1600">
              <a:cs typeface="Arial"/>
            </a:endParaRPr>
          </a:p>
          <a:p>
            <a:pPr marL="287655" indent="-287655"/>
            <a:endParaRPr lang="nb-NO" sz="1400">
              <a:cs typeface="Arial"/>
            </a:endParaRPr>
          </a:p>
          <a:p>
            <a:pPr marL="287655" indent="-287655"/>
            <a:endParaRPr lang="nb-NO" sz="1400">
              <a:cs typeface="Arial"/>
            </a:endParaRPr>
          </a:p>
          <a:p>
            <a:pPr marL="287655" indent="-287655"/>
            <a:endParaRPr lang="nb-NO" sz="1400">
              <a:cs typeface="Arial"/>
            </a:endParaRP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F51C456-88CA-8BF1-A482-B7F021FAD96E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342739"/>
            <a:ext cx="5498858" cy="4716154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nb-NO" sz="1600">
                <a:cs typeface="Arial"/>
              </a:rPr>
              <a:t>"Notify partner" – ny knapp. «Kom og hent vår IIA copy» eller «kom og hent vår </a:t>
            </a:r>
            <a:r>
              <a:rPr lang="nb-NO" sz="1600" err="1">
                <a:cs typeface="Arial"/>
              </a:rPr>
              <a:t>approval</a:t>
            </a:r>
            <a:r>
              <a:rPr lang="nb-NO" sz="1600">
                <a:cs typeface="Arial"/>
              </a:rPr>
              <a:t>». </a:t>
            </a:r>
          </a:p>
          <a:p>
            <a:pPr marL="287655" indent="-287655"/>
            <a:r>
              <a:rPr lang="nb-NO" sz="1600">
                <a:cs typeface="Arial"/>
              </a:rPr>
              <a:t>Valgfritt å legge inn antall måneder</a:t>
            </a:r>
          </a:p>
          <a:p>
            <a:pPr marL="287655" indent="-287655"/>
            <a:r>
              <a:rPr lang="nb-NO" sz="1600">
                <a:cs typeface="Arial"/>
                <a:hlinkClick r:id="rId2"/>
              </a:rPr>
              <a:t>https://esci-sd.atlassian.net/wiki/spaces/DASH/pages/317292545/Updated+EWP+API+version+7</a:t>
            </a:r>
            <a:endParaRPr lang="nb-NO" sz="1600">
              <a:cs typeface="Arial"/>
            </a:endParaRPr>
          </a:p>
          <a:p>
            <a:pPr marL="287655" indent="-287655"/>
            <a:r>
              <a:rPr lang="nb-NO" sz="1600">
                <a:cs typeface="Arial"/>
                <a:hlinkClick r:id="rId3"/>
              </a:rPr>
              <a:t>https://erasmus-plus.ec.europa.eu/european-student-card-initiative/help-support/user-guide</a:t>
            </a:r>
            <a:endParaRPr lang="nb-NO" sz="1600">
              <a:cs typeface="Arial"/>
            </a:endParaRPr>
          </a:p>
          <a:p>
            <a:pPr marL="287655" indent="-287655"/>
            <a:r>
              <a:rPr lang="nb-NO" sz="1600">
                <a:cs typeface="Arial"/>
              </a:rPr>
              <a:t>send forslag om sortering basert på </a:t>
            </a:r>
            <a:r>
              <a:rPr lang="nb-NO" sz="1600" err="1">
                <a:cs typeface="Arial"/>
              </a:rPr>
              <a:t>isced</a:t>
            </a:r>
            <a:r>
              <a:rPr lang="nb-NO" sz="1600">
                <a:cs typeface="Arial"/>
              </a:rPr>
              <a:t> til service desk. </a:t>
            </a:r>
            <a:endParaRPr lang="nb-NO" sz="1600"/>
          </a:p>
        </p:txBody>
      </p:sp>
    </p:spTree>
    <p:extLst>
      <p:ext uri="{BB962C8B-B14F-4D97-AF65-F5344CB8AC3E}">
        <p14:creationId xmlns:p14="http://schemas.microsoft.com/office/powerpoint/2010/main" val="13403807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45a9c032-1c21-4297-bc4a-1b0e359a6c15"/>
    <ds:schemaRef ds:uri="e5e35b8c-bb2a-40e7-acd7-beed1d1f14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3b00a67f-9791-437e-b702-303a706ea042"/>
    <ds:schemaRef ds:uri="7dc3d6ed-56f1-49b6-b310-0ff680cfe62a"/>
    <ds:schemaRef ds:uri="e5e35b8c-bb2a-40e7-acd7-beed1d1f14b8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1706</TotalTime>
  <Words>1086</Words>
  <Application>Microsoft Office PowerPoint</Application>
  <PresentationFormat>Widescreen</PresentationFormat>
  <Paragraphs>162</Paragraphs>
  <Slides>11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Arial</vt:lpstr>
      <vt:lpstr>Arial, sans-serif</vt:lpstr>
      <vt:lpstr>Calibri</vt:lpstr>
      <vt:lpstr>Courier New</vt:lpstr>
      <vt:lpstr>Wingdings</vt:lpstr>
      <vt:lpstr>Office-tema</vt:lpstr>
      <vt:lpstr>think-cell Slide</vt:lpstr>
      <vt:lpstr>Implementering av Mobility Online på UiO</vt:lpstr>
      <vt:lpstr>Bakgrunn</vt:lpstr>
      <vt:lpstr>Bakgrunn</vt:lpstr>
      <vt:lpstr>Bakgrunn for anskaffelse</vt:lpstr>
      <vt:lpstr>Mobility Online på UiO</vt:lpstr>
      <vt:lpstr>Behov?</vt:lpstr>
      <vt:lpstr>Prosjektvalg – prosjektet er valgt </vt:lpstr>
      <vt:lpstr>PowerPoint-presentasjon</vt:lpstr>
      <vt:lpstr>Bruk av EWP Dashboard i mellomtiden</vt:lpstr>
      <vt:lpstr>Involvering av UiOs institutter og fakulteter </vt:lpstr>
      <vt:lpstr>Dashboard – oppdateringer i versjon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Sara Marie Ullerø</dc:creator>
  <cp:lastModifiedBy>Sara Marie Ullerø</cp:lastModifiedBy>
  <cp:revision>7</cp:revision>
  <dcterms:created xsi:type="dcterms:W3CDTF">2024-05-31T08:35:23Z</dcterms:created>
  <dcterms:modified xsi:type="dcterms:W3CDTF">2024-06-27T12:58:29Z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