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6" r:id="rId5"/>
    <p:sldId id="260" r:id="rId6"/>
    <p:sldId id="261" r:id="rId7"/>
    <p:sldId id="263" r:id="rId8"/>
    <p:sldId id="267" r:id="rId9"/>
    <p:sldId id="264" r:id="rId10"/>
    <p:sldId id="274" r:id="rId11"/>
    <p:sldId id="265" r:id="rId12"/>
    <p:sldId id="275" r:id="rId13"/>
    <p:sldId id="269" r:id="rId14"/>
    <p:sldId id="268" r:id="rId15"/>
    <p:sldId id="270" r:id="rId16"/>
    <p:sldId id="276" r:id="rId17"/>
    <p:sldId id="272" r:id="rId18"/>
    <p:sldId id="271" r:id="rId1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113" d="100"/>
          <a:sy n="113" d="100"/>
        </p:scale>
        <p:origin x="-1584" y="4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929E0-AC15-416A-8982-3ABA280A9CFF}" type="datetimeFigureOut">
              <a:rPr lang="nb-NO" smtClean="0"/>
              <a:t>07.06.2016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A4B31-3DA6-4677-9EAD-1B1B6408A9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932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6207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381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621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Feltarbeid og praksis</a:t>
            </a:r>
            <a:r>
              <a:rPr lang="nb-NO" baseline="0" dirty="0" smtClean="0"/>
              <a:t> er som regel ikke ved læresteder med utvekslingsavtaler. Registrering i FS litt ulik – kommer tilbake til dette senere.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1492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6766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Mindre akutte situasjoner:</a:t>
            </a:r>
            <a:r>
              <a:rPr lang="nb-NO" baseline="0" dirty="0" smtClean="0"/>
              <a:t> f.eks. uro ved UCT, ulykker der studenter er involvert. Lokal unntakstilstand: f.eks. Egypt. Krisesituasjoner: f.eks. Paris november 2015.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3637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517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Ble sendt lørdag kl. 10.00.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2820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9388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250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8482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Mindre lokale hendelser behandles lokalt. Viktigst med informasjonsflyt til berørte studenter, enheter ved UiO før ev. informasjon til andre myndigheter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>
                <a:solidFill>
                  <a:prstClr val="black"/>
                </a:solidFill>
              </a:rPr>
              <a:pPr/>
              <a:t>12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65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Undersøk med FS-superbruker hvordan best trekke ut bestemte studentgrupper fra de ulike rapportene. Kan lønne seg å ha øvelser.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6796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Som nevnt:</a:t>
            </a:r>
            <a:r>
              <a:rPr lang="nb-NO" baseline="0" dirty="0" smtClean="0"/>
              <a:t> utlandsopphold bør registreres i </a:t>
            </a:r>
            <a:r>
              <a:rPr lang="nb-NO" baseline="0" dirty="0" err="1" smtClean="0"/>
              <a:t>utv.personbildet</a:t>
            </a:r>
            <a:r>
              <a:rPr lang="nb-NO" baseline="0" dirty="0" smtClean="0"/>
              <a:t>: </a:t>
            </a:r>
            <a:r>
              <a:rPr lang="nb-NO" dirty="0" smtClean="0"/>
              <a:t>Eksempel på riktig utfylt </a:t>
            </a:r>
            <a:r>
              <a:rPr lang="nb-NO" dirty="0" err="1" smtClean="0"/>
              <a:t>utv.personbilde</a:t>
            </a:r>
            <a:r>
              <a:rPr lang="nb-NO" dirty="0" smtClean="0"/>
              <a:t>.</a:t>
            </a:r>
            <a:r>
              <a:rPr lang="nb-NO" baseline="0" dirty="0" smtClean="0"/>
              <a:t> «vanlig» utveksling.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191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Eksempel på riktig utfylt </a:t>
            </a:r>
            <a:r>
              <a:rPr lang="nb-NO" dirty="0" err="1" smtClean="0"/>
              <a:t>utv.personbilde</a:t>
            </a:r>
            <a:r>
              <a:rPr lang="nb-NO" dirty="0" smtClean="0"/>
              <a:t>.</a:t>
            </a:r>
            <a:r>
              <a:rPr lang="nb-NO" baseline="0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191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77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240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A4B31-3DA6-4677-9EAD-1B1B6408A9B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16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utveksling/praktisk/trygg-i-utland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ian.thorn@admin.uio.n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internasjonalisering/beredskap/utreisende/index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iseregistrering.no/" TargetMode="External"/><Relationship Id="rId4" Type="http://schemas.openxmlformats.org/officeDocument/2006/relationships/hyperlink" Target="http://www.landsider.n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636912"/>
            <a:ext cx="7272808" cy="1656184"/>
          </a:xfrm>
        </p:spPr>
        <p:txBody>
          <a:bodyPr/>
          <a:lstStyle/>
          <a:p>
            <a:r>
              <a:rPr lang="nb-NO" sz="2800" dirty="0" smtClean="0"/>
              <a:t>Beredskap for studenter:</a:t>
            </a:r>
            <a:br>
              <a:rPr lang="nb-NO" sz="2800" dirty="0" smtClean="0"/>
            </a:br>
            <a:r>
              <a:rPr lang="nb-NO" sz="2800" dirty="0" smtClean="0"/>
              <a:t>UiOs </a:t>
            </a:r>
            <a:r>
              <a:rPr lang="nb-NO" sz="2800" dirty="0"/>
              <a:t>erfaringer og arbeidsmetoder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4077072"/>
            <a:ext cx="6934200" cy="1752600"/>
          </a:xfrm>
        </p:spPr>
        <p:txBody>
          <a:bodyPr/>
          <a:lstStyle/>
          <a:p>
            <a:r>
              <a:rPr lang="nb-NO" sz="2000" dirty="0" smtClean="0"/>
              <a:t>Christian Thorn</a:t>
            </a:r>
          </a:p>
          <a:p>
            <a:r>
              <a:rPr lang="nb-NO" sz="2000" dirty="0" smtClean="0"/>
              <a:t>Veileder for utveksling</a:t>
            </a:r>
            <a:endParaRPr lang="nb-NO" sz="2000" dirty="0"/>
          </a:p>
          <a:p>
            <a:r>
              <a:rPr lang="nb-NO" sz="2000" dirty="0" smtClean="0"/>
              <a:t>Seksjon for opptak og tilrettelegging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12776"/>
            <a:ext cx="7696200" cy="4392488"/>
          </a:xfrm>
        </p:spPr>
        <p:txBody>
          <a:bodyPr/>
          <a:lstStyle/>
          <a:p>
            <a:r>
              <a:rPr lang="nb-NO" dirty="0" smtClean="0"/>
              <a:t>UiOs beredskapsarbeid: informasjon til studenter – hva gjøres?</a:t>
            </a:r>
          </a:p>
          <a:p>
            <a:r>
              <a:rPr lang="nb-NO" dirty="0" smtClean="0"/>
              <a:t>UiOs erfaringer: Paris (november 2015), Barcelona, Brussel (mars 2016)</a:t>
            </a:r>
          </a:p>
          <a:p>
            <a:r>
              <a:rPr lang="nb-NO" dirty="0" smtClean="0"/>
              <a:t>Datakvalitet i FS</a:t>
            </a:r>
          </a:p>
          <a:p>
            <a:r>
              <a:rPr lang="nb-NO" dirty="0" smtClean="0"/>
              <a:t>Beredskap innreisende / hendelser på campus</a:t>
            </a:r>
            <a:endParaRPr lang="nb-NO" dirty="0"/>
          </a:p>
          <a:p>
            <a:r>
              <a:rPr lang="nb-NO" dirty="0" smtClean="0"/>
              <a:t>Spørsmål / diskusjon: Er arbeidsfordelingen sentralt og enheter klar nok?</a:t>
            </a:r>
          </a:p>
        </p:txBody>
      </p:sp>
    </p:spTree>
    <p:extLst>
      <p:ext uri="{BB962C8B-B14F-4D97-AF65-F5344CB8AC3E}">
        <p14:creationId xmlns:p14="http://schemas.microsoft.com/office/powerpoint/2010/main" val="252387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96200" cy="1143000"/>
          </a:xfrm>
        </p:spPr>
        <p:txBody>
          <a:bodyPr/>
          <a:lstStyle/>
          <a:p>
            <a:r>
              <a:rPr lang="nb-NO" dirty="0" smtClean="0"/>
              <a:t>Studenter på utvekslingsopphold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696200" cy="4114800"/>
          </a:xfrm>
        </p:spPr>
        <p:txBody>
          <a:bodyPr/>
          <a:lstStyle/>
          <a:p>
            <a:r>
              <a:rPr lang="nb-NO" sz="2400" dirty="0" smtClean="0"/>
              <a:t>Alle typer utlandsopphold bør registreres i FS (Utvekslingspersonbildet). Gjør det lettere å hente ut oversikt.</a:t>
            </a:r>
          </a:p>
          <a:p>
            <a:r>
              <a:rPr lang="nb-NO" sz="2400" dirty="0" smtClean="0"/>
              <a:t>De fleste søker via </a:t>
            </a:r>
            <a:r>
              <a:rPr lang="nb-NO" sz="2400" dirty="0" err="1" smtClean="0"/>
              <a:t>SøknadsWeb</a:t>
            </a:r>
            <a:r>
              <a:rPr lang="nb-NO" sz="2400" dirty="0" smtClean="0"/>
              <a:t> og blir overført til </a:t>
            </a:r>
            <a:r>
              <a:rPr lang="nb-NO" sz="2400" dirty="0" err="1" smtClean="0"/>
              <a:t>utv.personbildet</a:t>
            </a:r>
            <a:r>
              <a:rPr lang="nb-NO" sz="2400" dirty="0" smtClean="0"/>
              <a:t>. Herfra hentes rapporter over studenter i en beredskapssituasjon.</a:t>
            </a:r>
          </a:p>
          <a:p>
            <a:r>
              <a:rPr lang="nb-NO" sz="2400" dirty="0" smtClean="0"/>
              <a:t>Ev. manuell registrering </a:t>
            </a:r>
            <a:r>
              <a:rPr lang="nb-NO" sz="2400" dirty="0"/>
              <a:t>av utreisende: http://www.uio.no/for-ansatte/arbeidsstotte/sta/fs/veiledninger/utveksling/manuell-registrering-av-utreisende-studenter-.html</a:t>
            </a: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33219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696200" cy="1152128"/>
          </a:xfrm>
        </p:spPr>
        <p:txBody>
          <a:bodyPr/>
          <a:lstStyle/>
          <a:p>
            <a:r>
              <a:rPr lang="nb-NO" dirty="0" smtClean="0"/>
              <a:t>Typer utlandsopphold – informasjonsansvar overfor studenter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696200" cy="4114800"/>
          </a:xfrm>
        </p:spPr>
        <p:txBody>
          <a:bodyPr/>
          <a:lstStyle/>
          <a:p>
            <a:r>
              <a:rPr lang="nb-NO" dirty="0" smtClean="0"/>
              <a:t>Studier (vanlig utveksling), Eksamen hjemme</a:t>
            </a:r>
          </a:p>
          <a:p>
            <a:pPr lvl="1"/>
            <a:r>
              <a:rPr lang="nb-NO" dirty="0" smtClean="0"/>
              <a:t>UiO og vertsuniversitetet etablerer kontakt ved uønsket hendelse</a:t>
            </a:r>
          </a:p>
          <a:p>
            <a:r>
              <a:rPr lang="nb-NO" dirty="0" smtClean="0"/>
              <a:t>Feltarbeid og praksis</a:t>
            </a:r>
          </a:p>
          <a:p>
            <a:pPr lvl="1"/>
            <a:r>
              <a:rPr lang="nb-NO" dirty="0" smtClean="0"/>
              <a:t>Den enkelte enhet (institutt) ved UiO må ha informasjon om hvor studenten befinner seg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08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696200" cy="1143000"/>
          </a:xfrm>
        </p:spPr>
        <p:txBody>
          <a:bodyPr/>
          <a:lstStyle/>
          <a:p>
            <a:r>
              <a:rPr lang="nb-NO" dirty="0" smtClean="0"/>
              <a:t>Etter endelig opptak ved vertsinstitusjon i utlandet (mai / november)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7931224" cy="4114800"/>
          </a:xfrm>
        </p:spPr>
        <p:txBody>
          <a:bodyPr/>
          <a:lstStyle/>
          <a:p>
            <a:r>
              <a:rPr lang="nb-NO" dirty="0" smtClean="0"/>
              <a:t>Informasjon per e-post i forkant til alle utreisende studenter (</a:t>
            </a:r>
            <a:r>
              <a:rPr lang="nb-NO" dirty="0" err="1" smtClean="0"/>
              <a:t>beg</a:t>
            </a:r>
            <a:r>
              <a:rPr lang="nb-NO" dirty="0" smtClean="0"/>
              <a:t>. </a:t>
            </a:r>
            <a:r>
              <a:rPr lang="nb-NO" dirty="0"/>
              <a:t>a</a:t>
            </a:r>
            <a:r>
              <a:rPr lang="nb-NO" dirty="0" smtClean="0"/>
              <a:t>v juni / sent i november) </a:t>
            </a:r>
            <a:r>
              <a:rPr lang="nb-NO" dirty="0"/>
              <a:t>før avreise:</a:t>
            </a:r>
            <a:br>
              <a:rPr lang="nb-NO" dirty="0"/>
            </a:br>
            <a:r>
              <a:rPr lang="nb-NO" dirty="0" smtClean="0">
                <a:hlinkClick r:id="rId3"/>
              </a:rPr>
              <a:t>www.uio.no/studier/utveksling/praktisk/trygg-i-utlandet/</a:t>
            </a:r>
            <a:endParaRPr lang="nb-NO" dirty="0" smtClean="0"/>
          </a:p>
          <a:p>
            <a:r>
              <a:rPr lang="nb-NO" dirty="0" smtClean="0"/>
              <a:t>Alle registrerte studenter får tilsendt lenken, forutsettes av alle kjenner innholdet på nettsiden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72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96200" cy="1143000"/>
          </a:xfrm>
        </p:spPr>
        <p:txBody>
          <a:bodyPr/>
          <a:lstStyle/>
          <a:p>
            <a:r>
              <a:rPr lang="nb-NO" dirty="0" smtClean="0"/>
              <a:t>Om noe skulle oppstå – hva må studentene gjøre?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00808"/>
            <a:ext cx="7696200" cy="4680520"/>
          </a:xfrm>
        </p:spPr>
        <p:txBody>
          <a:bodyPr/>
          <a:lstStyle/>
          <a:p>
            <a:r>
              <a:rPr lang="nb-NO" dirty="0" smtClean="0"/>
              <a:t>Mindre akutte situasjoner: </a:t>
            </a:r>
          </a:p>
          <a:p>
            <a:pPr lvl="1"/>
            <a:r>
              <a:rPr lang="nb-NO" dirty="0" smtClean="0"/>
              <a:t>holde kontakt med vertsuniversitetet, ev. norsk utenriksstasjon</a:t>
            </a:r>
          </a:p>
          <a:p>
            <a:r>
              <a:rPr lang="nb-NO" dirty="0" smtClean="0"/>
              <a:t>Lokal unntakstilstand (politisk uro, naturkatastrofer): </a:t>
            </a:r>
          </a:p>
          <a:p>
            <a:pPr lvl="1"/>
            <a:r>
              <a:rPr lang="nb-NO" dirty="0" smtClean="0"/>
              <a:t>følge råd fra lokale myndigheter, og holde kontakt med norsk utenriksstasjon</a:t>
            </a:r>
          </a:p>
          <a:p>
            <a:r>
              <a:rPr lang="nb-NO" dirty="0" smtClean="0"/>
              <a:t>Krisesituasjoner (terroraksjoner o.l.): </a:t>
            </a:r>
          </a:p>
          <a:p>
            <a:pPr lvl="1"/>
            <a:r>
              <a:rPr lang="nb-NO" dirty="0" smtClean="0"/>
              <a:t>sørge for at pårørende, vertsuniversitetet og UiO vet hvor studenten er</a:t>
            </a:r>
          </a:p>
          <a:p>
            <a:endParaRPr lang="nb-NO" dirty="0" smtClean="0"/>
          </a:p>
          <a:p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958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UiOs erfaringer – terroren i Paris november 2015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Terrorangrep ved minst fem ulike steder i Paris fredag 13.11. Aksjonen pågikk mellom kl. 21.17 og 00.20</a:t>
            </a:r>
          </a:p>
          <a:p>
            <a:r>
              <a:rPr lang="nb-NO" dirty="0" smtClean="0"/>
              <a:t>Beredskapsgruppe ved UiO opprettet 14.11</a:t>
            </a:r>
          </a:p>
          <a:p>
            <a:r>
              <a:rPr lang="nb-NO" dirty="0" smtClean="0"/>
              <a:t>E-post og </a:t>
            </a:r>
            <a:r>
              <a:rPr lang="nb-NO" dirty="0" err="1" smtClean="0"/>
              <a:t>sms</a:t>
            </a:r>
            <a:r>
              <a:rPr lang="nb-NO" dirty="0" smtClean="0"/>
              <a:t> sendt til 29 UiO-studenter i Paris med beskjed om å bekrefte at de er i sikkerhet.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91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92696"/>
            <a:ext cx="7696200" cy="5760640"/>
          </a:xfrm>
        </p:spPr>
        <p:txBody>
          <a:bodyPr/>
          <a:lstStyle/>
          <a:p>
            <a:pPr marL="0" indent="0">
              <a:buNone/>
            </a:pPr>
            <a:endParaRPr lang="nb-NO" sz="1600" b="1" dirty="0" smtClean="0"/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 smtClean="0"/>
              <a:t>Tekst SMS:</a:t>
            </a:r>
            <a:br>
              <a:rPr lang="nb-NO" sz="1600" b="1" dirty="0" smtClean="0"/>
            </a:br>
            <a:endParaRPr lang="nb-NO" sz="1600" b="1" dirty="0"/>
          </a:p>
          <a:p>
            <a:pPr marL="0" indent="0">
              <a:buNone/>
            </a:pPr>
            <a:r>
              <a:rPr lang="nb-NO" sz="1600" dirty="0"/>
              <a:t>UiO har registrert at du befinner deg i Paris. Vi ber deg følge UD og lokale myndigheters råd. Vi har sendt deg epost med mer informasjon.</a:t>
            </a:r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r>
              <a:rPr lang="nb-NO" sz="1600" dirty="0" smtClean="0"/>
              <a:t>--------------------------------------</a:t>
            </a:r>
          </a:p>
          <a:p>
            <a:pPr marL="0" indent="0">
              <a:buNone/>
            </a:pPr>
            <a:r>
              <a:rPr lang="nb-NO" sz="1600" b="1" dirty="0" smtClean="0"/>
              <a:t>Tekst e-post:</a:t>
            </a:r>
            <a:br>
              <a:rPr lang="nb-NO" sz="1600" b="1" dirty="0" smtClean="0"/>
            </a:br>
            <a:endParaRPr lang="nb-NO" sz="1600" b="1" dirty="0"/>
          </a:p>
          <a:p>
            <a:pPr marL="0" indent="0">
              <a:buNone/>
            </a:pPr>
            <a:r>
              <a:rPr lang="nb-NO" sz="1600" dirty="0" smtClean="0"/>
              <a:t>Kjære </a:t>
            </a:r>
            <a:r>
              <a:rPr lang="nb-NO" sz="1600" dirty="0"/>
              <a:t>UiO-student</a:t>
            </a:r>
          </a:p>
          <a:p>
            <a:pPr marL="0" indent="0">
              <a:buNone/>
            </a:pPr>
            <a:r>
              <a:rPr lang="nb-NO" sz="1600" dirty="0" smtClean="0"/>
              <a:t>Vi </a:t>
            </a:r>
            <a:r>
              <a:rPr lang="nb-NO" sz="1600" dirty="0"/>
              <a:t>viser til den forferdelige hendelsen i Paris i går kveld. Vi har registrert at du befinner deg i Paris. UiO anmoder dere om å følge UD og lokale myndigheters råd.</a:t>
            </a:r>
          </a:p>
          <a:p>
            <a:pPr marL="0" indent="0">
              <a:buNone/>
            </a:pPr>
            <a:r>
              <a:rPr lang="nb-NO" sz="1600" dirty="0" smtClean="0"/>
              <a:t>Vi </a:t>
            </a:r>
            <a:r>
              <a:rPr lang="nb-NO" sz="1600" dirty="0"/>
              <a:t>ville sette pris på en tilbakemelding om at dere er i sikkerhet.</a:t>
            </a:r>
          </a:p>
          <a:p>
            <a:pPr marL="0" indent="0">
              <a:buNone/>
            </a:pPr>
            <a:r>
              <a:rPr lang="nb-NO" sz="1600" dirty="0" smtClean="0"/>
              <a:t>Vi </a:t>
            </a:r>
            <a:r>
              <a:rPr lang="nb-NO" sz="1600" dirty="0"/>
              <a:t>ber dere si i fra dersom det er noe UiO kan bistå med. Kontaktpunkt: </a:t>
            </a:r>
            <a:r>
              <a:rPr lang="nb-NO" sz="1600" u="sng" dirty="0" smtClean="0">
                <a:hlinkClick r:id="rId3"/>
              </a:rPr>
              <a:t>christian.thorn@admin.uio.no</a:t>
            </a:r>
            <a:endParaRPr lang="nb-NO" sz="1600" u="sng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Hilsen Universitetsdirektøren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238865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UiOs erfaringer – terroren i Paris november </a:t>
            </a:r>
            <a:r>
              <a:rPr lang="nb-NO" dirty="0" smtClean="0"/>
              <a:t>2015: oversikt over berørte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Oversikt over studenter i Paris hentet ut fra FS</a:t>
            </a:r>
          </a:p>
          <a:p>
            <a:r>
              <a:rPr lang="nb-NO" sz="2400" dirty="0" smtClean="0"/>
              <a:t>Tilbakemeldinger fra studenter i Paris i løpet av helgen og mandag 16.11. Ingen ble meldt direkte berørt av terroranslagene</a:t>
            </a:r>
            <a:endParaRPr lang="nb-NO" sz="2400" dirty="0"/>
          </a:p>
          <a:p>
            <a:r>
              <a:rPr lang="nb-NO" sz="2400" dirty="0" smtClean="0"/>
              <a:t>Studenter med franske statsborgerskap ved UiO får informasjon per e-post om kontaktpunkter (studentinformasjonssenter, </a:t>
            </a:r>
            <a:r>
              <a:rPr lang="nb-NO" sz="2400" dirty="0" err="1" smtClean="0"/>
              <a:t>SiOs</a:t>
            </a:r>
            <a:r>
              <a:rPr lang="nb-NO" sz="2400" dirty="0" smtClean="0"/>
              <a:t> rådgivningstjeneste)</a:t>
            </a:r>
          </a:p>
        </p:txBody>
      </p:sp>
    </p:spTree>
    <p:extLst>
      <p:ext uri="{BB962C8B-B14F-4D97-AF65-F5344CB8AC3E}">
        <p14:creationId xmlns:p14="http://schemas.microsoft.com/office/powerpoint/2010/main" val="383679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uønskede hendelser mars 2016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Bussulykke utenfor </a:t>
            </a:r>
            <a:r>
              <a:rPr lang="nb-NO" dirty="0" smtClean="0"/>
              <a:t>Barcelona, 20.03: </a:t>
            </a:r>
            <a:br>
              <a:rPr lang="nb-NO" dirty="0" smtClean="0"/>
            </a:br>
            <a:r>
              <a:rPr lang="nb-NO" dirty="0" smtClean="0"/>
              <a:t>UiO </a:t>
            </a:r>
            <a:r>
              <a:rPr lang="nb-NO" dirty="0"/>
              <a:t>hadde 21 studenter i Spania på dette </a:t>
            </a:r>
            <a:r>
              <a:rPr lang="nb-NO" dirty="0" smtClean="0"/>
              <a:t>tidspunktet. </a:t>
            </a:r>
          </a:p>
          <a:p>
            <a:r>
              <a:rPr lang="nb-NO" dirty="0" smtClean="0"/>
              <a:t>Terroraksjon i Brussel 22.03. </a:t>
            </a:r>
            <a:br>
              <a:rPr lang="nb-NO" dirty="0" smtClean="0"/>
            </a:br>
            <a:r>
              <a:rPr lang="nb-NO" dirty="0" smtClean="0"/>
              <a:t>UiO har totalt 9 studenter </a:t>
            </a:r>
            <a:r>
              <a:rPr lang="nb-NO" dirty="0"/>
              <a:t>i Belgia 22. </a:t>
            </a:r>
            <a:r>
              <a:rPr lang="nb-NO" dirty="0" smtClean="0"/>
              <a:t>mars.</a:t>
            </a:r>
          </a:p>
          <a:p>
            <a:r>
              <a:rPr lang="nb-NO" dirty="0" smtClean="0"/>
              <a:t>Studenter får </a:t>
            </a:r>
            <a:r>
              <a:rPr lang="nb-NO" dirty="0" err="1" smtClean="0"/>
              <a:t>sms</a:t>
            </a:r>
            <a:r>
              <a:rPr lang="nb-NO" dirty="0" smtClean="0"/>
              <a:t> og e-post. Setter stor pris på omtanken.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928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96200" cy="1143000"/>
          </a:xfrm>
        </p:spPr>
        <p:txBody>
          <a:bodyPr/>
          <a:lstStyle/>
          <a:p>
            <a:r>
              <a:rPr lang="nb-NO" dirty="0" smtClean="0"/>
              <a:t>Informasjonsflyt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556792"/>
            <a:ext cx="7696200" cy="4330824"/>
          </a:xfrm>
        </p:spPr>
        <p:txBody>
          <a:bodyPr/>
          <a:lstStyle/>
          <a:p>
            <a:r>
              <a:rPr lang="nb-NO" sz="2400" dirty="0" smtClean="0"/>
              <a:t>SMS og e-post til berørte studenter</a:t>
            </a:r>
          </a:p>
          <a:p>
            <a:r>
              <a:rPr lang="nb-NO" sz="2400" dirty="0" smtClean="0"/>
              <a:t>Navneliste sendt </a:t>
            </a:r>
            <a:r>
              <a:rPr lang="nb-NO" sz="2400" dirty="0"/>
              <a:t>til UD og KD</a:t>
            </a:r>
          </a:p>
          <a:p>
            <a:r>
              <a:rPr lang="nb-NO" sz="2400" dirty="0"/>
              <a:t>E</a:t>
            </a:r>
            <a:r>
              <a:rPr lang="nb-NO" sz="2400" dirty="0" smtClean="0"/>
              <a:t>nheter ved </a:t>
            </a:r>
            <a:r>
              <a:rPr lang="nb-NO" sz="2400" dirty="0"/>
              <a:t>UiO som har studenter i </a:t>
            </a:r>
            <a:r>
              <a:rPr lang="nb-NO" sz="2400" dirty="0" smtClean="0"/>
              <a:t>de berørte områdene ble </a:t>
            </a:r>
            <a:r>
              <a:rPr lang="nb-NO" sz="2400" dirty="0"/>
              <a:t>informert om </a:t>
            </a:r>
            <a:r>
              <a:rPr lang="nb-NO" sz="2400" dirty="0" err="1" smtClean="0"/>
              <a:t>sms’en</a:t>
            </a:r>
            <a:r>
              <a:rPr lang="nb-NO" sz="2400" dirty="0" smtClean="0"/>
              <a:t>/e-posten </a:t>
            </a:r>
            <a:r>
              <a:rPr lang="nb-NO" sz="2400" dirty="0" smtClean="0"/>
              <a:t>studentene fikk.</a:t>
            </a:r>
          </a:p>
          <a:p>
            <a:r>
              <a:rPr lang="nb-NO" sz="2400" dirty="0" smtClean="0"/>
              <a:t>Løpende orientering til ledelse (sentralt og ved fakultetene)</a:t>
            </a:r>
          </a:p>
          <a:p>
            <a:r>
              <a:rPr lang="nb-NO" sz="2400" dirty="0" smtClean="0"/>
              <a:t>Brussel/Paris: Studenter med fransk/belgisk statsborgerskap ved UiO  får invitasjon til minnestund.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531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96200" cy="1143000"/>
          </a:xfrm>
        </p:spPr>
        <p:txBody>
          <a:bodyPr/>
          <a:lstStyle/>
          <a:p>
            <a:r>
              <a:rPr lang="nb-NO" dirty="0" smtClean="0"/>
              <a:t>Ved uønskede hendelser i utlandet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84784"/>
            <a:ext cx="7696200" cy="4896544"/>
          </a:xfrm>
        </p:spPr>
        <p:txBody>
          <a:bodyPr/>
          <a:lstStyle/>
          <a:p>
            <a:r>
              <a:rPr lang="nb-NO" dirty="0" smtClean="0"/>
              <a:t>Vurdere behovet for å kontakte studentene (avhenger av type hendelse)</a:t>
            </a:r>
          </a:p>
          <a:p>
            <a:pPr marL="742950" lvl="2" indent="-342900"/>
            <a:r>
              <a:rPr lang="nb-NO" dirty="0"/>
              <a:t>SMS og e-post kan sendes fra FS til berørte </a:t>
            </a:r>
            <a:r>
              <a:rPr lang="nb-NO" dirty="0" smtClean="0"/>
              <a:t>studenter på stedet. </a:t>
            </a:r>
          </a:p>
          <a:p>
            <a:pPr marL="742950" lvl="2" indent="-342900"/>
            <a:r>
              <a:rPr lang="nb-NO" dirty="0" smtClean="0"/>
              <a:t>Vurdere om man også bør varsle studenter utenfor det berørte området, i samme land </a:t>
            </a:r>
          </a:p>
          <a:p>
            <a:r>
              <a:rPr lang="nb-NO" dirty="0" smtClean="0"/>
              <a:t>Informere andre berørte parter fortløpende (fagmiljø ved UiO, lokal studentsamskipnad UD, KD, Politi)</a:t>
            </a:r>
          </a:p>
          <a:p>
            <a:r>
              <a:rPr lang="nb-NO" dirty="0" smtClean="0"/>
              <a:t>UiOs rolle er å bistå norske myndigheter. Varsling av pårørende skal gjøres av norske myndigheter (IKKE UiO)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592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FS-rapporter som ble brukt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nb-NO" dirty="0"/>
              <a:t>371.001 Navneliste – </a:t>
            </a:r>
            <a:r>
              <a:rPr lang="nb-NO" dirty="0" err="1"/>
              <a:t>semreg</a:t>
            </a:r>
            <a:r>
              <a:rPr lang="nb-NO" dirty="0"/>
              <a:t>. </a:t>
            </a:r>
            <a:r>
              <a:rPr lang="nb-NO" dirty="0" smtClean="0"/>
              <a:t>Studenter</a:t>
            </a:r>
            <a:endParaRPr lang="nb-NO" sz="2400" dirty="0" smtClean="0"/>
          </a:p>
          <a:p>
            <a:r>
              <a:rPr lang="nb-NO" sz="2400" dirty="0" smtClean="0"/>
              <a:t>270.001 Utvekslingsstudenter</a:t>
            </a:r>
          </a:p>
          <a:p>
            <a:pPr lvl="1"/>
            <a:r>
              <a:rPr lang="nb-NO" sz="2000" dirty="0"/>
              <a:t>Sorter etter lærested/by</a:t>
            </a:r>
          </a:p>
          <a:p>
            <a:pPr lvl="1"/>
            <a:r>
              <a:rPr lang="nb-NO" sz="2000" dirty="0"/>
              <a:t>Filtrer bort studenter med avbrudd eller </a:t>
            </a:r>
            <a:r>
              <a:rPr lang="nb-NO" sz="2000" dirty="0" smtClean="0"/>
              <a:t>trekk</a:t>
            </a:r>
            <a:endParaRPr lang="nb-NO" sz="2400" dirty="0" smtClean="0"/>
          </a:p>
          <a:p>
            <a:r>
              <a:rPr lang="nb-NO" sz="2400" dirty="0" smtClean="0"/>
              <a:t>913.001 Kandidatopplysninger (</a:t>
            </a:r>
            <a:r>
              <a:rPr lang="nb-NO" sz="2400" dirty="0" err="1" smtClean="0"/>
              <a:t>Ph.D</a:t>
            </a:r>
            <a:r>
              <a:rPr lang="nb-NO" sz="2400" smtClean="0"/>
              <a:t>)</a:t>
            </a:r>
            <a:endParaRPr lang="nb-NO" sz="2400" dirty="0" smtClean="0"/>
          </a:p>
          <a:p>
            <a:r>
              <a:rPr lang="nb-NO" sz="2400" dirty="0" smtClean="0"/>
              <a:t>Oppskrift på hvordan ta ut rapporter (riktig filter osv.) kommer på For ansatte-sidene</a:t>
            </a:r>
          </a:p>
        </p:txBody>
      </p:sp>
    </p:spTree>
    <p:extLst>
      <p:ext uri="{BB962C8B-B14F-4D97-AF65-F5344CB8AC3E}">
        <p14:creationId xmlns:p14="http://schemas.microsoft.com/office/powerpoint/2010/main" val="326932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smtClean="0"/>
              <a:t>Datakvalitet i FS - Utveksling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1458406"/>
            <a:ext cx="7045397" cy="4850914"/>
          </a:xfrm>
        </p:spPr>
      </p:pic>
    </p:spTree>
    <p:extLst>
      <p:ext uri="{BB962C8B-B14F-4D97-AF65-F5344CB8AC3E}">
        <p14:creationId xmlns:p14="http://schemas.microsoft.com/office/powerpoint/2010/main" val="316578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Datakvalitet i FS - Feltarbeid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06" y="1412776"/>
            <a:ext cx="6791570" cy="5040560"/>
          </a:xfrm>
        </p:spPr>
      </p:pic>
    </p:spTree>
    <p:extLst>
      <p:ext uri="{BB962C8B-B14F-4D97-AF65-F5344CB8AC3E}">
        <p14:creationId xmlns:p14="http://schemas.microsoft.com/office/powerpoint/2010/main" val="255794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Innreisende 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Omfattes av sentral beredskapsplan ved hendelser på campus</a:t>
            </a:r>
          </a:p>
          <a:p>
            <a:r>
              <a:rPr lang="nb-NO" dirty="0" smtClean="0"/>
              <a:t>Varsle </a:t>
            </a:r>
            <a:r>
              <a:rPr lang="nb-NO" dirty="0" err="1" smtClean="0"/>
              <a:t>hjemmeuniversitet</a:t>
            </a:r>
            <a:r>
              <a:rPr lang="nb-NO" dirty="0" smtClean="0"/>
              <a:t> </a:t>
            </a:r>
            <a:r>
              <a:rPr lang="nb-NO" smtClean="0"/>
              <a:t>(gjelder utvekslingsstudenter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6758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24744"/>
            <a:ext cx="7696200" cy="4971256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Spørsmål / </a:t>
            </a:r>
            <a:r>
              <a:rPr lang="nb-NO" sz="3200" dirty="0" smtClean="0"/>
              <a:t>diskusjon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 </a:t>
            </a:r>
          </a:p>
          <a:p>
            <a:r>
              <a:rPr lang="nb-NO" dirty="0" smtClean="0"/>
              <a:t>Er </a:t>
            </a:r>
            <a:r>
              <a:rPr lang="nb-NO" dirty="0"/>
              <a:t>arbeidsfordelingen sentralt og enheter klar nok</a:t>
            </a:r>
            <a:r>
              <a:rPr lang="nb-NO" dirty="0" smtClean="0"/>
              <a:t>?</a:t>
            </a:r>
          </a:p>
          <a:p>
            <a:r>
              <a:rPr lang="nb-NO" dirty="0" smtClean="0"/>
              <a:t>Hva kan vi gjøre annerledes/bedre?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166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Lenker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www.uio.no/for-ansatte/arbeidsstotte/sta/internasjonalisering/beredskap/utreisende/index.html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>
                <a:hlinkClick r:id="rId4"/>
              </a:rPr>
              <a:t>http://www.landsider.no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dirty="0">
                <a:hlinkClick r:id="rId5"/>
              </a:rPr>
              <a:t>https://www.reiseregistrering.no</a:t>
            </a:r>
            <a:r>
              <a:rPr lang="nb-NO" dirty="0" smtClean="0">
                <a:hlinkClick r:id="rId5"/>
              </a:rPr>
              <a:t>/</a:t>
            </a:r>
            <a:r>
              <a:rPr lang="nb-NO" dirty="0" smtClean="0"/>
              <a:t> 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85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 norsk 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norsk 1</Template>
  <TotalTime>1511</TotalTime>
  <Words>733</Words>
  <Application>Microsoft Office PowerPoint</Application>
  <PresentationFormat>On-screen Show (4:3)</PresentationFormat>
  <Paragraphs>113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UiO norsk 1</vt:lpstr>
      <vt:lpstr>Beredskap for studenter: UiOs erfaringer og arbeidsmetoder </vt:lpstr>
      <vt:lpstr>PowerPoint Presentation</vt:lpstr>
      <vt:lpstr>Studenter på utvekslingsopphold</vt:lpstr>
      <vt:lpstr>Typer utlandsopphold – informasjonsansvar overfor studenter </vt:lpstr>
      <vt:lpstr>Etter endelig opptak ved vertsinstitusjon i utlandet (mai / november)</vt:lpstr>
      <vt:lpstr>Om noe skulle oppstå – hva må studentene gjøre?</vt:lpstr>
      <vt:lpstr>UiOs erfaringer – terroren i Paris november 2015</vt:lpstr>
      <vt:lpstr>PowerPoint Presentation</vt:lpstr>
      <vt:lpstr>UiOs erfaringer – terroren i Paris november 2015: oversikt over berørte</vt:lpstr>
      <vt:lpstr>To uønskede hendelser mars 2016</vt:lpstr>
      <vt:lpstr>Informasjonsflyt</vt:lpstr>
      <vt:lpstr>Ved uønskede hendelser i utlandet</vt:lpstr>
      <vt:lpstr>FS-rapporter som ble brukt</vt:lpstr>
      <vt:lpstr>Datakvalitet i FS - Utveksling</vt:lpstr>
      <vt:lpstr>Datakvalitet i FS - Feltarbeid</vt:lpstr>
      <vt:lpstr>Innreisende studenter</vt:lpstr>
      <vt:lpstr>PowerPoint Presentation</vt:lpstr>
      <vt:lpstr>Lenker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 i verden med UiO!</dc:title>
  <dc:creator>Christian Thorn</dc:creator>
  <cp:lastModifiedBy>Christian Thorn</cp:lastModifiedBy>
  <cp:revision>85</cp:revision>
  <cp:lastPrinted>2016-06-07T12:41:33Z</cp:lastPrinted>
  <dcterms:created xsi:type="dcterms:W3CDTF">2012-08-27T07:24:15Z</dcterms:created>
  <dcterms:modified xsi:type="dcterms:W3CDTF">2016-06-07T12:46:24Z</dcterms:modified>
</cp:coreProperties>
</file>