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87" r:id="rId4"/>
    <p:sldId id="277" r:id="rId5"/>
    <p:sldId id="285" r:id="rId6"/>
    <p:sldId id="286" r:id="rId7"/>
    <p:sldId id="288" r:id="rId8"/>
    <p:sldId id="265" r:id="rId9"/>
    <p:sldId id="289" r:id="rId10"/>
    <p:sldId id="290" r:id="rId11"/>
    <p:sldId id="269" r:id="rId12"/>
  </p:sldIdLst>
  <p:sldSz cx="9144000" cy="6858000" type="screen4x3"/>
  <p:notesSz cx="6723063" cy="9853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486" autoAdjust="0"/>
  </p:normalViewPr>
  <p:slideViewPr>
    <p:cSldViewPr>
      <p:cViewPr>
        <p:scale>
          <a:sx n="96" d="100"/>
          <a:sy n="96" d="100"/>
        </p:scale>
        <p:origin x="-206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8180" y="0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EA95F8-2DEE-457E-9429-E52D878E8CCA}" type="datetimeFigureOut">
              <a:rPr lang="nb-NO" smtClean="0"/>
              <a:pPr/>
              <a:t>18.06.2013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22837" cy="3694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2307" y="4680466"/>
            <a:ext cx="5378450" cy="44341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59222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8180" y="9359222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9E8F2D-486E-48DE-B7C6-5F555F4DEEA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1644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dirty="0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fld id="{1B90DD38-6451-4189-BCEA-78DA6D606C01}" type="slidenum">
              <a:rPr lang="nb-NO" sz="1200">
                <a:solidFill>
                  <a:prstClr val="black"/>
                </a:solidFill>
              </a:rPr>
              <a:pPr/>
              <a:t>2</a:t>
            </a:fld>
            <a:endParaRPr lang="nb-NO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Innreisende utvekslingsstudenter FØR</a:t>
            </a:r>
          </a:p>
          <a:p>
            <a:pPr lvl="0"/>
            <a:r>
              <a:rPr lang="nb-NO" sz="1200" dirty="0" smtClean="0"/>
              <a:t>UiO har avtaleeiere på tre nivåer, </a:t>
            </a:r>
            <a:r>
              <a:rPr lang="nb-NO" sz="1200" dirty="0" err="1" smtClean="0"/>
              <a:t>dvs</a:t>
            </a:r>
            <a:r>
              <a:rPr lang="nb-NO" sz="1200" dirty="0" smtClean="0"/>
              <a:t>:</a:t>
            </a:r>
          </a:p>
          <a:p>
            <a:pPr lvl="0"/>
            <a:r>
              <a:rPr lang="nb-NO" sz="1200" dirty="0" smtClean="0"/>
              <a:t>Nominasjoner på epost til SIS (sentralt), til fakultetene og til instituttene – med vedlegg man </a:t>
            </a:r>
            <a:r>
              <a:rPr lang="nb-NO" sz="1200" dirty="0" err="1" smtClean="0"/>
              <a:t>printet</a:t>
            </a:r>
            <a:r>
              <a:rPr lang="nb-NO" sz="1200" dirty="0" smtClean="0"/>
              <a:t> ut på papir.</a:t>
            </a:r>
          </a:p>
          <a:p>
            <a:pPr lvl="0"/>
            <a:r>
              <a:rPr lang="nb-NO" sz="1200" dirty="0" smtClean="0"/>
              <a:t>Partnere visste ikke alltid hvem avtaleeier var og sendte nominasjon og vedlegg feil</a:t>
            </a:r>
          </a:p>
          <a:p>
            <a:pPr lvl="0"/>
            <a:r>
              <a:rPr lang="nb-NO" sz="1200" dirty="0" smtClean="0"/>
              <a:t>Bestilling til SIS for oppretting av person i FS</a:t>
            </a:r>
          </a:p>
          <a:p>
            <a:pPr lvl="0"/>
            <a:r>
              <a:rPr lang="nb-NO" sz="1200" dirty="0" smtClean="0"/>
              <a:t>Manuell oppretting i Utvekslingsmodul</a:t>
            </a:r>
          </a:p>
          <a:p>
            <a:pPr lvl="0"/>
            <a:r>
              <a:rPr lang="nb-NO" sz="1200" dirty="0" smtClean="0"/>
              <a:t>Hvem har ansvar for emneønskene når?</a:t>
            </a:r>
          </a:p>
          <a:p>
            <a:pPr lvl="0"/>
            <a:r>
              <a:rPr lang="nb-NO" sz="1200" dirty="0" smtClean="0"/>
              <a:t>Veldig arbeidskrevende prosess å sende brev</a:t>
            </a:r>
          </a:p>
          <a:p>
            <a:pPr lvl="0"/>
            <a:r>
              <a:rPr lang="nb-NO" sz="1200" dirty="0" smtClean="0"/>
              <a:t>Mye arbeid med feilretting av adresser, eposter </a:t>
            </a:r>
            <a:r>
              <a:rPr lang="nb-NO" sz="1200" dirty="0" err="1" smtClean="0"/>
              <a:t>osv</a:t>
            </a:r>
            <a:endParaRPr lang="nb-NO" sz="1200" dirty="0" smtClean="0"/>
          </a:p>
          <a:p>
            <a:pPr lvl="0"/>
            <a:r>
              <a:rPr lang="nb-NO" dirty="0" smtClean="0"/>
              <a:t>Hva sparer vi av arbeid? Vi slipper å opprette personer i FS</a:t>
            </a:r>
          </a:p>
          <a:p>
            <a:pPr lvl="0"/>
            <a:r>
              <a:rPr lang="nb-NO" dirty="0" smtClean="0"/>
              <a:t>Vi slipper å legge inn adresse/</a:t>
            </a:r>
            <a:r>
              <a:rPr lang="nb-NO" dirty="0" err="1" smtClean="0"/>
              <a:t>tlf</a:t>
            </a:r>
            <a:r>
              <a:rPr lang="nb-NO" dirty="0" smtClean="0"/>
              <a:t>/e-post på studenter</a:t>
            </a:r>
          </a:p>
          <a:p>
            <a:pPr lvl="0"/>
            <a:r>
              <a:rPr lang="nb-NO" dirty="0" smtClean="0"/>
              <a:t>Vi slipper å bestille SNR (bestilles automatisk ved tilbud i FS7.2)</a:t>
            </a:r>
          </a:p>
          <a:p>
            <a:pPr lvl="0"/>
            <a:r>
              <a:rPr lang="nb-NO" dirty="0" smtClean="0"/>
              <a:t>Vi slipper å opprette utvekslingspersoner</a:t>
            </a:r>
          </a:p>
          <a:p>
            <a:pPr lvl="0"/>
            <a:r>
              <a:rPr lang="nb-NO" dirty="0" smtClean="0"/>
              <a:t>Vi slipper å opprette studierett (via egen rutine)</a:t>
            </a:r>
          </a:p>
          <a:p>
            <a:pPr lvl="0"/>
            <a:endParaRPr lang="nb-NO" dirty="0" smtClean="0"/>
          </a:p>
          <a:p>
            <a:pPr lvl="0"/>
            <a:endParaRPr lang="nb-NO" sz="1200" dirty="0" smtClean="0"/>
          </a:p>
          <a:p>
            <a:pPr lvl="0"/>
            <a:r>
              <a:rPr lang="nb-NO" sz="1200" dirty="0" smtClean="0"/>
              <a:t>(Så Pål Erik mm bakgrunn før vi får se det nye systemet:…)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9E8F2D-486E-48DE-B7C6-5F555F4DEEA3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45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b-NO" dirty="0" smtClean="0"/>
              <a:t>Vi må legge inn e-postadresse for nominasjons-institusjoner (pr avtale) og vedlikeholde disse i FS</a:t>
            </a:r>
          </a:p>
          <a:p>
            <a:pPr lvl="0"/>
            <a:r>
              <a:rPr lang="nb-NO" dirty="0" smtClean="0">
                <a:solidFill>
                  <a:srgbClr val="0D0D0D"/>
                </a:solidFill>
              </a:rPr>
              <a:t>Vi må sende ut informasjon og invitasjon til partnere som skal nominere</a:t>
            </a:r>
          </a:p>
          <a:p>
            <a:pPr lvl="0"/>
            <a:r>
              <a:rPr lang="nb-NO" dirty="0" smtClean="0"/>
              <a:t>Vi må opprette opptak og søknadsalternativer, og vedlikeholde utvekslingsavtaler i FS</a:t>
            </a:r>
          </a:p>
          <a:p>
            <a:pPr lvl="0"/>
            <a:r>
              <a:rPr lang="nb-NO" dirty="0" smtClean="0"/>
              <a:t>Vi må svare på spørsmål fra partnere og nominerte studenter (opprettet egen e-</a:t>
            </a:r>
            <a:r>
              <a:rPr lang="nb-NO" dirty="0" err="1" smtClean="0"/>
              <a:t>postkø</a:t>
            </a:r>
            <a:r>
              <a:rPr lang="nb-NO" dirty="0" smtClean="0"/>
              <a:t> for dette)</a:t>
            </a:r>
          </a:p>
          <a:p>
            <a:endParaRPr lang="nb-NO" dirty="0" smtClean="0"/>
          </a:p>
          <a:p>
            <a:r>
              <a:rPr lang="nb-NO" dirty="0" smtClean="0"/>
              <a:t>Vi må sjekke og saksbehandle de innkomne søknadene i opptaksmodulen (gi tilbud og ja-svar)</a:t>
            </a:r>
          </a:p>
          <a:p>
            <a:pPr lvl="0"/>
            <a:r>
              <a:rPr lang="nb-NO" dirty="0" smtClean="0"/>
              <a:t>Overføring til utvekslingsperson og studieprogramstudent skjer via 159.001 (opptaksrutinen)</a:t>
            </a:r>
          </a:p>
          <a:p>
            <a:pPr lvl="0"/>
            <a:r>
              <a:rPr lang="nb-NO" dirty="0" smtClean="0"/>
              <a:t>Vi har måttet lage en god del nye tekster, og rette allerede eksisterende (</a:t>
            </a:r>
            <a:r>
              <a:rPr lang="nb-NO" dirty="0" err="1" smtClean="0"/>
              <a:t>søknadsweb</a:t>
            </a:r>
            <a:r>
              <a:rPr lang="nb-NO" dirty="0" smtClean="0"/>
              <a:t>)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9E8F2D-486E-48DE-B7C6-5F555F4DEEA3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45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9E8F2D-486E-48DE-B7C6-5F555F4DEEA3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45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6"/>
          <p:cNvSpPr txBox="1">
            <a:spLocks noGrp="1"/>
          </p:cNvSpPr>
          <p:nvPr>
            <p:ph type="ctrTitle"/>
          </p:nvPr>
        </p:nvSpPr>
        <p:spPr>
          <a:xfrm>
            <a:off x="1295403" y="1904996"/>
            <a:ext cx="6934196" cy="1143000"/>
          </a:xfrm>
        </p:spPr>
        <p:txBody>
          <a:bodyPr anchor="b"/>
          <a:lstStyle>
            <a:lvl1pPr>
              <a:defRPr lang="nb-NO" sz="2000">
                <a:solidFill>
                  <a:srgbClr val="808080"/>
                </a:solidFill>
              </a:defRPr>
            </a:lvl1pPr>
          </a:lstStyle>
          <a:p>
            <a:pPr lvl="0"/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Rectangle 1027"/>
          <p:cNvSpPr txBox="1">
            <a:spLocks noGrp="1"/>
          </p:cNvSpPr>
          <p:nvPr>
            <p:ph type="subTitle" idx="1"/>
          </p:nvPr>
        </p:nvSpPr>
        <p:spPr>
          <a:xfrm>
            <a:off x="1295403" y="3047996"/>
            <a:ext cx="7315200" cy="1752603"/>
          </a:xfrm>
        </p:spPr>
        <p:txBody>
          <a:bodyPr/>
          <a:lstStyle>
            <a:lvl1pPr marL="0" indent="0">
              <a:buNone/>
              <a:defRPr lang="nb-NO" sz="3000" b="1">
                <a:cs typeface="Arial"/>
              </a:defRPr>
            </a:lvl1pPr>
          </a:lstStyle>
          <a:p>
            <a:pPr lvl="0"/>
            <a:r>
              <a:rPr lang="nb-NO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nb-NO"/>
            </a:lvl1pPr>
          </a:lstStyle>
          <a:p>
            <a:pPr lvl="0"/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nb-NO"/>
            </a:lvl1pPr>
            <a:lvl2pPr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04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/>
          <a:lstStyle>
            <a:lvl1pPr>
              <a:defRPr lang="nb-NO" sz="4000" cap="all"/>
            </a:lvl1pPr>
          </a:lstStyle>
          <a:p>
            <a:pPr lvl="0"/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lang="nb-NO" sz="2000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390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nb-NO"/>
            </a:lvl1pPr>
          </a:lstStyle>
          <a:p>
            <a:pPr lvl="0"/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990596" y="1981203"/>
            <a:ext cx="3771899" cy="4114800"/>
          </a:xfrm>
        </p:spPr>
        <p:txBody>
          <a:bodyPr/>
          <a:lstStyle>
            <a:lvl1pPr>
              <a:defRPr lang="nb-NO"/>
            </a:lvl1pPr>
            <a:lvl2pPr>
              <a:defRPr lang="nb-NO"/>
            </a:lvl2pPr>
            <a:lvl3pPr>
              <a:defRPr lang="nb-NO"/>
            </a:lvl3pPr>
            <a:lvl4pPr>
              <a:spcBef>
                <a:spcPts val="400"/>
              </a:spcBef>
              <a:defRPr lang="nb-NO"/>
            </a:lvl4pPr>
            <a:lvl5pPr>
              <a:defRPr lang="nb-NO" sz="1800"/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914900" y="1981203"/>
            <a:ext cx="3771899" cy="4114800"/>
          </a:xfrm>
        </p:spPr>
        <p:txBody>
          <a:bodyPr/>
          <a:lstStyle>
            <a:lvl1pPr>
              <a:defRPr lang="nb-NO"/>
            </a:lvl1pPr>
            <a:lvl2pPr>
              <a:defRPr lang="nb-NO"/>
            </a:lvl2pPr>
            <a:lvl3pPr>
              <a:defRPr lang="nb-NO"/>
            </a:lvl3pPr>
            <a:lvl4pPr>
              <a:spcBef>
                <a:spcPts val="400"/>
              </a:spcBef>
              <a:defRPr lang="nb-NO"/>
            </a:lvl4pPr>
            <a:lvl5pPr>
              <a:defRPr lang="nb-NO" sz="1800"/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265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 lang="nb-NO"/>
            </a:lvl1pPr>
          </a:lstStyle>
          <a:p>
            <a:pPr lvl="0"/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lang="nb-NO" sz="2400" b="1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lang="nb-NO" sz="2400"/>
            </a:lvl1pPr>
            <a:lvl2pPr>
              <a:spcBef>
                <a:spcPts val="500"/>
              </a:spcBef>
              <a:defRPr lang="nb-NO" sz="2000"/>
            </a:lvl2pPr>
            <a:lvl3pPr>
              <a:spcBef>
                <a:spcPts val="400"/>
              </a:spcBef>
              <a:defRPr lang="nb-NO" sz="1800"/>
            </a:lvl3pPr>
            <a:lvl4pPr>
              <a:spcBef>
                <a:spcPts val="400"/>
              </a:spcBef>
              <a:defRPr lang="nb-NO" sz="1600"/>
            </a:lvl4pPr>
            <a:lvl5pPr>
              <a:defRPr lang="nb-NO"/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lang="nb-NO" sz="2400" b="1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lang="nb-NO" sz="2400"/>
            </a:lvl1pPr>
            <a:lvl2pPr>
              <a:spcBef>
                <a:spcPts val="500"/>
              </a:spcBef>
              <a:defRPr lang="nb-NO" sz="2000"/>
            </a:lvl2pPr>
            <a:lvl3pPr>
              <a:spcBef>
                <a:spcPts val="400"/>
              </a:spcBef>
              <a:defRPr lang="nb-NO" sz="1800"/>
            </a:lvl3pPr>
            <a:lvl4pPr>
              <a:spcBef>
                <a:spcPts val="400"/>
              </a:spcBef>
              <a:defRPr lang="nb-NO" sz="1600"/>
            </a:lvl4pPr>
            <a:lvl5pPr>
              <a:defRPr lang="nb-NO"/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79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nb-NO"/>
            </a:lvl1pPr>
          </a:lstStyle>
          <a:p>
            <a:pPr lvl="0"/>
            <a:r>
              <a:rPr lang="nb-NO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400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29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/>
          <a:lstStyle>
            <a:lvl1pPr>
              <a:defRPr lang="nb-NO" sz="2000"/>
            </a:lvl1pPr>
          </a:lstStyle>
          <a:p>
            <a:pPr lvl="0"/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spcBef>
                <a:spcPts val="800"/>
              </a:spcBef>
              <a:defRPr lang="nb-NO" sz="3200"/>
            </a:lvl1pPr>
            <a:lvl2pPr>
              <a:spcBef>
                <a:spcPts val="700"/>
              </a:spcBef>
              <a:defRPr lang="nb-NO" sz="2800"/>
            </a:lvl2pPr>
            <a:lvl3pPr>
              <a:spcBef>
                <a:spcPts val="600"/>
              </a:spcBef>
              <a:defRPr lang="nb-NO" sz="2400"/>
            </a:lvl3pPr>
            <a:lvl4pPr>
              <a:spcBef>
                <a:spcPts val="500"/>
              </a:spcBef>
              <a:defRPr lang="nb-NO" sz="2000"/>
            </a:lvl4pPr>
            <a:lvl5pPr>
              <a:spcBef>
                <a:spcPts val="500"/>
              </a:spcBef>
              <a:defRPr lang="nb-NO" sz="2000"/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524003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lang="nb-NO" sz="1400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78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/>
          <a:lstStyle>
            <a:lvl1pPr>
              <a:defRPr lang="nb-NO" sz="2000"/>
            </a:lvl1pPr>
          </a:lstStyle>
          <a:p>
            <a:pPr lvl="0"/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lang="nb-NO" sz="3200"/>
            </a:lvl1pPr>
          </a:lstStyle>
          <a:p>
            <a:pPr lvl="0"/>
            <a:endParaRPr lang="nb-NO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lang="nb-NO" sz="1400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20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nb-NO"/>
            </a:lvl1pPr>
          </a:lstStyle>
          <a:p>
            <a:pPr lvl="0"/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lang="nb-NO"/>
            </a:lvl1pPr>
            <a:lvl2pPr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160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762746" y="838203"/>
            <a:ext cx="1924053" cy="5257800"/>
          </a:xfrm>
        </p:spPr>
        <p:txBody>
          <a:bodyPr vert="eaVert"/>
          <a:lstStyle>
            <a:lvl1pPr>
              <a:defRPr lang="nb-NO"/>
            </a:lvl1pPr>
          </a:lstStyle>
          <a:p>
            <a:pPr lvl="0"/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990596" y="838203"/>
            <a:ext cx="5619746" cy="5257800"/>
          </a:xfrm>
        </p:spPr>
        <p:txBody>
          <a:bodyPr vert="eaVert"/>
          <a:lstStyle>
            <a:lvl1pPr>
              <a:defRPr lang="nb-NO"/>
            </a:lvl1pPr>
            <a:lvl2pPr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296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95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0126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7802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1225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4139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6654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3833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3343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92415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05080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48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Grp="1"/>
          </p:cNvSpPr>
          <p:nvPr>
            <p:ph type="title"/>
          </p:nvPr>
        </p:nvSpPr>
        <p:spPr>
          <a:xfrm>
            <a:off x="990596" y="838203"/>
            <a:ext cx="7696203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 txBox="1">
            <a:spLocks noGrp="1"/>
          </p:cNvSpPr>
          <p:nvPr>
            <p:ph type="body" idx="1"/>
          </p:nvPr>
        </p:nvSpPr>
        <p:spPr>
          <a:xfrm>
            <a:off x="990596" y="1981203"/>
            <a:ext cx="7696203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3200" b="1" i="0" u="none" strike="noStrike" kern="0" cap="none" spc="0" baseline="0">
          <a:solidFill>
            <a:srgbClr val="000000"/>
          </a:solidFill>
          <a:uFillTx/>
          <a:latin typeface="Arial"/>
          <a:ea typeface="ヒラギノ角ゴ Pro W3"/>
          <a:cs typeface="ヒラギノ角ゴ Pro W3"/>
        </a:defRPr>
      </a:lvl1pPr>
    </p:titleStyle>
    <p:bodyStyle>
      <a:lvl1pPr marL="342900" marR="0" lvl="0" indent="-342900" algn="l" defTabSz="914400" rtl="0" fontAlgn="auto" hangingPunct="0">
        <a:lnSpc>
          <a:spcPct val="100000"/>
        </a:lnSpc>
        <a:spcBef>
          <a:spcPts val="700"/>
        </a:spcBef>
        <a:spcAft>
          <a:spcPts val="0"/>
        </a:spcAft>
        <a:buSzPct val="100000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Arial"/>
          <a:ea typeface="ヒラギノ角ゴ Pro W3"/>
          <a:cs typeface="ヒラギノ角ゴ Pro W3"/>
        </a:defRPr>
      </a:lvl1pPr>
      <a:lvl2pPr marL="742950" marR="0" lvl="1" indent="-285750" algn="l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SzPct val="100000"/>
        <a:buChar char="–"/>
        <a:tabLst/>
        <a:defRPr lang="en-US" sz="2400" b="0" i="0" u="none" strike="noStrike" kern="0" cap="none" spc="0" baseline="0">
          <a:solidFill>
            <a:srgbClr val="000000"/>
          </a:solidFill>
          <a:uFillTx/>
          <a:latin typeface="Arial"/>
          <a:ea typeface="ヒラギノ角ゴ Pro W3"/>
          <a:cs typeface="ヒラギノ角ゴ Pro W3"/>
        </a:defRPr>
      </a:lvl2pPr>
      <a:lvl3pPr marL="1143000" marR="0" lvl="2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Char char="•"/>
        <a:tabLst/>
        <a:defRPr lang="en-US" sz="2000" b="0" i="0" u="none" strike="noStrike" kern="0" cap="none" spc="0" baseline="0">
          <a:solidFill>
            <a:srgbClr val="000000"/>
          </a:solidFill>
          <a:uFillTx/>
          <a:latin typeface="Arial"/>
          <a:ea typeface="ヒラギノ角ゴ Pro W3"/>
          <a:cs typeface="ヒラギノ角ゴ Pro W3"/>
        </a:defRPr>
      </a:lvl3pPr>
      <a:lvl4pPr marL="1600200" marR="0" lvl="3" indent="-22860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SzPct val="100000"/>
        <a:buChar char="–"/>
        <a:tabLst/>
        <a:defRPr lang="en-US" sz="1800" b="0" i="0" u="none" strike="noStrike" kern="0" cap="none" spc="0" baseline="0">
          <a:solidFill>
            <a:srgbClr val="000000"/>
          </a:solidFill>
          <a:uFillTx/>
          <a:latin typeface="Arial"/>
          <a:ea typeface="ヒラギノ角ゴ Pro W3"/>
          <a:cs typeface="ヒラギノ角ゴ Pro W3"/>
        </a:defRPr>
      </a:lvl4pPr>
      <a:lvl5pPr marL="2057400" marR="0" lvl="4" indent="-228600" algn="l" defTabSz="914400" rtl="0" fontAlgn="auto" hangingPunct="0">
        <a:lnSpc>
          <a:spcPct val="100000"/>
        </a:lnSpc>
        <a:spcBef>
          <a:spcPts val="400"/>
        </a:spcBef>
        <a:spcAft>
          <a:spcPts val="0"/>
        </a:spcAft>
        <a:buSzPct val="100000"/>
        <a:buChar char="»"/>
        <a:tabLst/>
        <a:defRPr lang="en-US" sz="1600" b="0" i="0" u="none" strike="noStrike" kern="0" cap="none" spc="0" baseline="0">
          <a:solidFill>
            <a:srgbClr val="000000"/>
          </a:solidFill>
          <a:uFillTx/>
          <a:latin typeface="Arial"/>
          <a:ea typeface="ヒラギノ角ゴ Pro W3"/>
          <a:cs typeface="ヒラギノ角ゴ Pro W3"/>
        </a:defRPr>
      </a:lvl5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642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/>
          <p:cNvSpPr txBox="1">
            <a:spLocks noGrp="1"/>
          </p:cNvSpPr>
          <p:nvPr>
            <p:ph type="ctrTitle"/>
          </p:nvPr>
        </p:nvSpPr>
        <p:spPr>
          <a:xfrm>
            <a:off x="1115616" y="2204864"/>
            <a:ext cx="6934196" cy="2664296"/>
          </a:xfrm>
        </p:spPr>
        <p:txBody>
          <a:bodyPr/>
          <a:lstStyle/>
          <a:p>
            <a:pPr lvl="0" hangingPunct="1"/>
            <a:r>
              <a:rPr lang="nb-NO" sz="4000" dirty="0" smtClean="0">
                <a:solidFill>
                  <a:schemeClr val="tx1"/>
                </a:solidFill>
              </a:rPr>
              <a:t/>
            </a:r>
            <a:br>
              <a:rPr lang="nb-NO" sz="4000" dirty="0" smtClean="0">
                <a:solidFill>
                  <a:schemeClr val="tx1"/>
                </a:solidFill>
              </a:rPr>
            </a:br>
            <a:r>
              <a:rPr lang="nb-NO" sz="4000" dirty="0">
                <a:solidFill>
                  <a:schemeClr val="tx1"/>
                </a:solidFill>
              </a:rPr>
              <a:t/>
            </a:r>
            <a:br>
              <a:rPr lang="nb-NO" sz="4000" dirty="0">
                <a:solidFill>
                  <a:schemeClr val="tx1"/>
                </a:solidFill>
              </a:rPr>
            </a:br>
            <a:r>
              <a:rPr lang="nb-NO" sz="4000" dirty="0" smtClean="0">
                <a:solidFill>
                  <a:schemeClr val="tx1"/>
                </a:solidFill>
              </a:rPr>
              <a:t/>
            </a:r>
            <a:br>
              <a:rPr lang="nb-NO" sz="4000" dirty="0" smtClean="0">
                <a:solidFill>
                  <a:schemeClr val="tx1"/>
                </a:solidFill>
              </a:rPr>
            </a:br>
            <a:r>
              <a:rPr lang="nb-NO" sz="4000" dirty="0" err="1" smtClean="0">
                <a:solidFill>
                  <a:schemeClr val="tx1"/>
                </a:solidFill>
              </a:rPr>
              <a:t>Nominasjonsweb</a:t>
            </a:r>
            <a:r>
              <a:rPr lang="nb-NO" sz="4000" dirty="0" smtClean="0">
                <a:solidFill>
                  <a:schemeClr val="tx1"/>
                </a:solidFill>
              </a:rPr>
              <a:t> for innreisende utvekslingsstudenter, erfaringer fra utrulling 2013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Subtitle 6"/>
          <p:cNvSpPr txBox="1">
            <a:spLocks noGrp="1"/>
          </p:cNvSpPr>
          <p:nvPr>
            <p:ph type="subTitle" idx="1"/>
          </p:nvPr>
        </p:nvSpPr>
        <p:spPr>
          <a:xfrm>
            <a:off x="1259632" y="4437112"/>
            <a:ext cx="7315200" cy="864096"/>
          </a:xfrm>
        </p:spPr>
        <p:txBody>
          <a:bodyPr/>
          <a:lstStyle/>
          <a:p>
            <a:pPr hangingPunct="1">
              <a:defRPr/>
            </a:pPr>
            <a:r>
              <a:rPr lang="nb-NO" sz="1800" b="0" dirty="0" smtClean="0">
                <a:latin typeface="Arial" pitchFamily="34" charset="0"/>
                <a:cs typeface="Arial" pitchFamily="34" charset="0"/>
              </a:rPr>
              <a:t>Hanne-Gerd, Therese og Tron</a:t>
            </a:r>
            <a:endParaRPr lang="nb-NO" sz="1800" b="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endParaRPr lang="nb-NO" sz="1800" b="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187450" y="3068638"/>
            <a:ext cx="568801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b-NO" sz="32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FS – </a:t>
            </a:r>
            <a:r>
              <a:rPr lang="nb-NO" sz="3200" dirty="0" err="1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Nominasjonsweb</a:t>
            </a:r>
            <a:r>
              <a:rPr lang="nb-NO" sz="32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 - </a:t>
            </a:r>
            <a:r>
              <a:rPr lang="nb-NO" sz="3200" dirty="0" err="1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Søknadsweb</a:t>
            </a:r>
            <a:endParaRPr lang="nb-NO" sz="3200" dirty="0" smtClean="0">
              <a:solidFill>
                <a:srgbClr val="00B05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9750" y="1628775"/>
            <a:ext cx="32431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B050"/>
                </a:solidFill>
                <a:latin typeface="Consolas" pitchFamily="49" charset="0"/>
              </a:rPr>
              <a:t>Bilaterale avtaler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195513" y="4581525"/>
            <a:ext cx="2806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b="1" i="1" dirty="0" smtClean="0">
                <a:solidFill>
                  <a:srgbClr val="000000"/>
                </a:solidFill>
              </a:rPr>
              <a:t>Opptaksmodul, utvekslingsmodul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940425" y="2133600"/>
            <a:ext cx="34115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dirty="0" smtClean="0">
                <a:solidFill>
                  <a:srgbClr val="000000"/>
                </a:solidFill>
                <a:latin typeface="Comic Sans MS" pitchFamily="66" charset="0"/>
              </a:rPr>
              <a:t>Frist for å nominere, frist for å søke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940425" y="3933825"/>
            <a:ext cx="2582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dirty="0" smtClean="0">
                <a:solidFill>
                  <a:srgbClr val="7030A0"/>
                </a:solidFill>
                <a:latin typeface="Elephant" pitchFamily="18" charset="0"/>
              </a:rPr>
              <a:t>Courses in English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36096" y="3645024"/>
            <a:ext cx="452047" cy="3702502"/>
          </a:xfrm>
          <a:prstGeom prst="rect">
            <a:avLst/>
          </a:prstGeom>
          <a:noFill/>
        </p:spPr>
        <p:txBody>
          <a:bodyPr vert="wordArtVer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600" b="1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Avtaleeier</a:t>
            </a:r>
            <a:endParaRPr lang="nb-NO" sz="1600" b="1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1772816"/>
            <a:ext cx="518925" cy="4464496"/>
          </a:xfrm>
          <a:prstGeom prst="rect">
            <a:avLst/>
          </a:prstGeom>
          <a:noFill/>
        </p:spPr>
        <p:txBody>
          <a:bodyPr vert="wordArtVer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b="1" dirty="0" smtClean="0">
                <a:solidFill>
                  <a:srgbClr val="FF0000"/>
                </a:solidFill>
              </a:rPr>
              <a:t>Hvem svarer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84888" y="549275"/>
            <a:ext cx="112562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Stipend</a:t>
            </a:r>
            <a:endParaRPr lang="nb-NO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50825" y="1052513"/>
            <a:ext cx="29115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b="1" dirty="0" smtClean="0">
                <a:solidFill>
                  <a:srgbClr val="0070C0"/>
                </a:solidFill>
              </a:rPr>
              <a:t>Learning Agreement?!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584825" y="1484313"/>
            <a:ext cx="35591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b="1" dirty="0" smtClean="0">
                <a:solidFill>
                  <a:srgbClr val="92D050"/>
                </a:solidFill>
              </a:rPr>
              <a:t>Jeg sender mail om fornyelse nå!!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300788" y="4437063"/>
            <a:ext cx="27527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b="1" dirty="0" smtClean="0">
                <a:solidFill>
                  <a:srgbClr val="000000"/>
                </a:solidFill>
              </a:rPr>
              <a:t>Invitasjonsmail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443663" y="2997200"/>
            <a:ext cx="28416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dirty="0" smtClean="0">
                <a:solidFill>
                  <a:srgbClr val="FF0000"/>
                </a:solidFill>
              </a:rPr>
              <a:t>Hundrevis av </a:t>
            </a:r>
            <a:r>
              <a:rPr lang="nb-NO" dirty="0" err="1" smtClean="0">
                <a:solidFill>
                  <a:srgbClr val="FF0000"/>
                </a:solidFill>
              </a:rPr>
              <a:t>Erasmusavtaler</a:t>
            </a:r>
            <a:endParaRPr lang="nb-NO" dirty="0" smtClean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339975" y="5805488"/>
            <a:ext cx="21939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dirty="0" smtClean="0">
                <a:solidFill>
                  <a:srgbClr val="000000"/>
                </a:solidFill>
              </a:rPr>
              <a:t>Hvem eier avtalen?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67175" y="188913"/>
            <a:ext cx="19526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2000" dirty="0" smtClean="0">
                <a:solidFill>
                  <a:srgbClr val="BBE0E3">
                    <a:lumMod val="50000"/>
                  </a:srgbClr>
                </a:solidFill>
              </a:rPr>
              <a:t>UDI</a:t>
            </a:r>
            <a:endParaRPr lang="nb-NO" sz="2000" dirty="0">
              <a:solidFill>
                <a:srgbClr val="BBE0E3">
                  <a:lumMod val="50000"/>
                </a:srgbClr>
              </a:solidFill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39750" y="2133600"/>
            <a:ext cx="31181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b="1" i="1" dirty="0" smtClean="0">
                <a:solidFill>
                  <a:srgbClr val="00B0F0"/>
                </a:solidFill>
              </a:rPr>
              <a:t>Er ikke avtalen gyldig??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971550" y="4076700"/>
            <a:ext cx="4073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sz="2800" b="1" dirty="0" err="1" smtClean="0">
                <a:solidFill>
                  <a:srgbClr val="002060"/>
                </a:solidFill>
                <a:latin typeface="Bradley Hand ITC" pitchFamily="66" charset="0"/>
              </a:rPr>
              <a:t>Admission</a:t>
            </a:r>
            <a:r>
              <a:rPr lang="nb-NO" sz="2800" b="1" dirty="0" smtClean="0">
                <a:solidFill>
                  <a:srgbClr val="002060"/>
                </a:solidFill>
                <a:latin typeface="Bradley Hand ITC" pitchFamily="66" charset="0"/>
              </a:rPr>
              <a:t> </a:t>
            </a:r>
            <a:r>
              <a:rPr lang="nb-NO" sz="2800" b="1" dirty="0" err="1" smtClean="0">
                <a:solidFill>
                  <a:srgbClr val="002060"/>
                </a:solidFill>
                <a:latin typeface="Bradley Hand ITC" pitchFamily="66" charset="0"/>
              </a:rPr>
              <a:t>procedures</a:t>
            </a:r>
            <a:endParaRPr lang="nb-NO" sz="2800" b="1" dirty="0" smtClean="0">
              <a:solidFill>
                <a:srgbClr val="002060"/>
              </a:solidFill>
              <a:latin typeface="Bradley Hand ITC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8838" y="5264431"/>
            <a:ext cx="421163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2000" dirty="0" err="1">
                <a:solidFill>
                  <a:srgbClr val="333399">
                    <a:lumMod val="60000"/>
                    <a:lumOff val="40000"/>
                  </a:srgbClr>
                </a:solidFill>
                <a:latin typeface="Algerian" pitchFamily="82" charset="0"/>
              </a:rPr>
              <a:t>departmental</a:t>
            </a:r>
            <a:r>
              <a:rPr lang="nb-NO" sz="2000" dirty="0">
                <a:solidFill>
                  <a:srgbClr val="333399">
                    <a:lumMod val="60000"/>
                    <a:lumOff val="40000"/>
                  </a:srgbClr>
                </a:solidFill>
                <a:latin typeface="Algerian" pitchFamily="82" charset="0"/>
              </a:rPr>
              <a:t> </a:t>
            </a:r>
            <a:r>
              <a:rPr lang="nb-NO" sz="2000" dirty="0" err="1">
                <a:solidFill>
                  <a:srgbClr val="333399">
                    <a:lumMod val="60000"/>
                    <a:lumOff val="40000"/>
                  </a:srgbClr>
                </a:solidFill>
                <a:latin typeface="Algerian" pitchFamily="82" charset="0"/>
              </a:rPr>
              <a:t>coordinators</a:t>
            </a:r>
            <a:endParaRPr lang="nb-NO" sz="2000" dirty="0">
              <a:solidFill>
                <a:srgbClr val="333399">
                  <a:lumMod val="60000"/>
                  <a:lumOff val="40000"/>
                </a:srgbClr>
              </a:solidFill>
              <a:latin typeface="Algerian" pitchFamily="8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flipH="1">
            <a:off x="4859338" y="620713"/>
            <a:ext cx="144145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6216557" y="5373688"/>
            <a:ext cx="208756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dirty="0" smtClean="0">
                <a:solidFill>
                  <a:srgbClr val="00B0F0"/>
                </a:solidFill>
              </a:rPr>
              <a:t>Hvilket nivå og hvilket semester?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60432" y="3501008"/>
            <a:ext cx="518925" cy="3487200"/>
          </a:xfrm>
          <a:prstGeom prst="rect">
            <a:avLst/>
          </a:prstGeom>
          <a:noFill/>
        </p:spPr>
        <p:txBody>
          <a:bodyPr vert="wordArtVer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2000" b="1" dirty="0">
                <a:solidFill>
                  <a:srgbClr val="DAEDEF">
                    <a:lumMod val="50000"/>
                  </a:srgbClr>
                </a:solidFill>
              </a:rPr>
              <a:t>TOEFL test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5972175" y="6237288"/>
            <a:ext cx="2400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sz="2800" dirty="0" smtClean="0">
                <a:solidFill>
                  <a:srgbClr val="00B050"/>
                </a:solidFill>
              </a:rPr>
              <a:t>Feilmeldinger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858838" y="6299200"/>
            <a:ext cx="4699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dirty="0" smtClean="0">
                <a:solidFill>
                  <a:srgbClr val="FFC000"/>
                </a:solidFill>
                <a:latin typeface="Broadway" pitchFamily="82" charset="0"/>
              </a:rPr>
              <a:t>Nettsiden på engelsk og på norsk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0509" y="2565400"/>
            <a:ext cx="34934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2000" b="1" dirty="0" smtClean="0">
                <a:solidFill>
                  <a:srgbClr val="2D2D8A">
                    <a:lumMod val="60000"/>
                    <a:lumOff val="40000"/>
                  </a:srgbClr>
                </a:solidFill>
              </a:rPr>
              <a:t>Feil nominasjonskontakt</a:t>
            </a:r>
            <a:endParaRPr lang="nb-NO" sz="2000" b="1" dirty="0">
              <a:solidFill>
                <a:srgbClr val="2D2D8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557680" y="241498"/>
            <a:ext cx="162576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dirty="0" smtClean="0">
                <a:solidFill>
                  <a:srgbClr val="0070C0"/>
                </a:solidFill>
              </a:rPr>
              <a:t>Godkjenning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dirty="0" smtClean="0">
                <a:solidFill>
                  <a:srgbClr val="0070C0"/>
                </a:solidFill>
              </a:rPr>
              <a:t>-innpassing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b-NO" dirty="0" smtClean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8391" y="1257161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99859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with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withGroup">
                            <p:stCondLst>
                              <p:cond delay="4680"/>
                            </p:stCondLst>
                            <p:childTnLst>
                              <p:par>
                                <p:cTn id="4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withGroup">
                            <p:stCondLst>
                              <p:cond delay="5180"/>
                            </p:stCondLst>
                            <p:childTnLst>
                              <p:par>
                                <p:cTn id="5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withGroup">
                            <p:stCondLst>
                              <p:cond delay="6180"/>
                            </p:stCondLst>
                            <p:childTnLst>
                              <p:par>
                                <p:cTn id="5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withGroup">
                            <p:stCondLst>
                              <p:cond delay="6680"/>
                            </p:stCondLst>
                            <p:childTnLst>
                              <p:par>
                                <p:cTn id="6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withGroup">
                            <p:stCondLst>
                              <p:cond delay="7180"/>
                            </p:stCondLst>
                            <p:childTnLst>
                              <p:par>
                                <p:cTn id="6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withGroup">
                            <p:stCondLst>
                              <p:cond delay="7680"/>
                            </p:stCondLst>
                            <p:childTnLst>
                              <p:par>
                                <p:cTn id="7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withGroup">
                            <p:stCondLst>
                              <p:cond delay="8180"/>
                            </p:stCondLst>
                            <p:childTnLst>
                              <p:par>
                                <p:cTn id="7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withGroup">
                            <p:stCondLst>
                              <p:cond delay="8680"/>
                            </p:stCondLst>
                            <p:childTnLst>
                              <p:par>
                                <p:cTn id="7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withGroup">
                            <p:stCondLst>
                              <p:cond delay="918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withGroup">
                            <p:stCondLst>
                              <p:cond delay="9680"/>
                            </p:stCondLst>
                            <p:childTnLst>
                              <p:par>
                                <p:cTn id="8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withGroup">
                            <p:stCondLst>
                              <p:cond delay="1018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withGroup">
                            <p:stCondLst>
                              <p:cond delay="10680"/>
                            </p:stCondLst>
                            <p:childTnLst>
                              <p:par>
                                <p:cTn id="9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withGroup">
                            <p:stCondLst>
                              <p:cond delay="11180"/>
                            </p:stCondLst>
                            <p:childTnLst>
                              <p:par>
                                <p:cTn id="10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withGroup">
                            <p:stCondLst>
                              <p:cond delay="11680"/>
                            </p:stCondLst>
                            <p:childTnLst>
                              <p:par>
                                <p:cTn id="10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withGroup">
                            <p:stCondLst>
                              <p:cond delay="12180"/>
                            </p:stCondLst>
                            <p:childTnLst>
                              <p:par>
                                <p:cTn id="10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6" grpId="0"/>
      <p:bldP spid="17" grpId="0"/>
      <p:bldP spid="19" grpId="0"/>
      <p:bldP spid="23" grpId="0"/>
      <p:bldP spid="24" grpId="0"/>
      <p:bldP spid="33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707904" y="3228755"/>
            <a:ext cx="1584176" cy="3960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Partner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55576" y="1916832"/>
            <a:ext cx="6192688" cy="194421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99592" y="3030733"/>
            <a:ext cx="1584176" cy="3960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Institutt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550176" y="785695"/>
            <a:ext cx="1584176" cy="3960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Nominasjon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059832" y="2276872"/>
            <a:ext cx="1584176" cy="3960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 smtClean="0">
                <a:latin typeface="Arial" charset="0"/>
                <a:ea typeface="ヒラギノ角ゴ Pro W3" charset="-128"/>
                <a:cs typeface="ヒラギノ角ゴ Pro W3" charset="-128"/>
              </a:rPr>
              <a:t>Fakultet</a:t>
            </a:r>
            <a:r>
              <a:rPr lang="en-US" sz="2000" dirty="0" smtClean="0">
                <a:latin typeface="Arial" charset="0"/>
                <a:ea typeface="ヒラギノ角ゴ Pro W3" charset="-128"/>
                <a:cs typeface="ヒラギノ角ゴ Pro W3" charset="-128"/>
              </a:rPr>
              <a:t>	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148064" y="3010621"/>
            <a:ext cx="1584176" cy="3960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 smtClean="0">
                <a:latin typeface="Arial" charset="0"/>
                <a:ea typeface="ヒラギノ角ゴ Pro W3" charset="-128"/>
                <a:cs typeface="ヒラギノ角ゴ Pro W3" charset="-128"/>
              </a:rPr>
              <a:t>Sentralt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544199" y="4509120"/>
            <a:ext cx="1584176" cy="3960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FS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530095" y="5373216"/>
            <a:ext cx="1584176" cy="3960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Brev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4067944" y="1201530"/>
            <a:ext cx="144016" cy="109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4932040" y="1181739"/>
            <a:ext cx="864096" cy="17072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H="1">
            <a:off x="1907704" y="1201530"/>
            <a:ext cx="1642472" cy="18288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flipH="1">
            <a:off x="4499992" y="3426777"/>
            <a:ext cx="864096" cy="10823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2728940" y="3248546"/>
            <a:ext cx="22031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4716016" y="2474894"/>
            <a:ext cx="648072" cy="5357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2728940" y="3426456"/>
            <a:ext cx="231111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 flipH="1" flipV="1">
            <a:off x="4499992" y="2742757"/>
            <a:ext cx="540060" cy="2879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endCxn id="16" idx="1"/>
          </p:cNvCxnSpPr>
          <p:nvPr/>
        </p:nvCxnSpPr>
        <p:spPr bwMode="auto">
          <a:xfrm>
            <a:off x="2051720" y="3406665"/>
            <a:ext cx="1492479" cy="13004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>
            <a:off x="4139952" y="2672916"/>
            <a:ext cx="0" cy="18362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8" name="Rectangle 37"/>
          <p:cNvSpPr/>
          <p:nvPr/>
        </p:nvSpPr>
        <p:spPr bwMode="auto">
          <a:xfrm>
            <a:off x="1691680" y="4977172"/>
            <a:ext cx="1368152" cy="59406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2-sider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instruks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>
            <a:off x="3059832" y="4707142"/>
            <a:ext cx="425354" cy="2700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8" name="Straight Arrow Connector 47"/>
          <p:cNvCxnSpPr>
            <a:stCxn id="38" idx="3"/>
            <a:endCxn id="17" idx="1"/>
          </p:cNvCxnSpPr>
          <p:nvPr/>
        </p:nvCxnSpPr>
        <p:spPr bwMode="auto">
          <a:xfrm>
            <a:off x="3059832" y="5274205"/>
            <a:ext cx="470263" cy="2970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9" name="Rounded Rectangle 48"/>
          <p:cNvSpPr/>
          <p:nvPr/>
        </p:nvSpPr>
        <p:spPr bwMode="auto">
          <a:xfrm>
            <a:off x="7668343" y="2096179"/>
            <a:ext cx="1008111" cy="646577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  <a:ea typeface="ヒラギノ角ゴ Pro W3" charset="-128"/>
                <a:cs typeface="ヒラギノ角ゴ Pro W3" charset="-128"/>
              </a:rPr>
              <a:t>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om-web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0" name="Rounded Rectangle 49"/>
          <p:cNvSpPr/>
          <p:nvPr/>
        </p:nvSpPr>
        <p:spPr bwMode="auto">
          <a:xfrm>
            <a:off x="7703232" y="3336430"/>
            <a:ext cx="973223" cy="720473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Søkn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-web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54" name="Elbow Connector 53"/>
          <p:cNvCxnSpPr>
            <a:stCxn id="12" idx="3"/>
            <a:endCxn id="49" idx="0"/>
          </p:cNvCxnSpPr>
          <p:nvPr/>
        </p:nvCxnSpPr>
        <p:spPr bwMode="auto">
          <a:xfrm>
            <a:off x="5134352" y="983717"/>
            <a:ext cx="3038047" cy="1112462"/>
          </a:xfrm>
          <a:prstGeom prst="bentConnector2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Elbow Connector 57"/>
          <p:cNvCxnSpPr>
            <a:stCxn id="50" idx="2"/>
            <a:endCxn id="16" idx="3"/>
          </p:cNvCxnSpPr>
          <p:nvPr/>
        </p:nvCxnSpPr>
        <p:spPr bwMode="auto">
          <a:xfrm rot="5400000">
            <a:off x="6333991" y="2851288"/>
            <a:ext cx="650239" cy="3061469"/>
          </a:xfrm>
          <a:prstGeom prst="bentConnector2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Connector 59"/>
          <p:cNvCxnSpPr>
            <a:stCxn id="49" idx="2"/>
            <a:endCxn id="50" idx="0"/>
          </p:cNvCxnSpPr>
          <p:nvPr/>
        </p:nvCxnSpPr>
        <p:spPr bwMode="auto">
          <a:xfrm>
            <a:off x="8172399" y="2742756"/>
            <a:ext cx="17445" cy="59367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Arrow Connector 63"/>
          <p:cNvCxnSpPr/>
          <p:nvPr/>
        </p:nvCxnSpPr>
        <p:spPr bwMode="auto">
          <a:xfrm>
            <a:off x="4932040" y="4977172"/>
            <a:ext cx="0" cy="39604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6" name="Straight Arrow Connector 65"/>
          <p:cNvCxnSpPr/>
          <p:nvPr/>
        </p:nvCxnSpPr>
        <p:spPr bwMode="auto">
          <a:xfrm flipH="1" flipV="1">
            <a:off x="5114271" y="1181739"/>
            <a:ext cx="1041905" cy="170720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481458" y="4184000"/>
            <a:ext cx="1584176" cy="3960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Emner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323528" y="1004539"/>
            <a:ext cx="1584176" cy="3960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Student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72" name="Straight Arrow Connector 71"/>
          <p:cNvCxnSpPr/>
          <p:nvPr/>
        </p:nvCxnSpPr>
        <p:spPr bwMode="auto">
          <a:xfrm>
            <a:off x="1273546" y="1420374"/>
            <a:ext cx="1786286" cy="8762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4" name="Straight Arrow Connector 73"/>
          <p:cNvCxnSpPr/>
          <p:nvPr/>
        </p:nvCxnSpPr>
        <p:spPr bwMode="auto">
          <a:xfrm>
            <a:off x="755576" y="1420374"/>
            <a:ext cx="720080" cy="16100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Straight Arrow Connector 75"/>
          <p:cNvCxnSpPr/>
          <p:nvPr/>
        </p:nvCxnSpPr>
        <p:spPr bwMode="auto">
          <a:xfrm>
            <a:off x="1907704" y="1222352"/>
            <a:ext cx="3600400" cy="18080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endCxn id="67" idx="3"/>
          </p:cNvCxnSpPr>
          <p:nvPr/>
        </p:nvCxnSpPr>
        <p:spPr bwMode="auto">
          <a:xfrm flipH="1" flipV="1">
            <a:off x="2065634" y="4382022"/>
            <a:ext cx="1419552" cy="3251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Straight Arrow Connector 83"/>
          <p:cNvCxnSpPr/>
          <p:nvPr/>
        </p:nvCxnSpPr>
        <p:spPr bwMode="auto">
          <a:xfrm>
            <a:off x="2166689" y="4509120"/>
            <a:ext cx="1383487" cy="8640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2" name="Straight Arrow Connector 91"/>
          <p:cNvCxnSpPr/>
          <p:nvPr/>
        </p:nvCxnSpPr>
        <p:spPr bwMode="auto">
          <a:xfrm flipH="1">
            <a:off x="1475656" y="3446568"/>
            <a:ext cx="432048" cy="7572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4" name="Straight Arrow Connector 93"/>
          <p:cNvCxnSpPr/>
          <p:nvPr/>
        </p:nvCxnSpPr>
        <p:spPr bwMode="auto">
          <a:xfrm flipH="1">
            <a:off x="1907704" y="2762548"/>
            <a:ext cx="1387259" cy="14412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8" name="Rounded Rectangle 97"/>
          <p:cNvSpPr/>
          <p:nvPr/>
        </p:nvSpPr>
        <p:spPr bwMode="auto">
          <a:xfrm>
            <a:off x="7676133" y="5373216"/>
            <a:ext cx="1117241" cy="594066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Emner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00" name="Straight Arrow Connector 99"/>
          <p:cNvCxnSpPr/>
          <p:nvPr/>
        </p:nvCxnSpPr>
        <p:spPr bwMode="auto">
          <a:xfrm>
            <a:off x="5292080" y="5571238"/>
            <a:ext cx="2232248" cy="19802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TextBox 1"/>
          <p:cNvSpPr txBox="1"/>
          <p:nvPr/>
        </p:nvSpPr>
        <p:spPr>
          <a:xfrm>
            <a:off x="323528" y="280658"/>
            <a:ext cx="8469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/>
              <a:t>Skisse over opptak av innreisende utvekslingsstudenter, før – og nå</a:t>
            </a:r>
            <a:endParaRPr lang="nb-NO" sz="2000" b="1" dirty="0"/>
          </a:p>
        </p:txBody>
      </p:sp>
    </p:spTree>
    <p:extLst>
      <p:ext uri="{BB962C8B-B14F-4D97-AF65-F5344CB8AC3E}">
        <p14:creationId xmlns:p14="http://schemas.microsoft.com/office/powerpoint/2010/main" val="323722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9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71595" y="620685"/>
            <a:ext cx="7696203" cy="1143000"/>
          </a:xfrm>
        </p:spPr>
        <p:txBody>
          <a:bodyPr/>
          <a:lstStyle/>
          <a:p>
            <a:pPr lvl="0"/>
            <a:r>
              <a:rPr lang="nb-NO" dirty="0"/>
              <a:t>Litt statistikk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755576" y="1628802"/>
            <a:ext cx="7992887" cy="5040558"/>
          </a:xfrm>
        </p:spPr>
        <p:txBody>
          <a:bodyPr/>
          <a:lstStyle/>
          <a:p>
            <a:pPr lvl="0"/>
            <a:r>
              <a:rPr lang="nb-NO" dirty="0"/>
              <a:t>Opptak til høst 2012</a:t>
            </a:r>
          </a:p>
          <a:p>
            <a:pPr lvl="1"/>
            <a:r>
              <a:rPr lang="nb-NO" dirty="0"/>
              <a:t>5 </a:t>
            </a:r>
            <a:r>
              <a:rPr lang="nb-NO" dirty="0" smtClean="0"/>
              <a:t>institusjoner 33 studenter </a:t>
            </a:r>
          </a:p>
          <a:p>
            <a:pPr lvl="0"/>
            <a:r>
              <a:rPr lang="nb-NO" dirty="0" smtClean="0"/>
              <a:t>Opptak til vår 2013</a:t>
            </a:r>
          </a:p>
          <a:p>
            <a:pPr lvl="1"/>
            <a:r>
              <a:rPr lang="nb-NO" dirty="0" smtClean="0"/>
              <a:t>36 </a:t>
            </a:r>
            <a:r>
              <a:rPr lang="nb-NO" dirty="0"/>
              <a:t>institusjoner nominerte </a:t>
            </a:r>
            <a:r>
              <a:rPr lang="nb-NO" dirty="0" smtClean="0"/>
              <a:t>93 studenter</a:t>
            </a:r>
            <a:endParaRPr lang="nb-NO" dirty="0"/>
          </a:p>
          <a:p>
            <a:pPr lvl="1"/>
            <a:r>
              <a:rPr lang="nb-NO" dirty="0" smtClean="0"/>
              <a:t>32 </a:t>
            </a:r>
            <a:r>
              <a:rPr lang="nb-NO" dirty="0"/>
              <a:t>av </a:t>
            </a:r>
            <a:r>
              <a:rPr lang="nb-NO" dirty="0" smtClean="0"/>
              <a:t>studenter lastet </a:t>
            </a:r>
            <a:r>
              <a:rPr lang="nb-NO" dirty="0"/>
              <a:t>opp </a:t>
            </a:r>
            <a:r>
              <a:rPr lang="nb-NO" dirty="0" err="1"/>
              <a:t>dok</a:t>
            </a:r>
            <a:r>
              <a:rPr lang="nb-NO" dirty="0"/>
              <a:t>. s</a:t>
            </a:r>
            <a:r>
              <a:rPr lang="nb-NO" dirty="0" smtClean="0"/>
              <a:t>elv</a:t>
            </a:r>
          </a:p>
          <a:p>
            <a:r>
              <a:rPr lang="nb-NO" dirty="0" smtClean="0"/>
              <a:t>Opptak til høst 2013 (pr 29. mai)</a:t>
            </a:r>
          </a:p>
          <a:p>
            <a:pPr lvl="1"/>
            <a:r>
              <a:rPr lang="nb-NO" dirty="0" smtClean="0"/>
              <a:t>invitasjon sendt til 355 institusjoner (466 kontakter)</a:t>
            </a:r>
          </a:p>
          <a:p>
            <a:pPr lvl="1"/>
            <a:r>
              <a:rPr lang="nb-NO" dirty="0" smtClean="0"/>
              <a:t>Nominerte: 843, søkere: 789, tilbud: 765 (+ et par på vent)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745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 bwMode="auto">
          <a:xfrm>
            <a:off x="3563888" y="2708920"/>
            <a:ext cx="1440160" cy="1368151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Hva må </a:t>
            </a:r>
            <a:r>
              <a:rPr lang="nb-NO" sz="2000" dirty="0" smtClean="0">
                <a:latin typeface="Arial" charset="0"/>
                <a:ea typeface="ヒラギノ角ゴ Pro W3" charset="-128"/>
                <a:cs typeface="ヒラギノ角ゴ Pro W3" charset="-128"/>
              </a:rPr>
              <a:t>SIS</a:t>
            </a: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gjøre?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8" name="Straight Arrow Connector 7"/>
          <p:cNvCxnSpPr>
            <a:stCxn id="3" idx="7"/>
          </p:cNvCxnSpPr>
          <p:nvPr/>
        </p:nvCxnSpPr>
        <p:spPr bwMode="auto">
          <a:xfrm flipV="1">
            <a:off x="4793141" y="1916832"/>
            <a:ext cx="1363035" cy="9924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Oval 9"/>
          <p:cNvSpPr/>
          <p:nvPr/>
        </p:nvSpPr>
        <p:spPr bwMode="auto">
          <a:xfrm>
            <a:off x="2357754" y="656692"/>
            <a:ext cx="3312368" cy="93610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600" dirty="0">
                <a:latin typeface="Arial" charset="0"/>
                <a:ea typeface="ヒラギノ角ゴ Pro W3" charset="-128"/>
                <a:cs typeface="ヒラギノ角ゴ Pro W3" charset="-128"/>
              </a:rPr>
              <a:t>Legge </a:t>
            </a:r>
            <a:r>
              <a:rPr lang="nb-NO" sz="1600" dirty="0" smtClean="0">
                <a:latin typeface="Arial" charset="0"/>
                <a:ea typeface="ヒラギノ角ゴ Pro W3" charset="-128"/>
                <a:cs typeface="ヒラギノ角ゴ Pro W3" charset="-128"/>
              </a:rPr>
              <a:t>inn/vedlikeholde </a:t>
            </a:r>
            <a:r>
              <a:rPr lang="nb-NO" sz="1600" dirty="0" err="1" smtClean="0">
                <a:latin typeface="Arial" charset="0"/>
                <a:ea typeface="ヒラギノ角ゴ Pro W3" charset="-128"/>
                <a:cs typeface="ヒラギノ角ゴ Pro W3" charset="-128"/>
              </a:rPr>
              <a:t>epostadr</a:t>
            </a:r>
            <a:r>
              <a:rPr lang="nb-NO" sz="1600" dirty="0" smtClean="0">
                <a:latin typeface="Arial" charset="0"/>
                <a:ea typeface="ヒラギノ角ゴ Pro W3" charset="-128"/>
                <a:cs typeface="ヒラギノ角ゴ Pro W3" charset="-128"/>
              </a:rPr>
              <a:t> = brukernavn </a:t>
            </a:r>
            <a:endParaRPr lang="nb-NO" sz="1600" dirty="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5004048" y="3284984"/>
            <a:ext cx="1224136" cy="1080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Oval 17"/>
          <p:cNvSpPr/>
          <p:nvPr/>
        </p:nvSpPr>
        <p:spPr bwMode="auto">
          <a:xfrm>
            <a:off x="6228184" y="2686224"/>
            <a:ext cx="2160240" cy="10801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Sende info og invitasjon til partnere</a:t>
            </a:r>
            <a:endParaRPr kumimoji="0" lang="nb-NO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6" name="Straight Arrow Connector 5"/>
          <p:cNvCxnSpPr>
            <a:stCxn id="3" idx="5"/>
          </p:cNvCxnSpPr>
          <p:nvPr/>
        </p:nvCxnSpPr>
        <p:spPr bwMode="auto">
          <a:xfrm>
            <a:off x="4793141" y="3876710"/>
            <a:ext cx="1579059" cy="9204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Oval 6"/>
          <p:cNvSpPr/>
          <p:nvPr/>
        </p:nvSpPr>
        <p:spPr bwMode="auto">
          <a:xfrm>
            <a:off x="6228184" y="4581128"/>
            <a:ext cx="2088232" cy="100811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Oppretting/ vedlikehold</a:t>
            </a:r>
            <a:r>
              <a:rPr kumimoji="0" lang="nb-NO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i</a:t>
            </a:r>
            <a:r>
              <a:rPr kumimoji="0" lang="nb-N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FS</a:t>
            </a:r>
            <a:endParaRPr kumimoji="0" lang="nb-NO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175956" y="4077071"/>
            <a:ext cx="36004" cy="12241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Oval 14"/>
          <p:cNvSpPr/>
          <p:nvPr/>
        </p:nvSpPr>
        <p:spPr bwMode="auto">
          <a:xfrm>
            <a:off x="2843808" y="5301208"/>
            <a:ext cx="2340260" cy="100811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Brukerstøtte for</a:t>
            </a:r>
            <a:r>
              <a:rPr kumimoji="0" lang="nb-NO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partnere og studenter</a:t>
            </a:r>
            <a:endParaRPr kumimoji="0" lang="nb-NO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 flipH="1">
            <a:off x="2411761" y="3766343"/>
            <a:ext cx="1224134" cy="5913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Oval 18"/>
          <p:cNvSpPr/>
          <p:nvPr/>
        </p:nvSpPr>
        <p:spPr bwMode="auto">
          <a:xfrm>
            <a:off x="179512" y="4228919"/>
            <a:ext cx="3096344" cy="1360321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Kvalitetssikre</a:t>
            </a:r>
            <a:r>
              <a:rPr kumimoji="0" lang="nb-NO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(engelsk </a:t>
            </a:r>
            <a:r>
              <a:rPr kumimoji="0" lang="nb-NO" sz="16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o.a</a:t>
            </a:r>
            <a:r>
              <a:rPr kumimoji="0" lang="nb-NO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), saksbehandle i Opptaksmodulen</a:t>
            </a:r>
            <a:endParaRPr kumimoji="0" lang="nb-NO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flipH="1" flipV="1">
            <a:off x="2717794" y="3003863"/>
            <a:ext cx="846094" cy="2293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" name="Oval 24"/>
          <p:cNvSpPr/>
          <p:nvPr/>
        </p:nvSpPr>
        <p:spPr bwMode="auto">
          <a:xfrm>
            <a:off x="179512" y="2204864"/>
            <a:ext cx="2664296" cy="129614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600" dirty="0" smtClean="0">
                <a:latin typeface="Arial" charset="0"/>
                <a:ea typeface="ヒラギノ角ゴ Pro W3" charset="-128"/>
                <a:cs typeface="ヒラギノ角ゴ Pro W3" charset="-128"/>
              </a:rPr>
              <a:t>Sende brev og epost, overføre til utvekslingsperson via en FS-rutine</a:t>
            </a:r>
            <a:endParaRPr kumimoji="0" lang="nb-NO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 flipH="1" flipV="1">
            <a:off x="4130951" y="1592796"/>
            <a:ext cx="90010" cy="11161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Oval 29"/>
          <p:cNvSpPr/>
          <p:nvPr/>
        </p:nvSpPr>
        <p:spPr bwMode="auto">
          <a:xfrm>
            <a:off x="6012160" y="1124744"/>
            <a:ext cx="2736304" cy="106877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Vedlikeholde tekster i </a:t>
            </a:r>
            <a:r>
              <a:rPr kumimoji="0" lang="nb-NO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nomweb</a:t>
            </a:r>
            <a:r>
              <a:rPr kumimoji="0" lang="nb-N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og </a:t>
            </a:r>
            <a:r>
              <a:rPr kumimoji="0" lang="nb-NO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søknweb</a:t>
            </a:r>
            <a:endParaRPr kumimoji="0" lang="nb-NO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533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  <p:bldP spid="7" grpId="0" animBg="1"/>
      <p:bldP spid="15" grpId="0" animBg="1"/>
      <p:bldP spid="19" grpId="0" animBg="1"/>
      <p:bldP spid="25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 bwMode="auto">
          <a:xfrm>
            <a:off x="3563888" y="2708920"/>
            <a:ext cx="1440160" cy="151999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Hva må </a:t>
            </a:r>
            <a:r>
              <a:rPr lang="nb-NO" sz="2000" dirty="0" err="1" smtClean="0">
                <a:latin typeface="Arial" charset="0"/>
                <a:ea typeface="ヒラギノ角ゴ Pro W3" charset="-128"/>
                <a:cs typeface="ヒラギノ角ゴ Pro W3" charset="-128"/>
              </a:rPr>
              <a:t>fak</a:t>
            </a:r>
            <a:r>
              <a:rPr lang="nb-NO" sz="2000" dirty="0" smtClean="0">
                <a:latin typeface="Arial" charset="0"/>
                <a:ea typeface="ヒラギノ角ゴ Pro W3" charset="-128"/>
                <a:cs typeface="ヒラギノ角ゴ Pro W3" charset="-128"/>
              </a:rPr>
              <a:t>/</a:t>
            </a:r>
            <a:r>
              <a:rPr lang="nb-NO" sz="2000" dirty="0" err="1" smtClean="0">
                <a:latin typeface="Arial" charset="0"/>
                <a:ea typeface="ヒラギノ角ゴ Pro W3" charset="-128"/>
                <a:cs typeface="ヒラギノ角ゴ Pro W3" charset="-128"/>
              </a:rPr>
              <a:t>inst</a:t>
            </a:r>
            <a:r>
              <a:rPr kumimoji="0" lang="nb-NO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gjøre</a:t>
            </a: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?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8" name="Straight Arrow Connector 7"/>
          <p:cNvCxnSpPr>
            <a:stCxn id="3" idx="7"/>
          </p:cNvCxnSpPr>
          <p:nvPr/>
        </p:nvCxnSpPr>
        <p:spPr bwMode="auto">
          <a:xfrm flipV="1">
            <a:off x="4793141" y="1916833"/>
            <a:ext cx="1363035" cy="10146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Oval 9"/>
          <p:cNvSpPr/>
          <p:nvPr/>
        </p:nvSpPr>
        <p:spPr bwMode="auto">
          <a:xfrm>
            <a:off x="2357754" y="656692"/>
            <a:ext cx="3312368" cy="93610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600" dirty="0" smtClean="0">
                <a:latin typeface="Arial" charset="0"/>
                <a:ea typeface="ヒラギノ角ゴ Pro W3" charset="-128"/>
                <a:cs typeface="ヒラギノ角ゴ Pro W3" charset="-128"/>
              </a:rPr>
              <a:t>Videresende epost, </a:t>
            </a:r>
            <a:r>
              <a:rPr lang="nb-NO" sz="1600" dirty="0" err="1" smtClean="0">
                <a:latin typeface="Arial" charset="0"/>
                <a:ea typeface="ヒラギノ角ゴ Pro W3" charset="-128"/>
                <a:cs typeface="ヒラギノ角ゴ Pro W3" charset="-128"/>
              </a:rPr>
              <a:t>spm</a:t>
            </a:r>
            <a:r>
              <a:rPr lang="nb-NO" sz="1600" dirty="0" smtClean="0">
                <a:latin typeface="Arial" charset="0"/>
                <a:ea typeface="ヒラギノ角ゴ Pro W3" charset="-128"/>
                <a:cs typeface="ヒラギノ角ゴ Pro W3" charset="-128"/>
              </a:rPr>
              <a:t>, papirer, </a:t>
            </a:r>
            <a:r>
              <a:rPr lang="nb-NO" sz="1600" dirty="0" err="1" smtClean="0">
                <a:latin typeface="Arial" charset="0"/>
                <a:ea typeface="ヒラギノ角ゴ Pro W3" charset="-128"/>
                <a:cs typeface="ヒラギノ角ゴ Pro W3" charset="-128"/>
              </a:rPr>
              <a:t>dok</a:t>
            </a:r>
            <a:r>
              <a:rPr lang="nb-NO" sz="1600" dirty="0" smtClean="0">
                <a:latin typeface="Arial" charset="0"/>
                <a:ea typeface="ヒラギノ角ゴ Pro W3" charset="-128"/>
                <a:cs typeface="ヒラギノ角ゴ Pro W3" charset="-128"/>
              </a:rPr>
              <a:t> til SIS før fristen</a:t>
            </a:r>
            <a:endParaRPr lang="nb-NO" sz="1600" dirty="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5004048" y="3284984"/>
            <a:ext cx="1224136" cy="1080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Oval 17"/>
          <p:cNvSpPr/>
          <p:nvPr/>
        </p:nvSpPr>
        <p:spPr bwMode="auto">
          <a:xfrm>
            <a:off x="6228184" y="2686224"/>
            <a:ext cx="2160240" cy="124683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Sjekke emneønsker</a:t>
            </a:r>
            <a:r>
              <a:rPr kumimoji="0" lang="nb-NO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på</a:t>
            </a:r>
            <a:r>
              <a:rPr kumimoji="0" lang="nb-N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egne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avtaler</a:t>
            </a:r>
            <a:endParaRPr kumimoji="0" lang="nb-NO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6" name="Straight Arrow Connector 5"/>
          <p:cNvCxnSpPr>
            <a:stCxn id="3" idx="5"/>
          </p:cNvCxnSpPr>
          <p:nvPr/>
        </p:nvCxnSpPr>
        <p:spPr bwMode="auto">
          <a:xfrm>
            <a:off x="4793141" y="4006320"/>
            <a:ext cx="1579059" cy="7908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Oval 6"/>
          <p:cNvSpPr/>
          <p:nvPr/>
        </p:nvSpPr>
        <p:spPr bwMode="auto">
          <a:xfrm>
            <a:off x="6156176" y="4581128"/>
            <a:ext cx="2592288" cy="122413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Sjekke emneønsker</a:t>
            </a:r>
            <a:r>
              <a:rPr kumimoji="0" lang="nb-NO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på andres avtaler (fordelt)</a:t>
            </a:r>
            <a:endParaRPr kumimoji="0" lang="nb-NO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175956" y="4077071"/>
            <a:ext cx="36004" cy="12241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Oval 14"/>
          <p:cNvSpPr/>
          <p:nvPr/>
        </p:nvSpPr>
        <p:spPr bwMode="auto">
          <a:xfrm>
            <a:off x="2843808" y="5301208"/>
            <a:ext cx="2340260" cy="100811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Være i kontakt med studenten om</a:t>
            </a:r>
            <a:r>
              <a:rPr kumimoji="0" lang="nb-NO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emner</a:t>
            </a:r>
            <a:endParaRPr kumimoji="0" lang="nb-NO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 flipH="1">
            <a:off x="2411761" y="3766343"/>
            <a:ext cx="1224134" cy="5913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Oval 18"/>
          <p:cNvSpPr/>
          <p:nvPr/>
        </p:nvSpPr>
        <p:spPr bwMode="auto">
          <a:xfrm>
            <a:off x="179512" y="4228919"/>
            <a:ext cx="3096344" cy="1360321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Være i kontakt med </a:t>
            </a:r>
            <a:r>
              <a:rPr kumimoji="0" lang="nb-NO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emneleverandører</a:t>
            </a:r>
            <a:r>
              <a:rPr kumimoji="0" lang="nb-NO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på eget og andres </a:t>
            </a:r>
            <a:r>
              <a:rPr kumimoji="0" lang="nb-NO" sz="16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fak</a:t>
            </a:r>
            <a:r>
              <a:rPr kumimoji="0" lang="nb-NO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om emneønsker</a:t>
            </a:r>
            <a:endParaRPr kumimoji="0" lang="nb-NO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flipH="1" flipV="1">
            <a:off x="2717794" y="3003863"/>
            <a:ext cx="846094" cy="2293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" name="Oval 24"/>
          <p:cNvSpPr/>
          <p:nvPr/>
        </p:nvSpPr>
        <p:spPr bwMode="auto">
          <a:xfrm>
            <a:off x="179512" y="2204864"/>
            <a:ext cx="2664296" cy="129614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 flipH="1" flipV="1">
            <a:off x="4130951" y="1592796"/>
            <a:ext cx="90010" cy="11161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Oval 29"/>
          <p:cNvSpPr/>
          <p:nvPr/>
        </p:nvSpPr>
        <p:spPr bwMode="auto">
          <a:xfrm>
            <a:off x="6012160" y="1124744"/>
            <a:ext cx="2736304" cy="106877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Være i kontakt med partner om antall plasser </a:t>
            </a:r>
            <a:r>
              <a:rPr kumimoji="0" lang="nb-NO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osv</a:t>
            </a:r>
            <a:endParaRPr kumimoji="0" lang="nb-NO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450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  <p:bldP spid="7" grpId="0" animBg="1"/>
      <p:bldP spid="15" grpId="0" animBg="1"/>
      <p:bldP spid="19" grpId="0" animBg="1"/>
      <p:bldP spid="25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90596" y="332657"/>
            <a:ext cx="7696203" cy="1152128"/>
          </a:xfrm>
        </p:spPr>
        <p:txBody>
          <a:bodyPr/>
          <a:lstStyle/>
          <a:p>
            <a:pPr lvl="0"/>
            <a:r>
              <a:rPr lang="nb-NO" dirty="0"/>
              <a:t>Utfordringer </a:t>
            </a:r>
            <a:r>
              <a:rPr lang="nb-NO" dirty="0" smtClean="0"/>
              <a:t>vi i SIS aner fremover</a:t>
            </a:r>
            <a:endParaRPr lang="nb-NO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990596" y="1268760"/>
            <a:ext cx="7696203" cy="4827243"/>
          </a:xfrm>
        </p:spPr>
        <p:txBody>
          <a:bodyPr/>
          <a:lstStyle/>
          <a:p>
            <a:pPr lvl="0">
              <a:spcBef>
                <a:spcPts val="600"/>
              </a:spcBef>
            </a:pPr>
            <a:r>
              <a:rPr lang="nb-NO" sz="2400" dirty="0" smtClean="0"/>
              <a:t>Partner laster ikke opp dokumenter, vi må purre.</a:t>
            </a:r>
            <a:endParaRPr lang="nb-NO" sz="2400" dirty="0"/>
          </a:p>
          <a:p>
            <a:pPr lvl="0">
              <a:spcBef>
                <a:spcPts val="600"/>
              </a:spcBef>
            </a:pPr>
            <a:r>
              <a:rPr lang="nb-NO" sz="2400" dirty="0" smtClean="0"/>
              <a:t>Studentene </a:t>
            </a:r>
            <a:r>
              <a:rPr lang="nb-NO" sz="2400" dirty="0"/>
              <a:t>søker ikke (og fullfører derfor ikke søknaden), vi må </a:t>
            </a:r>
            <a:r>
              <a:rPr lang="nb-NO" sz="2400" dirty="0" smtClean="0"/>
              <a:t>purre.</a:t>
            </a:r>
          </a:p>
          <a:p>
            <a:pPr>
              <a:spcBef>
                <a:spcPts val="600"/>
              </a:spcBef>
            </a:pPr>
            <a:r>
              <a:rPr lang="nb-NO" sz="2400" dirty="0"/>
              <a:t>Noen studenter sletter søknaden sin (når de skulle endret alternativ) </a:t>
            </a:r>
            <a:endParaRPr lang="nb-NO" sz="2400" dirty="0" smtClean="0"/>
          </a:p>
          <a:p>
            <a:pPr lvl="0">
              <a:spcBef>
                <a:spcPts val="600"/>
              </a:spcBef>
            </a:pPr>
            <a:r>
              <a:rPr lang="nb-NO" sz="2400" dirty="0"/>
              <a:t>Emnene kommer ikke inn på en skikkelig måte, og hva som registreres kvalitetssikres ikke (men vi </a:t>
            </a:r>
            <a:r>
              <a:rPr lang="nb-NO" sz="2400" dirty="0" smtClean="0"/>
              <a:t>gjør noen grep mens vi venter </a:t>
            </a:r>
            <a:r>
              <a:rPr lang="nb-NO" sz="2400" dirty="0"/>
              <a:t>på fremtidig løsning</a:t>
            </a:r>
            <a:r>
              <a:rPr lang="nb-NO" sz="2400" dirty="0" smtClean="0"/>
              <a:t>)</a:t>
            </a:r>
          </a:p>
          <a:p>
            <a:pPr lvl="0">
              <a:spcBef>
                <a:spcPts val="600"/>
              </a:spcBef>
            </a:pPr>
            <a:r>
              <a:rPr lang="nb-NO" sz="2400" dirty="0" smtClean="0"/>
              <a:t>Tekniske løsninger kan være vanskelige å forstå (selv om de er/virker enkle nok) </a:t>
            </a:r>
          </a:p>
          <a:p>
            <a:pPr lvl="0">
              <a:spcBef>
                <a:spcPts val="600"/>
              </a:spcBef>
            </a:pPr>
            <a:r>
              <a:rPr lang="nb-NO" sz="2400" dirty="0" smtClean="0"/>
              <a:t>S-</a:t>
            </a:r>
            <a:r>
              <a:rPr lang="nb-NO" sz="2400" dirty="0" err="1" smtClean="0"/>
              <a:t>nr</a:t>
            </a:r>
            <a:r>
              <a:rPr lang="nb-NO" sz="2400" dirty="0" smtClean="0"/>
              <a:t> er en hodepine!!</a:t>
            </a:r>
            <a:endParaRPr lang="nb-NO" sz="2400" dirty="0"/>
          </a:p>
          <a:p>
            <a:pPr lvl="0">
              <a:spcBef>
                <a:spcPts val="600"/>
              </a:spcBef>
            </a:pPr>
            <a:r>
              <a:rPr lang="nb-NO" sz="2400" dirty="0" smtClean="0"/>
              <a:t>Kommunisere godt nok utad og innad det nye systemet og de nye rutinene</a:t>
            </a:r>
          </a:p>
          <a:p>
            <a:pPr marL="0" lvl="0" indent="0">
              <a:spcBef>
                <a:spcPts val="600"/>
              </a:spcBef>
              <a:buNone/>
            </a:pPr>
            <a:endParaRPr lang="nb-NO" sz="2400" dirty="0" smtClean="0"/>
          </a:p>
          <a:p>
            <a:pPr lvl="0">
              <a:spcBef>
                <a:spcPts val="600"/>
              </a:spcBef>
            </a:pPr>
            <a:endParaRPr lang="nb-NO" sz="2400" dirty="0"/>
          </a:p>
          <a:p>
            <a:pPr>
              <a:spcBef>
                <a:spcPts val="600"/>
              </a:spcBef>
            </a:pPr>
            <a:endParaRPr lang="nb-NO" sz="2400" dirty="0"/>
          </a:p>
          <a:p>
            <a:pPr lvl="0">
              <a:spcBef>
                <a:spcPts val="600"/>
              </a:spcBef>
            </a:pPr>
            <a:endParaRPr lang="nb-NO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90596" y="332657"/>
            <a:ext cx="7696203" cy="1152128"/>
          </a:xfrm>
        </p:spPr>
        <p:txBody>
          <a:bodyPr/>
          <a:lstStyle/>
          <a:p>
            <a:pPr lvl="0"/>
            <a:r>
              <a:rPr lang="nb-NO" dirty="0"/>
              <a:t>Utfordringer </a:t>
            </a:r>
            <a:r>
              <a:rPr lang="nb-NO" dirty="0" smtClean="0"/>
              <a:t>HF/SV aner fremover</a:t>
            </a:r>
            <a:endParaRPr lang="nb-NO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990596" y="1268760"/>
            <a:ext cx="7696203" cy="4827243"/>
          </a:xfrm>
        </p:spPr>
        <p:txBody>
          <a:bodyPr/>
          <a:lstStyle/>
          <a:p>
            <a:pPr lvl="0">
              <a:spcBef>
                <a:spcPts val="600"/>
              </a:spcBef>
            </a:pPr>
            <a:r>
              <a:rPr lang="nb-NO" sz="2400" dirty="0" smtClean="0"/>
              <a:t>Fritekstfeltet for emneønsker</a:t>
            </a:r>
          </a:p>
          <a:p>
            <a:pPr lvl="0">
              <a:spcBef>
                <a:spcPts val="600"/>
              </a:spcBef>
            </a:pPr>
            <a:r>
              <a:rPr lang="nb-NO" sz="2400" dirty="0" smtClean="0"/>
              <a:t>Tidsfrist for emneavklaring </a:t>
            </a:r>
          </a:p>
          <a:p>
            <a:pPr lvl="0">
              <a:spcBef>
                <a:spcPts val="600"/>
              </a:spcBef>
            </a:pPr>
            <a:r>
              <a:rPr lang="nb-NO" sz="2400" dirty="0" smtClean="0"/>
              <a:t>Intern kommunikasjon ved HF (og UiO)</a:t>
            </a:r>
          </a:p>
          <a:p>
            <a:pPr lvl="0">
              <a:spcBef>
                <a:spcPts val="600"/>
              </a:spcBef>
            </a:pPr>
            <a:r>
              <a:rPr lang="nb-NO" sz="2400" dirty="0" smtClean="0"/>
              <a:t>Registrering av emner: frist og fremgangsmåte?</a:t>
            </a:r>
          </a:p>
          <a:p>
            <a:pPr lvl="0">
              <a:spcBef>
                <a:spcPts val="600"/>
              </a:spcBef>
            </a:pPr>
            <a:r>
              <a:rPr lang="nb-NO" sz="2400" dirty="0" smtClean="0"/>
              <a:t>Flest henvendelser re. emner som ikke kan registreres i </a:t>
            </a:r>
            <a:r>
              <a:rPr lang="nb-NO" sz="2400" dirty="0" err="1" smtClean="0"/>
              <a:t>StudentWeb</a:t>
            </a:r>
            <a:endParaRPr lang="nb-NO" sz="2400" dirty="0" smtClean="0"/>
          </a:p>
          <a:p>
            <a:pPr lvl="0">
              <a:spcBef>
                <a:spcPts val="600"/>
              </a:spcBef>
            </a:pPr>
            <a:r>
              <a:rPr lang="nb-NO" sz="2400" dirty="0" smtClean="0"/>
              <a:t>Litt statistikk fra HF:</a:t>
            </a:r>
          </a:p>
          <a:p>
            <a:pPr lvl="1"/>
            <a:r>
              <a:rPr lang="nb-NO" sz="2000" dirty="0" smtClean="0"/>
              <a:t>226 innreisende studenter Høst 2013</a:t>
            </a:r>
          </a:p>
          <a:p>
            <a:pPr lvl="1"/>
            <a:r>
              <a:rPr lang="nb-NO" sz="2000" dirty="0" smtClean="0"/>
              <a:t>89 kontaktet oss uoppfordret i løpet av mars, april og mai</a:t>
            </a:r>
          </a:p>
          <a:p>
            <a:pPr lvl="1"/>
            <a:r>
              <a:rPr lang="nb-NO" sz="2000" smtClean="0"/>
              <a:t>85 </a:t>
            </a:r>
            <a:r>
              <a:rPr lang="nb-NO" sz="2000" dirty="0" smtClean="0"/>
              <a:t>henvendelser på vårt direkte spørsmål om emneproblematikk (e-post fra HF sendt 4. juni)</a:t>
            </a:r>
          </a:p>
          <a:p>
            <a:pPr lvl="1"/>
            <a:r>
              <a:rPr lang="nb-NO" sz="2000" dirty="0" smtClean="0"/>
              <a:t>Inkluderer ikke e-poster sendt av oss for å få svar på emnevalg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419843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90596" y="332657"/>
            <a:ext cx="7696203" cy="1152128"/>
          </a:xfrm>
        </p:spPr>
        <p:txBody>
          <a:bodyPr/>
          <a:lstStyle/>
          <a:p>
            <a:pPr lvl="0"/>
            <a:r>
              <a:rPr lang="nb-NO" dirty="0" smtClean="0"/>
              <a:t>Mest til diskusjon </a:t>
            </a:r>
            <a:endParaRPr lang="nb-NO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990596" y="1268760"/>
            <a:ext cx="7696203" cy="4827243"/>
          </a:xfrm>
        </p:spPr>
        <p:txBody>
          <a:bodyPr/>
          <a:lstStyle/>
          <a:p>
            <a:pPr lvl="0">
              <a:spcBef>
                <a:spcPts val="600"/>
              </a:spcBef>
            </a:pPr>
            <a:r>
              <a:rPr lang="nb-NO" sz="2400" dirty="0" smtClean="0"/>
              <a:t>Learning Agreement innreisende – hvordan lage rutiner som funker best mulig?</a:t>
            </a:r>
          </a:p>
          <a:p>
            <a:pPr marL="857250" lvl="1" indent="-457200">
              <a:buAutoNum type="arabicPeriod"/>
            </a:pPr>
            <a:r>
              <a:rPr lang="nb-NO" dirty="0" smtClean="0"/>
              <a:t>ikke kreve at studentene laster opp LA (i alle fall     ikke signert) – emneønskene i FS = LA, sparer en god del arbeid (for den vil endres)</a:t>
            </a:r>
          </a:p>
          <a:p>
            <a:pPr marL="857250" lvl="1" indent="-457200">
              <a:buAutoNum type="arabicPeriod"/>
            </a:pPr>
            <a:r>
              <a:rPr lang="nb-NO" dirty="0" smtClean="0"/>
              <a:t>Men: må vi da operere med to ulike frister? Hvordan skal vi følge opp våre forpliktelser? </a:t>
            </a:r>
          </a:p>
          <a:p>
            <a:pPr marL="857250" lvl="1" indent="-457200">
              <a:buAutoNum type="arabicPeriod"/>
            </a:pPr>
            <a:r>
              <a:rPr lang="nb-NO" dirty="0" smtClean="0"/>
              <a:t>Det er studentens ansvar å få sin LA signert, og vårt ansvar at vi oppbevarer en kopi? Det hensiktsmessig at den ligger i FS, men vi trenger kun den endelige versjonen der.</a:t>
            </a:r>
          </a:p>
          <a:p>
            <a:pPr marL="400050" lvl="1" indent="0">
              <a:buNone/>
            </a:pPr>
            <a:r>
              <a:rPr lang="nb-NO" dirty="0" smtClean="0"/>
              <a:t>Hva med LA for utreisende?</a:t>
            </a:r>
          </a:p>
          <a:p>
            <a:pPr marL="400050" lvl="1" indent="0">
              <a:buNone/>
            </a:pPr>
            <a:endParaRPr lang="nb-NO" dirty="0" smtClean="0"/>
          </a:p>
          <a:p>
            <a:pPr marL="857250" lvl="1" indent="-457200">
              <a:buAutoNum type="arabicPeriod"/>
            </a:pPr>
            <a:endParaRPr lang="nb-NO" dirty="0" smtClean="0"/>
          </a:p>
          <a:p>
            <a:pPr marL="0" lvl="0" indent="0">
              <a:spcBef>
                <a:spcPts val="600"/>
              </a:spcBef>
              <a:buNone/>
            </a:pPr>
            <a:endParaRPr lang="nb-NO" sz="2400" dirty="0" smtClean="0"/>
          </a:p>
          <a:p>
            <a:pPr lvl="0">
              <a:spcBef>
                <a:spcPts val="600"/>
              </a:spcBef>
            </a:pPr>
            <a:endParaRPr lang="nb-NO" sz="2400" dirty="0"/>
          </a:p>
          <a:p>
            <a:pPr>
              <a:spcBef>
                <a:spcPts val="600"/>
              </a:spcBef>
            </a:pPr>
            <a:endParaRPr lang="nb-NO" sz="2400" dirty="0"/>
          </a:p>
          <a:p>
            <a:pPr lvl="0">
              <a:spcBef>
                <a:spcPts val="600"/>
              </a:spcBef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09850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90596" y="476673"/>
            <a:ext cx="7696203" cy="1008112"/>
          </a:xfrm>
        </p:spPr>
        <p:txBody>
          <a:bodyPr/>
          <a:lstStyle/>
          <a:p>
            <a:pPr lvl="0"/>
            <a:r>
              <a:rPr lang="nb-NO" dirty="0" smtClean="0"/>
              <a:t>Oppsummering </a:t>
            </a:r>
            <a:endParaRPr lang="nb-NO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990596" y="1340769"/>
            <a:ext cx="7696203" cy="5040564"/>
          </a:xfrm>
        </p:spPr>
        <p:txBody>
          <a:bodyPr/>
          <a:lstStyle/>
          <a:p>
            <a:pPr lvl="0"/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enige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at vi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tilbake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gamle</a:t>
            </a:r>
            <a:r>
              <a:rPr lang="en-US" dirty="0" smtClean="0"/>
              <a:t> </a:t>
            </a:r>
            <a:r>
              <a:rPr lang="en-US" dirty="0" err="1" smtClean="0"/>
              <a:t>systemet</a:t>
            </a:r>
            <a:r>
              <a:rPr lang="en-US" dirty="0" smtClean="0"/>
              <a:t>!</a:t>
            </a:r>
          </a:p>
          <a:p>
            <a:pPr lvl="0"/>
            <a:r>
              <a:rPr lang="en-US" dirty="0" smtClean="0"/>
              <a:t>Men at </a:t>
            </a:r>
            <a:r>
              <a:rPr lang="en-US" dirty="0" err="1" smtClean="0"/>
              <a:t>noe</a:t>
            </a:r>
            <a:r>
              <a:rPr lang="en-US" dirty="0" smtClean="0"/>
              <a:t> (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mye</a:t>
            </a:r>
            <a:r>
              <a:rPr lang="en-US" dirty="0" smtClean="0"/>
              <a:t>) </a:t>
            </a:r>
            <a:r>
              <a:rPr lang="en-US" dirty="0" err="1" smtClean="0"/>
              <a:t>gjenstår</a:t>
            </a:r>
            <a:r>
              <a:rPr lang="en-US" dirty="0" smtClean="0"/>
              <a:t> </a:t>
            </a:r>
            <a:r>
              <a:rPr lang="en-US" dirty="0" err="1" smtClean="0"/>
              <a:t>før</a:t>
            </a:r>
            <a:r>
              <a:rPr lang="en-US" dirty="0" smtClean="0"/>
              <a:t> </a:t>
            </a:r>
            <a:r>
              <a:rPr lang="en-US" dirty="0" err="1" smtClean="0"/>
              <a:t>løsningen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optimal </a:t>
            </a:r>
            <a:r>
              <a:rPr lang="en-US" dirty="0" err="1" smtClean="0"/>
              <a:t>og</a:t>
            </a:r>
            <a:r>
              <a:rPr lang="en-US" dirty="0" smtClean="0"/>
              <a:t> at </a:t>
            </a:r>
            <a:r>
              <a:rPr lang="en-US" dirty="0" err="1" smtClean="0"/>
              <a:t>evalueringen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viktig</a:t>
            </a:r>
            <a:endParaRPr lang="en-US" dirty="0" smtClean="0"/>
          </a:p>
          <a:p>
            <a:r>
              <a:rPr lang="nb-NO" dirty="0" smtClean="0"/>
              <a:t>Ved innføring av </a:t>
            </a:r>
            <a:r>
              <a:rPr lang="nb-NO" dirty="0" err="1" smtClean="0"/>
              <a:t>nominasjonsweb</a:t>
            </a:r>
            <a:r>
              <a:rPr lang="nb-NO" dirty="0" smtClean="0"/>
              <a:t> har det vært essensielt å ha med de </a:t>
            </a:r>
            <a:r>
              <a:rPr lang="nb-NO" dirty="0"/>
              <a:t>rette </a:t>
            </a:r>
            <a:r>
              <a:rPr lang="nb-NO" dirty="0" smtClean="0"/>
              <a:t>personene internt</a:t>
            </a:r>
            <a:endParaRPr lang="en-US" dirty="0"/>
          </a:p>
          <a:p>
            <a:pPr lvl="0"/>
            <a:r>
              <a:rPr lang="en-US" dirty="0" smtClean="0"/>
              <a:t>IHR: </a:t>
            </a:r>
            <a:r>
              <a:rPr lang="en-US" dirty="0" err="1" smtClean="0"/>
              <a:t>arbeidet</a:t>
            </a:r>
            <a:r>
              <a:rPr lang="en-US" dirty="0" smtClean="0"/>
              <a:t> med </a:t>
            </a:r>
            <a:r>
              <a:rPr lang="en-US" dirty="0" err="1" smtClean="0"/>
              <a:t>tydeliggjøring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ansvar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gode</a:t>
            </a:r>
            <a:r>
              <a:rPr lang="en-US" dirty="0" smtClean="0"/>
              <a:t> </a:t>
            </a:r>
            <a:r>
              <a:rPr lang="en-US" dirty="0" err="1" smtClean="0"/>
              <a:t>rutinebeskrivelser</a:t>
            </a:r>
            <a:r>
              <a:rPr lang="en-US" dirty="0" smtClean="0"/>
              <a:t> </a:t>
            </a:r>
            <a:r>
              <a:rPr lang="en-US" dirty="0" err="1" smtClean="0"/>
              <a:t>bør</a:t>
            </a:r>
            <a:r>
              <a:rPr lang="en-US" dirty="0" smtClean="0"/>
              <a:t> </a:t>
            </a:r>
            <a:r>
              <a:rPr lang="en-US" dirty="0" err="1" smtClean="0"/>
              <a:t>fortsette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Bedre</a:t>
            </a:r>
            <a:r>
              <a:rPr lang="en-US" dirty="0" smtClean="0"/>
              <a:t> </a:t>
            </a:r>
            <a:r>
              <a:rPr lang="en-US" dirty="0" err="1" smtClean="0"/>
              <a:t>rutiner</a:t>
            </a:r>
            <a:r>
              <a:rPr lang="en-US" dirty="0" smtClean="0"/>
              <a:t> </a:t>
            </a:r>
            <a:r>
              <a:rPr lang="en-US" dirty="0" err="1" smtClean="0"/>
              <a:t>rundt</a:t>
            </a:r>
            <a:r>
              <a:rPr lang="en-US" dirty="0" smtClean="0"/>
              <a:t> </a:t>
            </a:r>
            <a:r>
              <a:rPr lang="en-US" dirty="0" err="1" smtClean="0"/>
              <a:t>emneavklaringer</a:t>
            </a:r>
            <a:r>
              <a:rPr lang="en-US" dirty="0" smtClean="0"/>
              <a:t> </a:t>
            </a:r>
            <a:r>
              <a:rPr lang="en-US" dirty="0" err="1" smtClean="0"/>
              <a:t>nødvendig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/>
          </a:p>
          <a:p>
            <a:pPr marL="0" lvl="0" indent="0">
              <a:buNone/>
            </a:pPr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iO engels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1493</TotalTime>
  <Words>893</Words>
  <Application>Microsoft Office PowerPoint</Application>
  <PresentationFormat>On-screen Show (4:3)</PresentationFormat>
  <Paragraphs>137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Blank Presentation</vt:lpstr>
      <vt:lpstr>UiO engelsk</vt:lpstr>
      <vt:lpstr>   Nominasjonsweb for innreisende utvekslingsstudenter, erfaringer fra utrulling 2013 </vt:lpstr>
      <vt:lpstr>PowerPoint Presentation</vt:lpstr>
      <vt:lpstr>PowerPoint Presentation</vt:lpstr>
      <vt:lpstr>Litt statistikk</vt:lpstr>
      <vt:lpstr>PowerPoint Presentation</vt:lpstr>
      <vt:lpstr>PowerPoint Presentation</vt:lpstr>
      <vt:lpstr>Utfordringer vi i SIS aner fremover</vt:lpstr>
      <vt:lpstr>Utfordringer HF/SV aner fremover</vt:lpstr>
      <vt:lpstr>Mest til diskusjon </vt:lpstr>
      <vt:lpstr>Oppsummering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Hanne-Gerd Nielsen</cp:lastModifiedBy>
  <cp:revision>111</cp:revision>
  <cp:lastPrinted>2013-03-04T13:24:00Z</cp:lastPrinted>
  <dcterms:created xsi:type="dcterms:W3CDTF">2010-03-17T10:59:25Z</dcterms:created>
  <dcterms:modified xsi:type="dcterms:W3CDTF">2013-06-18T10:30:55Z</dcterms:modified>
</cp:coreProperties>
</file>