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56" r:id="rId2"/>
    <p:sldId id="257" r:id="rId3"/>
    <p:sldId id="268" r:id="rId4"/>
    <p:sldId id="278" r:id="rId5"/>
    <p:sldId id="282" r:id="rId6"/>
    <p:sldId id="279" r:id="rId7"/>
    <p:sldId id="286" r:id="rId8"/>
    <p:sldId id="285" r:id="rId9"/>
    <p:sldId id="284" r:id="rId10"/>
    <p:sldId id="261" r:id="rId11"/>
    <p:sldId id="277" r:id="rId12"/>
    <p:sldId id="281" r:id="rId13"/>
    <p:sldId id="270" r:id="rId14"/>
    <p:sldId id="275" r:id="rId15"/>
    <p:sldId id="271" r:id="rId16"/>
    <p:sldId id="272" r:id="rId17"/>
    <p:sldId id="273" r:id="rId18"/>
    <p:sldId id="283" r:id="rId19"/>
    <p:sldId id="274" r:id="rId20"/>
    <p:sldId id="280" r:id="rId21"/>
    <p:sldId id="276" r:id="rId22"/>
  </p:sldIdLst>
  <p:sldSz cx="9144000" cy="6858000" type="screen4x3"/>
  <p:notesSz cx="6723063" cy="98536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4646" autoAdjust="0"/>
  </p:normalViewPr>
  <p:slideViewPr>
    <p:cSldViewPr>
      <p:cViewPr varScale="1">
        <p:scale>
          <a:sx n="99" d="100"/>
          <a:sy n="99" d="100"/>
        </p:scale>
        <p:origin x="-1974" y="-90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358"/>
    </p:cViewPr>
  </p:sorterViewPr>
  <p:notesViewPr>
    <p:cSldViewPr>
      <p:cViewPr varScale="1">
        <p:scale>
          <a:sx n="94" d="100"/>
          <a:sy n="94" d="100"/>
        </p:scale>
        <p:origin x="-3714" y="-90"/>
      </p:cViewPr>
      <p:guideLst>
        <p:guide orient="horz" pos="3104"/>
        <p:guide pos="211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1CC7E4C-C32F-4E97-9036-CF7191C9F6EC}" type="doc">
      <dgm:prSet loTypeId="urn:microsoft.com/office/officeart/2005/8/layout/venn3" loCatId="relationship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FE8B1DEC-063A-4DE1-ADBC-23B2B8A65366}">
      <dgm:prSet custT="1"/>
      <dgm:spPr/>
      <dgm:t>
        <a:bodyPr/>
        <a:lstStyle/>
        <a:p>
          <a:pPr rtl="0"/>
          <a:r>
            <a:rPr lang="nb-NO" sz="1600" dirty="0" smtClean="0"/>
            <a:t>Arven fra HFs </a:t>
          </a:r>
          <a:r>
            <a:rPr lang="nb-NO" sz="1600" dirty="0" err="1" smtClean="0"/>
            <a:t>internasjonali-seringsår</a:t>
          </a:r>
          <a:r>
            <a:rPr lang="nb-NO" sz="1600" dirty="0" smtClean="0"/>
            <a:t> 2008/9</a:t>
          </a:r>
          <a:endParaRPr lang="nb-NO" sz="1600" dirty="0"/>
        </a:p>
      </dgm:t>
    </dgm:pt>
    <dgm:pt modelId="{5A2AEF9A-4F44-4482-8758-E2005F95E93B}" type="parTrans" cxnId="{AD5A02A5-BFA1-40FD-BD43-9B43FEE00611}">
      <dgm:prSet/>
      <dgm:spPr/>
      <dgm:t>
        <a:bodyPr/>
        <a:lstStyle/>
        <a:p>
          <a:endParaRPr lang="nb-NO"/>
        </a:p>
      </dgm:t>
    </dgm:pt>
    <dgm:pt modelId="{E5D5E7E8-C6EE-4855-8332-983DF396BD2B}" type="sibTrans" cxnId="{AD5A02A5-BFA1-40FD-BD43-9B43FEE00611}">
      <dgm:prSet/>
      <dgm:spPr/>
      <dgm:t>
        <a:bodyPr/>
        <a:lstStyle/>
        <a:p>
          <a:endParaRPr lang="nb-NO"/>
        </a:p>
      </dgm:t>
    </dgm:pt>
    <dgm:pt modelId="{45760AED-34DA-45C3-991B-1FE55B05BB7E}">
      <dgm:prSet custT="1"/>
      <dgm:spPr/>
      <dgm:t>
        <a:bodyPr/>
        <a:lstStyle/>
        <a:p>
          <a:pPr rtl="0"/>
          <a:r>
            <a:rPr lang="nb-NO" sz="1600" dirty="0" smtClean="0"/>
            <a:t>De store linjene: </a:t>
          </a:r>
          <a:r>
            <a:rPr lang="nb-NO" sz="1600" dirty="0" err="1" smtClean="0"/>
            <a:t>internasjonali-sering</a:t>
          </a:r>
          <a:r>
            <a:rPr lang="nb-NO" sz="1600" dirty="0" smtClean="0"/>
            <a:t> i 2012</a:t>
          </a:r>
          <a:endParaRPr lang="nb-NO" sz="1600" dirty="0"/>
        </a:p>
      </dgm:t>
    </dgm:pt>
    <dgm:pt modelId="{F20C444A-45E5-4B4A-8AF9-A1E2F1C4FEB9}" type="parTrans" cxnId="{259C68B9-66B2-4493-9DA1-AD3DE722D1A1}">
      <dgm:prSet/>
      <dgm:spPr/>
      <dgm:t>
        <a:bodyPr/>
        <a:lstStyle/>
        <a:p>
          <a:endParaRPr lang="nb-NO"/>
        </a:p>
      </dgm:t>
    </dgm:pt>
    <dgm:pt modelId="{C81D61BA-68A3-44D2-B70F-7DFEA746FB86}" type="sibTrans" cxnId="{259C68B9-66B2-4493-9DA1-AD3DE722D1A1}">
      <dgm:prSet/>
      <dgm:spPr/>
      <dgm:t>
        <a:bodyPr/>
        <a:lstStyle/>
        <a:p>
          <a:endParaRPr lang="nb-NO"/>
        </a:p>
      </dgm:t>
    </dgm:pt>
    <dgm:pt modelId="{9D61801E-7D56-45EE-B3F9-0C769A8A8AAF}">
      <dgm:prSet custT="1"/>
      <dgm:spPr/>
      <dgm:t>
        <a:bodyPr/>
        <a:lstStyle/>
        <a:p>
          <a:pPr rtl="0"/>
          <a:r>
            <a:rPr lang="nb-NO" sz="1600" dirty="0" smtClean="0"/>
            <a:t>Tiltak planlagt for 2012</a:t>
          </a:r>
          <a:endParaRPr lang="nb-NO" sz="1600" dirty="0"/>
        </a:p>
      </dgm:t>
    </dgm:pt>
    <dgm:pt modelId="{87B59F86-7004-4D55-812C-52C4A1F1DBC9}" type="parTrans" cxnId="{DE2A5F4E-DF1E-4172-928C-E0ABE7116E44}">
      <dgm:prSet/>
      <dgm:spPr/>
      <dgm:t>
        <a:bodyPr/>
        <a:lstStyle/>
        <a:p>
          <a:endParaRPr lang="nb-NO"/>
        </a:p>
      </dgm:t>
    </dgm:pt>
    <dgm:pt modelId="{F47201A3-71D3-4EA4-8863-DF229A470FE1}" type="sibTrans" cxnId="{DE2A5F4E-DF1E-4172-928C-E0ABE7116E44}">
      <dgm:prSet/>
      <dgm:spPr/>
      <dgm:t>
        <a:bodyPr/>
        <a:lstStyle/>
        <a:p>
          <a:endParaRPr lang="nb-NO"/>
        </a:p>
      </dgm:t>
    </dgm:pt>
    <dgm:pt modelId="{EB38B750-F2D8-47D5-860A-89FDE2E9AADD}">
      <dgm:prSet custT="1"/>
      <dgm:spPr/>
      <dgm:t>
        <a:bodyPr/>
        <a:lstStyle/>
        <a:p>
          <a:pPr rtl="0"/>
          <a:r>
            <a:rPr lang="nb-NO" sz="1600" dirty="0" smtClean="0"/>
            <a:t>Tiltak med en lengere horisont</a:t>
          </a:r>
          <a:endParaRPr lang="nb-NO" sz="1600" dirty="0"/>
        </a:p>
      </dgm:t>
    </dgm:pt>
    <dgm:pt modelId="{68D3E101-4476-46DF-AB8C-2154D7A6DDD6}" type="parTrans" cxnId="{82E42682-A669-49A5-9616-20BDA8FF634D}">
      <dgm:prSet/>
      <dgm:spPr/>
      <dgm:t>
        <a:bodyPr/>
        <a:lstStyle/>
        <a:p>
          <a:endParaRPr lang="nb-NO"/>
        </a:p>
      </dgm:t>
    </dgm:pt>
    <dgm:pt modelId="{51B5ED6D-A914-4DDF-A22B-4A85D1335B87}" type="sibTrans" cxnId="{82E42682-A669-49A5-9616-20BDA8FF634D}">
      <dgm:prSet/>
      <dgm:spPr/>
      <dgm:t>
        <a:bodyPr/>
        <a:lstStyle/>
        <a:p>
          <a:endParaRPr lang="nb-NO"/>
        </a:p>
      </dgm:t>
    </dgm:pt>
    <dgm:pt modelId="{AAFAD474-1EB3-47D2-897E-874DE1CCF874}" type="pres">
      <dgm:prSet presAssocID="{C1CC7E4C-C32F-4E97-9036-CF7191C9F6EC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nb-NO"/>
        </a:p>
      </dgm:t>
    </dgm:pt>
    <dgm:pt modelId="{70FFAF34-F82E-4607-BBB0-B4378F8D58DE}" type="pres">
      <dgm:prSet presAssocID="{FE8B1DEC-063A-4DE1-ADBC-23B2B8A65366}" presName="Name5" presStyleLbl="vennNode1" presStyleIdx="0" presStyleCnt="4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3B8AE7A3-2C98-4FD4-8FD6-DDA1E9270082}" type="pres">
      <dgm:prSet presAssocID="{E5D5E7E8-C6EE-4855-8332-983DF396BD2B}" presName="space" presStyleCnt="0"/>
      <dgm:spPr/>
    </dgm:pt>
    <dgm:pt modelId="{8EA1458B-9D5B-4C35-AF07-152D254BFE6E}" type="pres">
      <dgm:prSet presAssocID="{45760AED-34DA-45C3-991B-1FE55B05BB7E}" presName="Name5" presStyleLbl="vennNode1" presStyleIdx="1" presStyleCnt="4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7746000D-8490-4DC6-976C-6F574C55898C}" type="pres">
      <dgm:prSet presAssocID="{C81D61BA-68A3-44D2-B70F-7DFEA746FB86}" presName="space" presStyleCnt="0"/>
      <dgm:spPr/>
    </dgm:pt>
    <dgm:pt modelId="{FCED2068-FE10-4720-B9D0-32F7532E732A}" type="pres">
      <dgm:prSet presAssocID="{9D61801E-7D56-45EE-B3F9-0C769A8A8AAF}" presName="Name5" presStyleLbl="vennNode1" presStyleIdx="2" presStyleCnt="4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FDA296F9-8E2F-4BB4-81C7-16DA58E6078D}" type="pres">
      <dgm:prSet presAssocID="{F47201A3-71D3-4EA4-8863-DF229A470FE1}" presName="space" presStyleCnt="0"/>
      <dgm:spPr/>
    </dgm:pt>
    <dgm:pt modelId="{50010323-45DC-485F-AF32-D43D89AB324F}" type="pres">
      <dgm:prSet presAssocID="{EB38B750-F2D8-47D5-860A-89FDE2E9AADD}" presName="Name5" presStyleLbl="vennNode1" presStyleIdx="3" presStyleCnt="4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</dgm:ptLst>
  <dgm:cxnLst>
    <dgm:cxn modelId="{82E42682-A669-49A5-9616-20BDA8FF634D}" srcId="{C1CC7E4C-C32F-4E97-9036-CF7191C9F6EC}" destId="{EB38B750-F2D8-47D5-860A-89FDE2E9AADD}" srcOrd="3" destOrd="0" parTransId="{68D3E101-4476-46DF-AB8C-2154D7A6DDD6}" sibTransId="{51B5ED6D-A914-4DDF-A22B-4A85D1335B87}"/>
    <dgm:cxn modelId="{AD5A02A5-BFA1-40FD-BD43-9B43FEE00611}" srcId="{C1CC7E4C-C32F-4E97-9036-CF7191C9F6EC}" destId="{FE8B1DEC-063A-4DE1-ADBC-23B2B8A65366}" srcOrd="0" destOrd="0" parTransId="{5A2AEF9A-4F44-4482-8758-E2005F95E93B}" sibTransId="{E5D5E7E8-C6EE-4855-8332-983DF396BD2B}"/>
    <dgm:cxn modelId="{166066AE-DA3F-4A23-8BDA-64DB35F6B9DF}" type="presOf" srcId="{FE8B1DEC-063A-4DE1-ADBC-23B2B8A65366}" destId="{70FFAF34-F82E-4607-BBB0-B4378F8D58DE}" srcOrd="0" destOrd="0" presId="urn:microsoft.com/office/officeart/2005/8/layout/venn3"/>
    <dgm:cxn modelId="{E4002B2D-BB82-400F-AE53-EB71CFFEF527}" type="presOf" srcId="{45760AED-34DA-45C3-991B-1FE55B05BB7E}" destId="{8EA1458B-9D5B-4C35-AF07-152D254BFE6E}" srcOrd="0" destOrd="0" presId="urn:microsoft.com/office/officeart/2005/8/layout/venn3"/>
    <dgm:cxn modelId="{259C68B9-66B2-4493-9DA1-AD3DE722D1A1}" srcId="{C1CC7E4C-C32F-4E97-9036-CF7191C9F6EC}" destId="{45760AED-34DA-45C3-991B-1FE55B05BB7E}" srcOrd="1" destOrd="0" parTransId="{F20C444A-45E5-4B4A-8AF9-A1E2F1C4FEB9}" sibTransId="{C81D61BA-68A3-44D2-B70F-7DFEA746FB86}"/>
    <dgm:cxn modelId="{34EE4C87-60B7-4196-8E1F-8F6E031525D8}" type="presOf" srcId="{9D61801E-7D56-45EE-B3F9-0C769A8A8AAF}" destId="{FCED2068-FE10-4720-B9D0-32F7532E732A}" srcOrd="0" destOrd="0" presId="urn:microsoft.com/office/officeart/2005/8/layout/venn3"/>
    <dgm:cxn modelId="{DE2A5F4E-DF1E-4172-928C-E0ABE7116E44}" srcId="{C1CC7E4C-C32F-4E97-9036-CF7191C9F6EC}" destId="{9D61801E-7D56-45EE-B3F9-0C769A8A8AAF}" srcOrd="2" destOrd="0" parTransId="{87B59F86-7004-4D55-812C-52C4A1F1DBC9}" sibTransId="{F47201A3-71D3-4EA4-8863-DF229A470FE1}"/>
    <dgm:cxn modelId="{4A613164-A625-499A-8698-77CC4400FA25}" type="presOf" srcId="{EB38B750-F2D8-47D5-860A-89FDE2E9AADD}" destId="{50010323-45DC-485F-AF32-D43D89AB324F}" srcOrd="0" destOrd="0" presId="urn:microsoft.com/office/officeart/2005/8/layout/venn3"/>
    <dgm:cxn modelId="{C7B1D58A-E669-4375-98EF-18D4D1A4884E}" type="presOf" srcId="{C1CC7E4C-C32F-4E97-9036-CF7191C9F6EC}" destId="{AAFAD474-1EB3-47D2-897E-874DE1CCF874}" srcOrd="0" destOrd="0" presId="urn:microsoft.com/office/officeart/2005/8/layout/venn3"/>
    <dgm:cxn modelId="{4A8DF77E-A662-4459-9FB7-4695EA82891A}" type="presParOf" srcId="{AAFAD474-1EB3-47D2-897E-874DE1CCF874}" destId="{70FFAF34-F82E-4607-BBB0-B4378F8D58DE}" srcOrd="0" destOrd="0" presId="urn:microsoft.com/office/officeart/2005/8/layout/venn3"/>
    <dgm:cxn modelId="{7FA98DEA-6370-4879-B887-F0DA6E0ACF65}" type="presParOf" srcId="{AAFAD474-1EB3-47D2-897E-874DE1CCF874}" destId="{3B8AE7A3-2C98-4FD4-8FD6-DDA1E9270082}" srcOrd="1" destOrd="0" presId="urn:microsoft.com/office/officeart/2005/8/layout/venn3"/>
    <dgm:cxn modelId="{202FC2AF-3045-4689-8927-895C6C779250}" type="presParOf" srcId="{AAFAD474-1EB3-47D2-897E-874DE1CCF874}" destId="{8EA1458B-9D5B-4C35-AF07-152D254BFE6E}" srcOrd="2" destOrd="0" presId="urn:microsoft.com/office/officeart/2005/8/layout/venn3"/>
    <dgm:cxn modelId="{5CAA4A9D-F53E-4357-81BE-1B2A48DFDA8B}" type="presParOf" srcId="{AAFAD474-1EB3-47D2-897E-874DE1CCF874}" destId="{7746000D-8490-4DC6-976C-6F574C55898C}" srcOrd="3" destOrd="0" presId="urn:microsoft.com/office/officeart/2005/8/layout/venn3"/>
    <dgm:cxn modelId="{6C03AE29-39A3-4DD3-8A31-486ED22E391D}" type="presParOf" srcId="{AAFAD474-1EB3-47D2-897E-874DE1CCF874}" destId="{FCED2068-FE10-4720-B9D0-32F7532E732A}" srcOrd="4" destOrd="0" presId="urn:microsoft.com/office/officeart/2005/8/layout/venn3"/>
    <dgm:cxn modelId="{13FFD326-20C2-42C4-BD20-07284C86B79D}" type="presParOf" srcId="{AAFAD474-1EB3-47D2-897E-874DE1CCF874}" destId="{FDA296F9-8E2F-4BB4-81C7-16DA58E6078D}" srcOrd="5" destOrd="0" presId="urn:microsoft.com/office/officeart/2005/8/layout/venn3"/>
    <dgm:cxn modelId="{4AC6A74C-05DD-4C3E-825F-48415673C42A}" type="presParOf" srcId="{AAFAD474-1EB3-47D2-897E-874DE1CCF874}" destId="{50010323-45DC-485F-AF32-D43D89AB324F}" srcOrd="6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FFAF34-F82E-4607-BBB0-B4378F8D58DE}">
      <dsp:nvSpPr>
        <dsp:cNvPr id="0" name=""/>
        <dsp:cNvSpPr/>
      </dsp:nvSpPr>
      <dsp:spPr>
        <a:xfrm>
          <a:off x="2251" y="1034449"/>
          <a:ext cx="2259221" cy="2259221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124332" tIns="20320" rIns="124332" bIns="2032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kern="1200" dirty="0" smtClean="0"/>
            <a:t>Arven fra HFs </a:t>
          </a:r>
          <a:r>
            <a:rPr lang="nb-NO" sz="1600" kern="1200" dirty="0" err="1" smtClean="0"/>
            <a:t>internasjonali-seringsår</a:t>
          </a:r>
          <a:r>
            <a:rPr lang="nb-NO" sz="1600" kern="1200" dirty="0" smtClean="0"/>
            <a:t> 2008/9</a:t>
          </a:r>
          <a:endParaRPr lang="nb-NO" sz="1600" kern="1200" dirty="0"/>
        </a:p>
      </dsp:txBody>
      <dsp:txXfrm>
        <a:off x="333106" y="1365304"/>
        <a:ext cx="1597511" cy="1597511"/>
      </dsp:txXfrm>
    </dsp:sp>
    <dsp:sp modelId="{8EA1458B-9D5B-4C35-AF07-152D254BFE6E}">
      <dsp:nvSpPr>
        <dsp:cNvPr id="0" name=""/>
        <dsp:cNvSpPr/>
      </dsp:nvSpPr>
      <dsp:spPr>
        <a:xfrm>
          <a:off x="1809628" y="1034449"/>
          <a:ext cx="2259221" cy="2259221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124332" tIns="20320" rIns="124332" bIns="2032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kern="1200" dirty="0" smtClean="0"/>
            <a:t>De store linjene: </a:t>
          </a:r>
          <a:r>
            <a:rPr lang="nb-NO" sz="1600" kern="1200" dirty="0" err="1" smtClean="0"/>
            <a:t>internasjonali-sering</a:t>
          </a:r>
          <a:r>
            <a:rPr lang="nb-NO" sz="1600" kern="1200" dirty="0" smtClean="0"/>
            <a:t> i 2012</a:t>
          </a:r>
          <a:endParaRPr lang="nb-NO" sz="1600" kern="1200" dirty="0"/>
        </a:p>
      </dsp:txBody>
      <dsp:txXfrm>
        <a:off x="2140483" y="1365304"/>
        <a:ext cx="1597511" cy="1597511"/>
      </dsp:txXfrm>
    </dsp:sp>
    <dsp:sp modelId="{FCED2068-FE10-4720-B9D0-32F7532E732A}">
      <dsp:nvSpPr>
        <dsp:cNvPr id="0" name=""/>
        <dsp:cNvSpPr/>
      </dsp:nvSpPr>
      <dsp:spPr>
        <a:xfrm>
          <a:off x="3617005" y="1034449"/>
          <a:ext cx="2259221" cy="2259221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124332" tIns="20320" rIns="124332" bIns="2032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kern="1200" dirty="0" smtClean="0"/>
            <a:t>Tiltak planlagt for 2012</a:t>
          </a:r>
          <a:endParaRPr lang="nb-NO" sz="1600" kern="1200" dirty="0"/>
        </a:p>
      </dsp:txBody>
      <dsp:txXfrm>
        <a:off x="3947860" y="1365304"/>
        <a:ext cx="1597511" cy="1597511"/>
      </dsp:txXfrm>
    </dsp:sp>
    <dsp:sp modelId="{50010323-45DC-485F-AF32-D43D89AB324F}">
      <dsp:nvSpPr>
        <dsp:cNvPr id="0" name=""/>
        <dsp:cNvSpPr/>
      </dsp:nvSpPr>
      <dsp:spPr>
        <a:xfrm>
          <a:off x="5424382" y="1034449"/>
          <a:ext cx="2259221" cy="2259221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124332" tIns="20320" rIns="124332" bIns="2032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kern="1200" dirty="0" smtClean="0"/>
            <a:t>Tiltak med en lengere horisont</a:t>
          </a:r>
          <a:endParaRPr lang="nb-NO" sz="1600" kern="1200" dirty="0"/>
        </a:p>
      </dsp:txBody>
      <dsp:txXfrm>
        <a:off x="5755237" y="1365304"/>
        <a:ext cx="1597511" cy="159751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3327" cy="49268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08180" y="0"/>
            <a:ext cx="2913327" cy="49268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0F94AD-3AED-4366-B42B-87823072BFC4}" type="datetimeFigureOut">
              <a:rPr lang="nb-NO" smtClean="0"/>
              <a:t>14.12.2011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9359222"/>
            <a:ext cx="2913327" cy="49268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08180" y="9359222"/>
            <a:ext cx="2913327" cy="49268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E23AA4-98BA-40D2-946F-A38483AA14A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065478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3327" cy="492681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08180" y="0"/>
            <a:ext cx="2913327" cy="492681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D6B72CCC-AA05-401E-AF42-CB32C2649704}" type="datetimeFigureOut">
              <a:rPr lang="nb-NO"/>
              <a:pPr>
                <a:defRPr/>
              </a:pPr>
              <a:t>14.12.2011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0113" y="739775"/>
            <a:ext cx="4922837" cy="3694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b-NO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2307" y="4680466"/>
            <a:ext cx="5378450" cy="4434126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59222"/>
            <a:ext cx="2913327" cy="492681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08180" y="9359222"/>
            <a:ext cx="2913327" cy="492681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0F9F5BC1-5F89-49E7-9603-8B70194EDEB6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7044465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F9F5BC1-5F89-49E7-9603-8B70194EDEB6}" type="slidenum">
              <a:rPr lang="nb-NO" smtClean="0"/>
              <a:pPr>
                <a:defRPr/>
              </a:pPr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734005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F9F5BC1-5F89-49E7-9603-8B70194EDEB6}" type="slidenum">
              <a:rPr lang="nb-NO" smtClean="0"/>
              <a:pPr>
                <a:defRPr/>
              </a:pPr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856911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Først om «Arven fra fortiden»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F9F5BC1-5F89-49E7-9603-8B70194EDEB6}" type="slidenum">
              <a:rPr lang="nb-NO" smtClean="0"/>
              <a:pPr>
                <a:defRPr/>
              </a:pPr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054971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Gå igjennom teamoppdragene</a:t>
            </a:r>
            <a:r>
              <a:rPr lang="nb-NO" baseline="0" dirty="0" smtClean="0"/>
              <a:t> – innreise, utreise, personal, publisering, </a:t>
            </a:r>
            <a:r>
              <a:rPr lang="nb-NO" baseline="0" dirty="0" err="1" smtClean="0"/>
              <a:t>USA&amp;Kina</a:t>
            </a:r>
            <a:r>
              <a:rPr lang="nb-NO" baseline="0" dirty="0" smtClean="0"/>
              <a:t>, Sentrene, Engelskkompetanse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F9F5BC1-5F89-49E7-9603-8B70194EDEB6}" type="slidenum">
              <a:rPr lang="nb-NO" smtClean="0"/>
              <a:pPr>
                <a:defRPr/>
              </a:pPr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724159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Gjenkjennelige</a:t>
            </a:r>
            <a:r>
              <a:rPr lang="nb-NO" baseline="0" dirty="0" smtClean="0"/>
              <a:t> elementer i høstens idéseminar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F9F5BC1-5F89-49E7-9603-8B70194EDEB6}" type="slidenum">
              <a:rPr lang="nb-NO" smtClean="0"/>
              <a:pPr>
                <a:defRPr/>
              </a:pPr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112056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dirty="0" smtClean="0"/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eaLnBrk="1" hangingPunct="1"/>
            <a:fld id="{92B83F1E-623D-4F64-8BAC-19687CDE8EAC}" type="slidenum">
              <a:rPr lang="nb-NO" sz="1200"/>
              <a:pPr eaLnBrk="1" hangingPunct="1"/>
              <a:t>6</a:t>
            </a:fld>
            <a:endParaRPr lang="nb-NO" sz="12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dirty="0" smtClean="0"/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eaLnBrk="1" hangingPunct="1"/>
            <a:fld id="{92B83F1E-623D-4F64-8BAC-19687CDE8EAC}" type="slidenum">
              <a:rPr lang="nb-NO" sz="1200"/>
              <a:pPr eaLnBrk="1" hangingPunct="1"/>
              <a:t>7</a:t>
            </a:fld>
            <a:endParaRPr lang="nb-NO" sz="12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Mange vil da si at det ikke</a:t>
            </a:r>
            <a:r>
              <a:rPr lang="nb-NO" baseline="0" dirty="0" smtClean="0"/>
              <a:t> er noe poeng å prøve alt dette på nytt ….</a:t>
            </a:r>
          </a:p>
          <a:p>
            <a:r>
              <a:rPr lang="nb-NO" baseline="0" dirty="0" smtClean="0"/>
              <a:t>Hvor skal vi hente motivasjonen fra?</a:t>
            </a:r>
          </a:p>
          <a:p>
            <a:endParaRPr lang="nb-NO" baseline="0" dirty="0" smtClean="0"/>
          </a:p>
          <a:p>
            <a:endParaRPr lang="nb-NO" baseline="0" dirty="0" smtClean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F9F5BC1-5F89-49E7-9603-8B70194EDEB6}" type="slidenum">
              <a:rPr lang="nb-NO" smtClean="0"/>
              <a:pPr>
                <a:defRPr/>
              </a:pPr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544527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Andre synes det er like greit å gjøre noe helt annet……</a:t>
            </a:r>
          </a:p>
          <a:p>
            <a:endParaRPr lang="nb-NO" dirty="0" smtClean="0"/>
          </a:p>
          <a:p>
            <a:r>
              <a:rPr lang="nb-NO" dirty="0" smtClean="0"/>
              <a:t>Men vi har faktisk tenkt å følge årsplanen!</a:t>
            </a:r>
            <a:r>
              <a:rPr lang="nb-NO" baseline="0" dirty="0" smtClean="0"/>
              <a:t> 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F9F5BC1-5F89-49E7-9603-8B70194EDEB6}" type="slidenum">
              <a:rPr lang="nb-NO" smtClean="0"/>
              <a:pPr>
                <a:defRPr/>
              </a:pPr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145837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lvl="1" eaLnBrk="1" hangingPunct="1">
              <a:lnSpc>
                <a:spcPct val="90000"/>
              </a:lnSpc>
            </a:pPr>
            <a:r>
              <a:rPr lang="nb-NO" sz="1800" b="0" dirty="0" smtClean="0"/>
              <a:t>I</a:t>
            </a:r>
            <a:r>
              <a:rPr lang="nb-NO" sz="1800" b="0" baseline="0" dirty="0" smtClean="0"/>
              <a:t> årsplan 2012-14 er det spesielt fokus på å gjennomgå avtaler, å etablere minst én </a:t>
            </a:r>
            <a:r>
              <a:rPr lang="nb-NO" sz="1800" b="0" baseline="0" dirty="0" err="1" smtClean="0"/>
              <a:t>fellesgrad</a:t>
            </a:r>
            <a:r>
              <a:rPr lang="nb-NO" sz="1800" b="0" baseline="0" dirty="0" smtClean="0"/>
              <a:t> og et nytt tema som heter «internasjonal studieprofil»</a:t>
            </a:r>
            <a:endParaRPr lang="nb-NO" sz="1800" b="0" dirty="0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eaLnBrk="1" hangingPunct="1"/>
            <a:fld id="{80A821AB-E428-401B-8E85-8A61D96346BA}" type="slidenum">
              <a:rPr lang="nb-NO" sz="1200"/>
              <a:pPr eaLnBrk="1" hangingPunct="1"/>
              <a:t>10</a:t>
            </a:fld>
            <a:endParaRPr lang="nb-NO" sz="12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lvl="1" eaLnBrk="1" hangingPunct="1">
              <a:lnSpc>
                <a:spcPct val="90000"/>
              </a:lnSpc>
            </a:pPr>
            <a:r>
              <a:rPr lang="nb-NO" sz="1800" b="0" dirty="0" smtClean="0"/>
              <a:t>En</a:t>
            </a:r>
            <a:r>
              <a:rPr lang="nb-NO" sz="1800" b="0" baseline="0" dirty="0" smtClean="0"/>
              <a:t> </a:t>
            </a:r>
            <a:r>
              <a:rPr lang="nb-NO" sz="1800" b="0" baseline="0" dirty="0" err="1" smtClean="0"/>
              <a:t>fellesgrad</a:t>
            </a:r>
            <a:r>
              <a:rPr lang="nb-NO" sz="1800" b="0" baseline="0" dirty="0" smtClean="0"/>
              <a:t> er ikke noe som oppstår i løse luften, det har vært såkalte pilotprosjekter på instituttene i 2011 som peker fram mot målet i 2012</a:t>
            </a:r>
            <a:endParaRPr lang="nb-NO" sz="1800" b="0" dirty="0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eaLnBrk="1" hangingPunct="1"/>
            <a:fld id="{80A821AB-E428-401B-8E85-8A61D96346BA}" type="slidenum">
              <a:rPr lang="nb-NO" sz="1200"/>
              <a:pPr eaLnBrk="1" hangingPunct="1"/>
              <a:t>11</a:t>
            </a:fld>
            <a:endParaRPr lang="nb-NO" sz="12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Et komplisert</a:t>
            </a:r>
            <a:r>
              <a:rPr lang="nb-NO" baseline="0" dirty="0" smtClean="0"/>
              <a:t> punkt i årsplanen der hovedfokus er utreise. Mange elementer inngår.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F9F5BC1-5F89-49E7-9603-8B70194EDEB6}" type="slidenum">
              <a:rPr lang="nb-NO" smtClean="0"/>
              <a:pPr>
                <a:defRPr/>
              </a:pPr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716661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Punkt 3 inkluderer også</a:t>
            </a:r>
            <a:r>
              <a:rPr lang="nb-NO" baseline="0" dirty="0" smtClean="0"/>
              <a:t> dette med at det må fremstå som noe enkelt og naturlig at studentene skal reise ut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F9F5BC1-5F89-49E7-9603-8B70194EDEB6}" type="slidenum">
              <a:rPr lang="nb-NO" smtClean="0"/>
              <a:pPr>
                <a:defRPr/>
              </a:pPr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380665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F9F5BC1-5F89-49E7-9603-8B70194EDEB6}" type="slidenum">
              <a:rPr lang="nb-NO" smtClean="0"/>
              <a:pPr>
                <a:defRPr/>
              </a:pPr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919724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Status</a:t>
            </a:r>
            <a:r>
              <a:rPr lang="nb-NO" baseline="0" dirty="0" smtClean="0"/>
              <a:t> for én av mange studieretninger.</a:t>
            </a:r>
          </a:p>
          <a:p>
            <a:r>
              <a:rPr lang="nb-NO" baseline="0" dirty="0" smtClean="0"/>
              <a:t>Vi har hatt møte med ENG og NORAM om dette.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F9F5BC1-5F89-49E7-9603-8B70194EDEB6}" type="slidenum">
              <a:rPr lang="nb-NO" smtClean="0"/>
              <a:pPr>
                <a:defRPr/>
              </a:pPr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397113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Her har de gått</a:t>
            </a:r>
            <a:r>
              <a:rPr lang="nb-NO" baseline="0" dirty="0" smtClean="0"/>
              <a:t> foran med et godt eksempel</a:t>
            </a:r>
          </a:p>
          <a:p>
            <a:r>
              <a:rPr lang="nb-NO" baseline="0" dirty="0" smtClean="0"/>
              <a:t>Det finnes anbefalte universiteter, men ingenting om hva som anbefales – «pakkene» mangler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F9F5BC1-5F89-49E7-9603-8B70194EDEB6}" type="slidenum">
              <a:rPr lang="nb-NO" smtClean="0"/>
              <a:pPr>
                <a:defRPr/>
              </a:pPr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0337438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F9F5BC1-5F89-49E7-9603-8B70194EDEB6}" type="slidenum">
              <a:rPr lang="nb-NO" smtClean="0"/>
              <a:pPr>
                <a:defRPr/>
              </a:pPr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6687019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Et</a:t>
            </a:r>
            <a:r>
              <a:rPr lang="nb-NO" baseline="0" dirty="0" smtClean="0"/>
              <a:t> nytt punkt i årsplanen som også er ganske omfattende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F9F5BC1-5F89-49E7-9603-8B70194EDEB6}" type="slidenum">
              <a:rPr lang="nb-NO" smtClean="0"/>
              <a:pPr>
                <a:defRPr/>
              </a:pPr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6442216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Kort gjennomgang av de ulike punktene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F9F5BC1-5F89-49E7-9603-8B70194EDEB6}" type="slidenum">
              <a:rPr lang="nb-NO" smtClean="0"/>
              <a:pPr>
                <a:defRPr/>
              </a:pPr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9893995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Langsiktig</a:t>
            </a:r>
            <a:r>
              <a:rPr lang="nb-NO" baseline="0" dirty="0" smtClean="0"/>
              <a:t> arbeid som allerede er i gang (2020-strategi)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F9F5BC1-5F89-49E7-9603-8B70194EDEB6}" type="slidenum">
              <a:rPr lang="nb-NO" smtClean="0"/>
              <a:pPr>
                <a:defRPr/>
              </a:pPr>
              <a:t>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4906505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Så får vi håpe at det går litt bedre enn</a:t>
            </a:r>
            <a:r>
              <a:rPr lang="nb-NO" baseline="0" dirty="0" smtClean="0"/>
              <a:t> det denne optimistiske motivasjonsplakaten spår ……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F9F5BC1-5F89-49E7-9603-8B70194EDEB6}" type="slidenum">
              <a:rPr lang="nb-NO" smtClean="0"/>
              <a:pPr>
                <a:defRPr/>
              </a:pPr>
              <a:t>21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714379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/>
          </p:nvPr>
        </p:nvSpPr>
        <p:spPr>
          <a:xfrm>
            <a:off x="1295400" y="1905000"/>
            <a:ext cx="6934200" cy="1143000"/>
          </a:xfrm>
        </p:spPr>
        <p:txBody>
          <a:bodyPr anchor="b"/>
          <a:lstStyle>
            <a:lvl1pPr>
              <a:defRPr sz="20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95400" y="3048000"/>
            <a:ext cx="7315200" cy="1752600"/>
          </a:xfrm>
        </p:spPr>
        <p:txBody>
          <a:bodyPr/>
          <a:lstStyle>
            <a:lvl1pPr marL="0" indent="0">
              <a:buFontTx/>
              <a:buNone/>
              <a:defRPr sz="3000" b="1" i="0">
                <a:latin typeface="Arial"/>
                <a:cs typeface="Arial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4409622"/>
      </p:ext>
    </p:extLst>
  </p:cSld>
  <p:clrMapOvr>
    <a:masterClrMapping/>
  </p:clrMapOvr>
  <p:transition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46590439"/>
      </p:ext>
    </p:extLst>
  </p:cSld>
  <p:clrMapOvr>
    <a:masterClrMapping/>
  </p:clrMapOvr>
  <p:transition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05449848"/>
      </p:ext>
    </p:extLst>
  </p:cSld>
  <p:clrMapOvr>
    <a:masterClrMapping/>
  </p:clrMapOvr>
  <p:transition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66828452"/>
      </p:ext>
    </p:extLst>
  </p:cSld>
  <p:clrMapOvr>
    <a:masterClrMapping/>
  </p:clrMapOvr>
  <p:transition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96955227"/>
      </p:ext>
    </p:extLst>
  </p:cSld>
  <p:clrMapOvr>
    <a:masterClrMapping/>
  </p:clrMapOvr>
  <p:transition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27264738"/>
      </p:ext>
    </p:extLst>
  </p:cSld>
  <p:clrMapOvr>
    <a:masterClrMapping/>
  </p:clrMapOvr>
  <p:transition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2658859"/>
      </p:ext>
    </p:extLst>
  </p:cSld>
  <p:clrMapOvr>
    <a:masterClrMapping/>
  </p:clrMapOvr>
  <p:transition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5240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75241069"/>
      </p:ext>
    </p:extLst>
  </p:cSld>
  <p:clrMapOvr>
    <a:masterClrMapping/>
  </p:clrMapOvr>
  <p:transition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68446722"/>
      </p:ext>
    </p:extLst>
  </p:cSld>
  <p:clrMapOvr>
    <a:masterClrMapping/>
  </p:clrMapOvr>
  <p:transition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68083844"/>
      </p:ext>
    </p:extLst>
  </p:cSld>
  <p:clrMapOvr>
    <a:masterClrMapping/>
  </p:clrMapOvr>
  <p:transition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71335152"/>
      </p:ext>
    </p:extLst>
  </p:cSld>
  <p:clrMapOvr>
    <a:masterClrMapping/>
  </p:clrMapOvr>
  <p:transition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13" r:id="rId2"/>
    <p:sldLayoutId id="2147483814" r:id="rId3"/>
    <p:sldLayoutId id="2147483815" r:id="rId4"/>
    <p:sldLayoutId id="2147483816" r:id="rId5"/>
    <p:sldLayoutId id="2147483817" r:id="rId6"/>
    <p:sldLayoutId id="2147483818" r:id="rId7"/>
    <p:sldLayoutId id="2147483819" r:id="rId8"/>
    <p:sldLayoutId id="2147483820" r:id="rId9"/>
    <p:sldLayoutId id="2147483821" r:id="rId10"/>
    <p:sldLayoutId id="2147483822" r:id="rId11"/>
  </p:sldLayoutIdLst>
  <p:transition>
    <p:wipe dir="d"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gif"/><Relationship Id="rId4" Type="http://schemas.openxmlformats.org/officeDocument/2006/relationships/image" Target="../media/image10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gif"/><Relationship Id="rId4" Type="http://schemas.openxmlformats.org/officeDocument/2006/relationships/image" Target="../media/image10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5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pPr eaLnBrk="1" hangingPunct="1"/>
            <a:r>
              <a:rPr lang="nb-NO" smtClean="0"/>
              <a:t>Gjennomgang av</a:t>
            </a:r>
          </a:p>
        </p:txBody>
      </p:sp>
      <p:sp>
        <p:nvSpPr>
          <p:cNvPr id="3075" name="Subtitle 6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pPr eaLnBrk="1" hangingPunct="1"/>
            <a:r>
              <a:rPr lang="nb-NO" smtClean="0">
                <a:latin typeface="Arial" pitchFamily="34" charset="0"/>
                <a:cs typeface="Arial" pitchFamily="34" charset="0"/>
              </a:rPr>
              <a:t>Årsplan for HF om internasjonaliseringsåret 2012</a:t>
            </a:r>
          </a:p>
          <a:p>
            <a:pPr eaLnBrk="1" hangingPunct="1"/>
            <a:endParaRPr lang="nb-NO" smtClean="0">
              <a:latin typeface="Arial" pitchFamily="34" charset="0"/>
              <a:cs typeface="Arial" pitchFamily="34" charset="0"/>
            </a:endParaRPr>
          </a:p>
          <a:p>
            <a:pPr eaLnBrk="1" hangingPunct="1"/>
            <a:r>
              <a:rPr lang="nb-NO" sz="1600" smtClean="0">
                <a:latin typeface="Arial" pitchFamily="34" charset="0"/>
                <a:cs typeface="Arial" pitchFamily="34" charset="0"/>
              </a:rPr>
              <a:t>Presentasjon på seksjonsseminar 3. nov 2011 </a:t>
            </a:r>
          </a:p>
          <a:p>
            <a:pPr eaLnBrk="1" hangingPunct="1"/>
            <a:r>
              <a:rPr lang="nb-NO" sz="1600" smtClean="0">
                <a:latin typeface="Arial" pitchFamily="34" charset="0"/>
                <a:cs typeface="Arial" pitchFamily="34" charset="0"/>
              </a:rPr>
              <a:t>Bjarne Skov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971600" y="620688"/>
            <a:ext cx="7696200" cy="1143000"/>
          </a:xfrm>
        </p:spPr>
        <p:txBody>
          <a:bodyPr/>
          <a:lstStyle/>
          <a:p>
            <a:pPr eaLnBrk="1" hangingPunct="1"/>
            <a:r>
              <a:rPr lang="nb-NO" smtClean="0"/>
              <a:t>Jeg skal snakke om…..</a:t>
            </a:r>
          </a:p>
        </p:txBody>
      </p:sp>
      <p:graphicFrame>
        <p:nvGraphicFramePr>
          <p:cNvPr id="2" name="Plassholder for innhold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81808757"/>
              </p:ext>
            </p:extLst>
          </p:nvPr>
        </p:nvGraphicFramePr>
        <p:xfrm>
          <a:off x="971600" y="1412776"/>
          <a:ext cx="7685856" cy="4328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Arven fra HFs </a:t>
            </a:r>
            <a:r>
              <a:rPr lang="nb-NO" dirty="0" err="1" smtClean="0"/>
              <a:t>internasjonaliseringsår</a:t>
            </a:r>
            <a:r>
              <a:rPr lang="nb-NO" dirty="0" smtClean="0"/>
              <a:t/>
            </a:r>
            <a:br>
              <a:rPr lang="nb-NO" dirty="0" smtClean="0"/>
            </a:br>
            <a:r>
              <a:rPr lang="nb-NO" dirty="0" smtClean="0"/>
              <a:t>PROSJEKT INFERNO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524001"/>
            <a:ext cx="3034680" cy="2553072"/>
          </a:xfrm>
        </p:spPr>
        <p:txBody>
          <a:bodyPr/>
          <a:lstStyle/>
          <a:p>
            <a:pPr>
              <a:defRPr/>
            </a:pPr>
            <a:endParaRPr lang="nb-NO" dirty="0" smtClean="0"/>
          </a:p>
          <a:p>
            <a:pPr>
              <a:defRPr/>
            </a:pPr>
            <a:endParaRPr lang="nb-NO" dirty="0" smtClean="0"/>
          </a:p>
          <a:p>
            <a:pPr>
              <a:defRPr/>
            </a:pPr>
            <a:endParaRPr lang="nb-NO" dirty="0"/>
          </a:p>
          <a:p>
            <a:pPr>
              <a:defRPr/>
            </a:pPr>
            <a:endParaRPr lang="nb-NO" dirty="0" smtClean="0"/>
          </a:p>
          <a:p>
            <a:pPr>
              <a:defRPr/>
            </a:pPr>
            <a:endParaRPr lang="nb-NO" dirty="0" smtClean="0"/>
          </a:p>
          <a:p>
            <a:pPr>
              <a:defRPr/>
            </a:pPr>
            <a:endParaRPr lang="nb-NO" dirty="0"/>
          </a:p>
          <a:p>
            <a:pPr>
              <a:defRPr/>
            </a:pPr>
            <a:endParaRPr lang="nb-NO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sz="2000" dirty="0" smtClean="0"/>
          </a:p>
          <a:p>
            <a:pPr marL="0" indent="0">
              <a:buNone/>
            </a:pPr>
            <a:endParaRPr lang="nb-NO" sz="2000" dirty="0"/>
          </a:p>
          <a:p>
            <a:pPr marL="0" indent="0">
              <a:buNone/>
            </a:pPr>
            <a:endParaRPr lang="nb-NO" sz="2000" dirty="0" smtClean="0"/>
          </a:p>
          <a:p>
            <a:pPr marL="0" indent="0">
              <a:buNone/>
            </a:pPr>
            <a:endParaRPr lang="nb-NO" sz="2000" dirty="0" smtClean="0"/>
          </a:p>
          <a:p>
            <a:pPr marL="0" indent="0">
              <a:buNone/>
            </a:pPr>
            <a:endParaRPr lang="nb-NO" sz="2000" dirty="0" smtClean="0"/>
          </a:p>
          <a:p>
            <a:pPr>
              <a:defRPr/>
            </a:pPr>
            <a:r>
              <a:rPr lang="nb-NO" sz="2000" dirty="0" smtClean="0"/>
              <a:t>INFERNO var et prosjekt med dobbelt siktemål:</a:t>
            </a:r>
            <a:endParaRPr lang="nb-NO" sz="2000" dirty="0"/>
          </a:p>
          <a:p>
            <a:pPr>
              <a:defRPr/>
            </a:pPr>
            <a:endParaRPr lang="nb-NO" sz="2000" dirty="0"/>
          </a:p>
          <a:p>
            <a:pPr>
              <a:buFontTx/>
              <a:buAutoNum type="arabicParenR"/>
              <a:defRPr/>
            </a:pPr>
            <a:r>
              <a:rPr lang="nb-NO" sz="2000" dirty="0"/>
              <a:t>Ansatte fra institutter og sekretariatet </a:t>
            </a:r>
            <a:r>
              <a:rPr lang="nb-NO" sz="2000" dirty="0" smtClean="0"/>
              <a:t>skulle lære å jobbe </a:t>
            </a:r>
            <a:r>
              <a:rPr lang="nb-NO" sz="2000" dirty="0"/>
              <a:t>sammen i team for å </a:t>
            </a:r>
            <a:r>
              <a:rPr lang="nb-NO" sz="2000" dirty="0" smtClean="0"/>
              <a:t>løse </a:t>
            </a:r>
            <a:r>
              <a:rPr lang="nb-NO" sz="2000" dirty="0"/>
              <a:t>oppgaver, </a:t>
            </a:r>
            <a:r>
              <a:rPr lang="nb-NO" sz="2000" dirty="0" smtClean="0"/>
              <a:t>teamledertrening</a:t>
            </a:r>
            <a:br>
              <a:rPr lang="nb-NO" sz="2000" dirty="0" smtClean="0"/>
            </a:br>
            <a:endParaRPr lang="nb-NO" sz="2000" dirty="0"/>
          </a:p>
          <a:p>
            <a:pPr>
              <a:buFontTx/>
              <a:buAutoNum type="arabicParenR"/>
              <a:defRPr/>
            </a:pPr>
            <a:r>
              <a:rPr lang="nb-NO" sz="2000" dirty="0"/>
              <a:t>Teamene </a:t>
            </a:r>
            <a:r>
              <a:rPr lang="nb-NO" sz="2000" dirty="0" smtClean="0"/>
              <a:t>fikk </a:t>
            </a:r>
            <a:r>
              <a:rPr lang="nb-NO" sz="2000" dirty="0"/>
              <a:t>oppdrag </a:t>
            </a:r>
            <a:r>
              <a:rPr lang="nb-NO" sz="2000" dirty="0" smtClean="0"/>
              <a:t>innen feltet internasjonalisering:</a:t>
            </a:r>
            <a:br>
              <a:rPr lang="nb-NO" sz="2000" dirty="0" smtClean="0"/>
            </a:br>
            <a:r>
              <a:rPr lang="nb-NO" sz="2000" dirty="0" smtClean="0"/>
              <a:t/>
            </a:r>
            <a:br>
              <a:rPr lang="nb-NO" sz="2000" dirty="0" smtClean="0"/>
            </a:br>
            <a:r>
              <a:rPr lang="nb-NO" sz="2000" dirty="0" smtClean="0"/>
              <a:t>undervisning</a:t>
            </a:r>
            <a:r>
              <a:rPr lang="nb-NO" sz="2000" dirty="0"/>
              <a:t>, forskning og personal</a:t>
            </a:r>
          </a:p>
          <a:p>
            <a:pPr>
              <a:defRPr/>
            </a:pPr>
            <a:endParaRPr lang="nb-NO" sz="2000" dirty="0"/>
          </a:p>
          <a:p>
            <a:pPr marL="0" indent="0" algn="ctr">
              <a:buNone/>
            </a:pPr>
            <a:endParaRPr lang="nb-NO" sz="2000" dirty="0" smtClean="0"/>
          </a:p>
        </p:txBody>
      </p:sp>
      <p:pic>
        <p:nvPicPr>
          <p:cNvPr id="6" name="Picture 5" descr="dante-infern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988840"/>
            <a:ext cx="2853501" cy="3960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Arven fra HFs </a:t>
            </a:r>
            <a:r>
              <a:rPr lang="nb-NO" dirty="0" err="1" smtClean="0"/>
              <a:t>internasjonaliseringsår</a:t>
            </a:r>
            <a:r>
              <a:rPr lang="nb-NO" dirty="0" smtClean="0"/>
              <a:t/>
            </a:r>
            <a:br>
              <a:rPr lang="nb-NO" dirty="0" smtClean="0"/>
            </a:br>
            <a:r>
              <a:rPr lang="nb-NO" dirty="0" smtClean="0"/>
              <a:t>PROSJEKT INFERNO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3923928" y="692696"/>
            <a:ext cx="4176464" cy="5688631"/>
          </a:xfrm>
        </p:spPr>
        <p:txBody>
          <a:bodyPr/>
          <a:lstStyle/>
          <a:p>
            <a:endParaRPr lang="nb-NO" sz="2000" dirty="0" smtClean="0"/>
          </a:p>
          <a:p>
            <a:pPr marL="0" indent="0" algn="ctr">
              <a:buNone/>
            </a:pPr>
            <a:r>
              <a:rPr lang="nb-NO" sz="2000" dirty="0" smtClean="0"/>
              <a:t>                                                  TEAMENES OPPDRAG</a:t>
            </a:r>
            <a:br>
              <a:rPr lang="nb-NO" sz="2000" dirty="0" smtClean="0"/>
            </a:br>
            <a:endParaRPr lang="nb-NO" sz="2000" dirty="0"/>
          </a:p>
          <a:p>
            <a:r>
              <a:rPr lang="nb-NO" sz="1800" dirty="0" smtClean="0"/>
              <a:t>Team 1: Samordning og utvidelse: studietilbud for innreisende</a:t>
            </a:r>
          </a:p>
          <a:p>
            <a:r>
              <a:rPr lang="nb-NO" sz="1800" dirty="0" smtClean="0"/>
              <a:t>Team 2: Integrerte utenlandsopphold for studenter</a:t>
            </a:r>
          </a:p>
          <a:p>
            <a:r>
              <a:rPr lang="nb-NO" sz="1800" dirty="0" smtClean="0"/>
              <a:t>Team 3: Personal mottak og oppfølging av medarbeider</a:t>
            </a:r>
          </a:p>
          <a:p>
            <a:r>
              <a:rPr lang="nb-NO" sz="1800" dirty="0" smtClean="0"/>
              <a:t>Team 4: Internasjonal publisering</a:t>
            </a:r>
          </a:p>
          <a:p>
            <a:r>
              <a:rPr lang="nb-NO" sz="1800" dirty="0" smtClean="0"/>
              <a:t>Team 5: Krafttak for HFs relasjoner til Kina og USA</a:t>
            </a:r>
          </a:p>
          <a:p>
            <a:r>
              <a:rPr lang="nb-NO" sz="1800" dirty="0" smtClean="0"/>
              <a:t>Team 6: </a:t>
            </a:r>
            <a:r>
              <a:rPr lang="nb-NO" sz="1800" dirty="0" err="1" smtClean="0"/>
              <a:t>Utenlandssentrenes</a:t>
            </a:r>
            <a:r>
              <a:rPr lang="nb-NO" sz="1800" dirty="0" smtClean="0"/>
              <a:t> plass i internasjonaliseringsarbeidet</a:t>
            </a:r>
          </a:p>
          <a:p>
            <a:r>
              <a:rPr lang="nb-NO" sz="1800" dirty="0" smtClean="0"/>
              <a:t>Team 7: Engelskkompetanse</a:t>
            </a:r>
          </a:p>
        </p:txBody>
      </p:sp>
      <p:pic>
        <p:nvPicPr>
          <p:cNvPr id="8" name="Picture 5" descr="dante-infern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988840"/>
            <a:ext cx="2853501" cy="3960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9294275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52450" y="837456"/>
            <a:ext cx="7696200" cy="1143000"/>
          </a:xfrm>
        </p:spPr>
        <p:txBody>
          <a:bodyPr/>
          <a:lstStyle/>
          <a:p>
            <a:pPr algn="r"/>
            <a:r>
              <a:rPr lang="nb-NO" dirty="0" smtClean="0"/>
              <a:t>Idéseminar med instituttene….</a:t>
            </a:r>
            <a:endParaRPr lang="nb-NO" dirty="0"/>
          </a:p>
        </p:txBody>
      </p:sp>
      <p:sp>
        <p:nvSpPr>
          <p:cNvPr id="3" name="TekstSylinder 2"/>
          <p:cNvSpPr txBox="1"/>
          <p:nvPr/>
        </p:nvSpPr>
        <p:spPr>
          <a:xfrm>
            <a:off x="1096194" y="1988840"/>
            <a:ext cx="7488140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22.10.2011 – studieledere og forskningskonsulenter foreslo tiltak</a:t>
            </a:r>
          </a:p>
          <a:p>
            <a:r>
              <a:rPr lang="nb-NO" dirty="0" smtClean="0"/>
              <a:t>som kunne gjennomføres innenfor tidsrammen av 2012.</a:t>
            </a:r>
          </a:p>
          <a:p>
            <a:endParaRPr lang="nb-NO" dirty="0"/>
          </a:p>
          <a:p>
            <a:r>
              <a:rPr lang="nb-NO" dirty="0" smtClean="0"/>
              <a:t>«(Det er) to </a:t>
            </a:r>
            <a:r>
              <a:rPr lang="nb-NO" i="1" dirty="0"/>
              <a:t>store</a:t>
            </a:r>
            <a:r>
              <a:rPr lang="nb-NO" dirty="0"/>
              <a:t> utfordringer som avtegner seg</a:t>
            </a:r>
            <a:r>
              <a:rPr lang="nb-NO" dirty="0" smtClean="0"/>
              <a:t>:»</a:t>
            </a:r>
            <a:br>
              <a:rPr lang="nb-NO" dirty="0" smtClean="0"/>
            </a:br>
            <a:endParaRPr lang="nb-NO" dirty="0"/>
          </a:p>
          <a:p>
            <a:pPr marL="457200" lvl="0" indent="-457200">
              <a:buAutoNum type="arabicParenR"/>
            </a:pPr>
            <a:r>
              <a:rPr lang="nb-NO" dirty="0" smtClean="0"/>
              <a:t>Det </a:t>
            </a:r>
            <a:r>
              <a:rPr lang="nb-NO" dirty="0"/>
              <a:t>er for få som reiser ut som del av sitt program </a:t>
            </a:r>
            <a:r>
              <a:rPr lang="nb-NO" dirty="0" smtClean="0"/>
              <a:t/>
            </a:r>
            <a:br>
              <a:rPr lang="nb-NO" dirty="0" smtClean="0"/>
            </a:br>
            <a:r>
              <a:rPr lang="nb-NO" dirty="0" smtClean="0"/>
              <a:t> (</a:t>
            </a:r>
            <a:r>
              <a:rPr lang="nb-NO" dirty="0"/>
              <a:t>bachelor, master og </a:t>
            </a:r>
            <a:r>
              <a:rPr lang="nb-NO" dirty="0" err="1" smtClean="0"/>
              <a:t>ph.d</a:t>
            </a:r>
            <a:r>
              <a:rPr lang="nb-NO" dirty="0" smtClean="0"/>
              <a:t>)</a:t>
            </a:r>
            <a:br>
              <a:rPr lang="nb-NO" dirty="0" smtClean="0"/>
            </a:br>
            <a:endParaRPr lang="nb-NO" dirty="0" smtClean="0"/>
          </a:p>
          <a:p>
            <a:pPr marL="457200" lvl="0" indent="-457200">
              <a:buAutoNum type="arabicParenR"/>
            </a:pPr>
            <a:r>
              <a:rPr lang="nb-NO" dirty="0" smtClean="0"/>
              <a:t>HF </a:t>
            </a:r>
            <a:r>
              <a:rPr lang="nb-NO" dirty="0"/>
              <a:t>har en del mangler i tilbudet sitt til </a:t>
            </a:r>
            <a:r>
              <a:rPr lang="nb-NO" dirty="0" smtClean="0"/>
              <a:t>innreisende</a:t>
            </a:r>
            <a:br>
              <a:rPr lang="nb-NO" dirty="0" smtClean="0"/>
            </a:br>
            <a:r>
              <a:rPr lang="nb-NO" dirty="0" smtClean="0"/>
              <a:t>studenter </a:t>
            </a:r>
            <a:r>
              <a:rPr lang="nb-NO" dirty="0"/>
              <a:t>og </a:t>
            </a:r>
            <a:r>
              <a:rPr lang="nb-NO" dirty="0" err="1"/>
              <a:t>ph.d</a:t>
            </a:r>
            <a:r>
              <a:rPr lang="nb-NO" dirty="0"/>
              <a:t>.-kandidater, </a:t>
            </a:r>
            <a:r>
              <a:rPr lang="nb-NO" dirty="0" smtClean="0"/>
              <a:t> og </a:t>
            </a:r>
            <a:r>
              <a:rPr lang="nb-NO" dirty="0"/>
              <a:t>dette </a:t>
            </a:r>
            <a:r>
              <a:rPr lang="nb-NO" dirty="0" smtClean="0"/>
              <a:t>gjør</a:t>
            </a:r>
            <a:br>
              <a:rPr lang="nb-NO" dirty="0" smtClean="0"/>
            </a:br>
            <a:r>
              <a:rPr lang="nb-NO" dirty="0" smtClean="0"/>
              <a:t>at </a:t>
            </a:r>
            <a:r>
              <a:rPr lang="nb-NO" dirty="0"/>
              <a:t>vi også har for få som reiser inn</a:t>
            </a:r>
            <a:r>
              <a:rPr lang="nb-NO" dirty="0" smtClean="0"/>
              <a:t>.</a:t>
            </a:r>
            <a:endParaRPr lang="nb-NO" dirty="0"/>
          </a:p>
          <a:p>
            <a:endParaRPr lang="nb-NO" dirty="0"/>
          </a:p>
        </p:txBody>
      </p:sp>
      <p:pic>
        <p:nvPicPr>
          <p:cNvPr id="1026" name="Picture 2" descr="M:\pc\Desktop\tankesmi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4997802"/>
            <a:ext cx="2212134" cy="1548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M:\pc\Desktop\1195421898160684656technoargia_Bulle_gauche_montre_haut_1_svg_med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692696"/>
            <a:ext cx="2232248" cy="1562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8146419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755576" y="476672"/>
            <a:ext cx="7696200" cy="1143000"/>
          </a:xfrm>
        </p:spPr>
        <p:txBody>
          <a:bodyPr/>
          <a:lstStyle/>
          <a:p>
            <a:pPr eaLnBrk="1" hangingPunct="1"/>
            <a:r>
              <a:rPr lang="nb-NO" dirty="0" smtClean="0"/>
              <a:t>INFERNO </a:t>
            </a:r>
            <a:r>
              <a:rPr lang="nb-NO" dirty="0" err="1" smtClean="0"/>
              <a:t>vs</a:t>
            </a:r>
            <a:r>
              <a:rPr lang="nb-NO" dirty="0" smtClean="0"/>
              <a:t> Årsplan 2012 og Seminar:</a:t>
            </a:r>
            <a:br>
              <a:rPr lang="nb-NO" dirty="0" smtClean="0"/>
            </a:br>
            <a:r>
              <a:rPr lang="nb-NO" sz="2400" dirty="0" smtClean="0"/>
              <a:t>Utfordringene er svært like ….</a:t>
            </a:r>
          </a:p>
        </p:txBody>
      </p:sp>
      <p:sp>
        <p:nvSpPr>
          <p:cNvPr id="5" name="Smilefjes 4"/>
          <p:cNvSpPr/>
          <p:nvPr/>
        </p:nvSpPr>
        <p:spPr bwMode="auto">
          <a:xfrm>
            <a:off x="608757" y="1849034"/>
            <a:ext cx="794891" cy="715870"/>
          </a:xfrm>
          <a:prstGeom prst="smileyFac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8" name="Smilefjes 7"/>
          <p:cNvSpPr/>
          <p:nvPr/>
        </p:nvSpPr>
        <p:spPr bwMode="auto">
          <a:xfrm>
            <a:off x="611560" y="2948012"/>
            <a:ext cx="792088" cy="697012"/>
          </a:xfrm>
          <a:prstGeom prst="smileyFac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9" name="Smilefjes 8"/>
          <p:cNvSpPr/>
          <p:nvPr/>
        </p:nvSpPr>
        <p:spPr bwMode="auto">
          <a:xfrm>
            <a:off x="640135" y="4044478"/>
            <a:ext cx="763513" cy="752674"/>
          </a:xfrm>
          <a:prstGeom prst="smileyFac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0" name="Smilefjes 9"/>
          <p:cNvSpPr/>
          <p:nvPr/>
        </p:nvSpPr>
        <p:spPr bwMode="auto">
          <a:xfrm>
            <a:off x="682403" y="5013176"/>
            <a:ext cx="721245" cy="669776"/>
          </a:xfrm>
          <a:prstGeom prst="smileyFac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2" name="TekstSylinder 11"/>
          <p:cNvSpPr txBox="1"/>
          <p:nvPr/>
        </p:nvSpPr>
        <p:spPr>
          <a:xfrm>
            <a:off x="1763688" y="1843875"/>
            <a:ext cx="7128792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Kapasitet på engelske emner som gjør at innreisende studenter har tilstrekkelig studietilbud (var Team 1)</a:t>
            </a:r>
            <a:br>
              <a:rPr lang="nb-NO" dirty="0"/>
            </a:br>
            <a:endParaRPr lang="nb-NO" dirty="0"/>
          </a:p>
          <a:p>
            <a:r>
              <a:rPr lang="nb-NO" dirty="0" smtClean="0"/>
              <a:t>Sikre </a:t>
            </a:r>
            <a:r>
              <a:rPr lang="nb-NO" dirty="0"/>
              <a:t>at anbefalte løp gir rom for utenlandsopphold, anbefale når studentene skal reise ut, trekke fram utvalg av </a:t>
            </a:r>
            <a:r>
              <a:rPr lang="nb-NO" dirty="0" smtClean="0"/>
              <a:t>uten-</a:t>
            </a:r>
            <a:r>
              <a:rPr lang="nb-NO" dirty="0" err="1" smtClean="0"/>
              <a:t>landske</a:t>
            </a:r>
            <a:r>
              <a:rPr lang="nb-NO" dirty="0" smtClean="0"/>
              <a:t> </a:t>
            </a:r>
            <a:r>
              <a:rPr lang="nb-NO" dirty="0"/>
              <a:t>læresteder som fagmiljøet </a:t>
            </a:r>
            <a:r>
              <a:rPr lang="nb-NO" dirty="0" smtClean="0"/>
              <a:t>anbefaler (var Team 2)</a:t>
            </a:r>
          </a:p>
          <a:p>
            <a:endParaRPr lang="nb-NO" sz="2800" dirty="0"/>
          </a:p>
          <a:p>
            <a:r>
              <a:rPr lang="nb-NO" dirty="0" smtClean="0"/>
              <a:t>«Internasjonalisering </a:t>
            </a:r>
            <a:r>
              <a:rPr lang="nb-NO" dirty="0"/>
              <a:t>av </a:t>
            </a:r>
            <a:r>
              <a:rPr lang="nb-NO" dirty="0" err="1"/>
              <a:t>ph.d</a:t>
            </a:r>
            <a:r>
              <a:rPr lang="nb-NO" dirty="0"/>
              <a:t>.-</a:t>
            </a:r>
            <a:r>
              <a:rPr lang="nb-NO" dirty="0" smtClean="0"/>
              <a:t>utdanningen» viderefører del </a:t>
            </a:r>
            <a:r>
              <a:rPr lang="nb-NO" dirty="0"/>
              <a:t>av </a:t>
            </a:r>
            <a:r>
              <a:rPr lang="nb-NO" dirty="0" smtClean="0"/>
              <a:t>infernos </a:t>
            </a:r>
            <a:r>
              <a:rPr lang="nb-NO" dirty="0"/>
              <a:t>«Personalmottak og oppfølging</a:t>
            </a:r>
            <a:r>
              <a:rPr lang="nb-NO" dirty="0" smtClean="0"/>
              <a:t>» (Team 3)</a:t>
            </a:r>
          </a:p>
          <a:p>
            <a:endParaRPr lang="nb-NO" sz="2800" dirty="0"/>
          </a:p>
          <a:p>
            <a:r>
              <a:rPr lang="nb-NO" dirty="0"/>
              <a:t>Strategier for publisering av høy kvalitet (var Team 4</a:t>
            </a:r>
            <a:r>
              <a:rPr lang="nb-NO" dirty="0" smtClean="0"/>
              <a:t>)</a:t>
            </a:r>
            <a:endParaRPr lang="nb-NO" dirty="0"/>
          </a:p>
          <a:p>
            <a:endParaRPr lang="nb-NO" sz="4000" dirty="0" smtClean="0"/>
          </a:p>
          <a:p>
            <a:r>
              <a:rPr lang="nb-NO" dirty="0"/>
              <a:t>Økt engelskkompetanse for lærere </a:t>
            </a:r>
            <a:r>
              <a:rPr lang="nb-NO" dirty="0" smtClean="0"/>
              <a:t>(var </a:t>
            </a:r>
            <a:r>
              <a:rPr lang="nb-NO" dirty="0"/>
              <a:t>del av Team </a:t>
            </a:r>
            <a:r>
              <a:rPr lang="nb-NO" dirty="0" smtClean="0"/>
              <a:t>7)</a:t>
            </a:r>
          </a:p>
          <a:p>
            <a:endParaRPr lang="nb-NO" dirty="0"/>
          </a:p>
        </p:txBody>
      </p:sp>
      <p:sp>
        <p:nvSpPr>
          <p:cNvPr id="13" name="Smilefjes 12"/>
          <p:cNvSpPr/>
          <p:nvPr/>
        </p:nvSpPr>
        <p:spPr bwMode="auto">
          <a:xfrm>
            <a:off x="682403" y="5949280"/>
            <a:ext cx="721245" cy="669776"/>
          </a:xfrm>
          <a:prstGeom prst="smileyFac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12124039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755576" y="476672"/>
            <a:ext cx="7696200" cy="1143000"/>
          </a:xfrm>
        </p:spPr>
        <p:txBody>
          <a:bodyPr/>
          <a:lstStyle/>
          <a:p>
            <a:pPr eaLnBrk="1" hangingPunct="1"/>
            <a:r>
              <a:rPr lang="nb-NO" dirty="0" smtClean="0"/>
              <a:t>INFERNO </a:t>
            </a:r>
            <a:r>
              <a:rPr lang="nb-NO" dirty="0" err="1" smtClean="0"/>
              <a:t>vs</a:t>
            </a:r>
            <a:r>
              <a:rPr lang="nb-NO" dirty="0" smtClean="0"/>
              <a:t> Årsplan 2012 </a:t>
            </a:r>
            <a:r>
              <a:rPr lang="nb-NO" dirty="0" err="1" smtClean="0"/>
              <a:t>vs</a:t>
            </a:r>
            <a:r>
              <a:rPr lang="nb-NO" dirty="0" smtClean="0"/>
              <a:t> Seminar:</a:t>
            </a:r>
            <a:br>
              <a:rPr lang="nb-NO" dirty="0" smtClean="0"/>
            </a:br>
            <a:r>
              <a:rPr lang="nb-NO" sz="2400" dirty="0" smtClean="0"/>
              <a:t>Utfordringene er altså svært like ….</a:t>
            </a:r>
          </a:p>
        </p:txBody>
      </p:sp>
      <p:sp>
        <p:nvSpPr>
          <p:cNvPr id="12" name="TekstSylinder 11"/>
          <p:cNvSpPr txBox="1"/>
          <p:nvPr/>
        </p:nvSpPr>
        <p:spPr>
          <a:xfrm>
            <a:off x="773578" y="1854980"/>
            <a:ext cx="35643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b-NO" dirty="0" smtClean="0"/>
          </a:p>
          <a:p>
            <a:r>
              <a:rPr lang="nb-NO" dirty="0" smtClean="0"/>
              <a:t>MEN DET </a:t>
            </a:r>
            <a:r>
              <a:rPr lang="nb-NO" i="1" dirty="0" smtClean="0"/>
              <a:t>ER</a:t>
            </a:r>
            <a:r>
              <a:rPr lang="nb-NO" dirty="0" smtClean="0"/>
              <a:t> FORSKJELL:</a:t>
            </a:r>
          </a:p>
          <a:p>
            <a:endParaRPr lang="nb-NO" dirty="0"/>
          </a:p>
        </p:txBody>
      </p:sp>
      <p:sp>
        <p:nvSpPr>
          <p:cNvPr id="13" name="Smilefjes 12"/>
          <p:cNvSpPr/>
          <p:nvPr/>
        </p:nvSpPr>
        <p:spPr bwMode="auto">
          <a:xfrm>
            <a:off x="1012777" y="3110081"/>
            <a:ext cx="721245" cy="669776"/>
          </a:xfrm>
          <a:prstGeom prst="smileyFac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4" name="TekstSylinder 3"/>
          <p:cNvSpPr txBox="1"/>
          <p:nvPr/>
        </p:nvSpPr>
        <p:spPr>
          <a:xfrm>
            <a:off x="1763688" y="3244914"/>
            <a:ext cx="45275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2009 - Tiltakene foreslått av dekanatet</a:t>
            </a:r>
          </a:p>
        </p:txBody>
      </p:sp>
      <p:sp>
        <p:nvSpPr>
          <p:cNvPr id="7" name="Pil ned 6"/>
          <p:cNvSpPr/>
          <p:nvPr/>
        </p:nvSpPr>
        <p:spPr bwMode="auto">
          <a:xfrm>
            <a:off x="3631404" y="3909012"/>
            <a:ext cx="396044" cy="1751341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1" name="TekstSylinder 10"/>
          <p:cNvSpPr txBox="1"/>
          <p:nvPr/>
        </p:nvSpPr>
        <p:spPr>
          <a:xfrm>
            <a:off x="3419872" y="5884058"/>
            <a:ext cx="46269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Tiltakene foreslås av instituttene - 2011</a:t>
            </a:r>
            <a:endParaRPr lang="nb-NO" dirty="0"/>
          </a:p>
        </p:txBody>
      </p:sp>
      <p:sp>
        <p:nvSpPr>
          <p:cNvPr id="16" name="Bøyd pil 15"/>
          <p:cNvSpPr/>
          <p:nvPr/>
        </p:nvSpPr>
        <p:spPr bwMode="auto">
          <a:xfrm>
            <a:off x="5918473" y="3909012"/>
            <a:ext cx="3240360" cy="1538504"/>
          </a:xfrm>
          <a:prstGeom prst="bentArrow">
            <a:avLst>
              <a:gd name="adj1" fmla="val 25000"/>
              <a:gd name="adj2" fmla="val 23244"/>
              <a:gd name="adj3" fmla="val 25000"/>
              <a:gd name="adj4" fmla="val 43750"/>
            </a:avLst>
          </a:prstGeom>
          <a:solidFill>
            <a:schemeClr val="accent1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nb-NO" sz="1050" dirty="0">
              <a:latin typeface="Arial" charset="0"/>
              <a:ea typeface="ヒラギノ角ゴ Pro W3" charset="-128"/>
              <a:cs typeface="ヒラギノ角ゴ Pro W3" charset="-128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dirty="0" smtClean="0">
                <a:latin typeface="Arial" charset="0"/>
                <a:ea typeface="ヒラギノ角ゴ Pro W3" charset="-128"/>
                <a:cs typeface="ヒラギノ角ゴ Pro W3" charset="-128"/>
              </a:rPr>
              <a:t>       Fremtiden  </a:t>
            </a:r>
            <a:r>
              <a:rPr lang="nb-NO" dirty="0" smtClean="0">
                <a:latin typeface="Arial" charset="0"/>
                <a:ea typeface="ヒラギノ角ゴ Pro W3" charset="-128"/>
                <a:cs typeface="ヒラギノ角ゴ Pro W3" charset="-128"/>
                <a:sym typeface="Wingdings" pitchFamily="2" charset="2"/>
              </a:rPr>
              <a:t></a:t>
            </a:r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8" name="Smilefjes 17"/>
          <p:cNvSpPr/>
          <p:nvPr/>
        </p:nvSpPr>
        <p:spPr bwMode="auto">
          <a:xfrm>
            <a:off x="2555776" y="5749225"/>
            <a:ext cx="721245" cy="669776"/>
          </a:xfrm>
          <a:prstGeom prst="smileyFac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10158067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124" y="571499"/>
            <a:ext cx="7676331" cy="6141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224915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519877"/>
            <a:ext cx="7560840" cy="6048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793242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990600" y="548680"/>
            <a:ext cx="7696200" cy="2294384"/>
          </a:xfrm>
        </p:spPr>
        <p:txBody>
          <a:bodyPr/>
          <a:lstStyle/>
          <a:p>
            <a:pPr eaLnBrk="1" hangingPunct="1"/>
            <a:r>
              <a:rPr lang="nb-NO" dirty="0" smtClean="0"/>
              <a:t>De store linjene:</a:t>
            </a:r>
            <a:br>
              <a:rPr lang="nb-NO" dirty="0" smtClean="0"/>
            </a:br>
            <a:r>
              <a:rPr lang="nb-NO" sz="1100" dirty="0" smtClean="0"/>
              <a:t/>
            </a:r>
            <a:br>
              <a:rPr lang="nb-NO" sz="1100" dirty="0" smtClean="0"/>
            </a:br>
            <a:r>
              <a:rPr lang="nb-NO" dirty="0" smtClean="0"/>
              <a:t>Internasjonalisering i</a:t>
            </a:r>
            <a:br>
              <a:rPr lang="nb-NO" dirty="0" smtClean="0"/>
            </a:br>
            <a:r>
              <a:rPr lang="nb-NO" dirty="0" smtClean="0"/>
              <a:t>Årsplan 2012-14</a:t>
            </a:r>
            <a:br>
              <a:rPr lang="nb-NO" dirty="0" smtClean="0"/>
            </a:br>
            <a:endParaRPr lang="nb-NO" dirty="0" smtClean="0"/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468313" y="2276872"/>
            <a:ext cx="8218487" cy="4392216"/>
          </a:xfrm>
        </p:spPr>
        <p:txBody>
          <a:bodyPr/>
          <a:lstStyle/>
          <a:p>
            <a:pPr marL="0" indent="0" eaLnBrk="1" hangingPunct="1">
              <a:buNone/>
            </a:pPr>
            <a:endParaRPr lang="nb-NO" sz="1800" i="1" dirty="0"/>
          </a:p>
          <a:p>
            <a:pPr marL="0" indent="0" eaLnBrk="1" hangingPunct="1">
              <a:buNone/>
            </a:pPr>
            <a:endParaRPr lang="nb-NO" sz="1800" i="1" dirty="0" smtClean="0"/>
          </a:p>
          <a:p>
            <a:pPr eaLnBrk="1" hangingPunct="1"/>
            <a:r>
              <a:rPr lang="nb-NO" sz="1800" i="1" dirty="0" smtClean="0"/>
              <a:t>Hovedtrekk med milepæler neste år «Et grensesprengende universitet»</a:t>
            </a:r>
            <a:br>
              <a:rPr lang="nb-NO" sz="1800" i="1" dirty="0" smtClean="0"/>
            </a:br>
            <a:endParaRPr lang="nb-NO" sz="1800" i="1" dirty="0" smtClean="0"/>
          </a:p>
          <a:p>
            <a:pPr lvl="1" eaLnBrk="1" hangingPunct="1">
              <a:buFont typeface="Arial" pitchFamily="34" charset="0"/>
              <a:buChar char="•"/>
            </a:pPr>
            <a:r>
              <a:rPr lang="nb-NO" sz="1800" b="1" dirty="0" smtClean="0"/>
              <a:t>«Gjennomgå programbeskrivelser»</a:t>
            </a:r>
          </a:p>
          <a:p>
            <a:pPr marL="914400" lvl="2" indent="0" eaLnBrk="1" hangingPunct="1">
              <a:buNone/>
            </a:pPr>
            <a:r>
              <a:rPr lang="nb-NO" sz="1600" dirty="0" smtClean="0"/>
              <a:t>31.12.12: Avtaleporteføljen for studentutveksling er gjennomgått og revidert</a:t>
            </a:r>
            <a:br>
              <a:rPr lang="nb-NO" sz="1600" dirty="0" smtClean="0"/>
            </a:br>
            <a:endParaRPr lang="nb-NO" sz="1600" dirty="0" smtClean="0"/>
          </a:p>
          <a:p>
            <a:pPr lvl="1" eaLnBrk="1" hangingPunct="1">
              <a:buFont typeface="Arial" pitchFamily="34" charset="0"/>
              <a:buChar char="•"/>
            </a:pPr>
            <a:r>
              <a:rPr lang="nb-NO" sz="1800" b="1" dirty="0" smtClean="0"/>
              <a:t>«Flere </a:t>
            </a:r>
            <a:r>
              <a:rPr lang="nb-NO" sz="1800" b="1" dirty="0" err="1" smtClean="0"/>
              <a:t>fellesgrader</a:t>
            </a:r>
            <a:r>
              <a:rPr lang="nb-NO" sz="1800" b="1" dirty="0" smtClean="0"/>
              <a:t>»</a:t>
            </a:r>
            <a:r>
              <a:rPr lang="nb-NO" sz="1800" b="1" dirty="0"/>
              <a:t/>
            </a:r>
            <a:br>
              <a:rPr lang="nb-NO" sz="1800" b="1" dirty="0"/>
            </a:br>
            <a:r>
              <a:rPr lang="nb-NO" sz="1800" dirty="0" smtClean="0"/>
              <a:t>   </a:t>
            </a:r>
            <a:r>
              <a:rPr lang="nb-NO" sz="1600" dirty="0" smtClean="0"/>
              <a:t>31.12.12</a:t>
            </a:r>
            <a:r>
              <a:rPr lang="nb-NO" sz="1600" dirty="0"/>
              <a:t>: </a:t>
            </a:r>
            <a:r>
              <a:rPr lang="nb-NO" sz="1600" dirty="0" smtClean="0"/>
              <a:t>Etablering av minst en </a:t>
            </a:r>
            <a:r>
              <a:rPr lang="nb-NO" sz="1600" dirty="0" err="1" smtClean="0"/>
              <a:t>fellesgrad</a:t>
            </a:r>
            <a:r>
              <a:rPr lang="nb-NO" sz="1600" dirty="0" smtClean="0"/>
              <a:t> innen utgangen av 2012</a:t>
            </a:r>
            <a:br>
              <a:rPr lang="nb-NO" sz="1600" dirty="0" smtClean="0"/>
            </a:br>
            <a:endParaRPr lang="nb-NO" sz="1600" dirty="0" smtClean="0"/>
          </a:p>
          <a:p>
            <a:pPr lvl="1" eaLnBrk="1" hangingPunct="1">
              <a:buFont typeface="Arial" pitchFamily="34" charset="0"/>
              <a:buChar char="•"/>
            </a:pPr>
            <a:r>
              <a:rPr lang="nb-NO" sz="1800" b="1" dirty="0" smtClean="0"/>
              <a:t>«Internasjonal studieprofil»</a:t>
            </a:r>
            <a:r>
              <a:rPr lang="nb-NO" sz="1800" dirty="0" smtClean="0"/>
              <a:t/>
            </a:r>
            <a:br>
              <a:rPr lang="nb-NO" sz="1800" dirty="0" smtClean="0"/>
            </a:br>
            <a:r>
              <a:rPr lang="nb-NO" sz="1600" dirty="0" smtClean="0"/>
              <a:t>   31.12.12: Undersøke hva som hindrer studentene ved HF fra å benytte seg</a:t>
            </a:r>
            <a:br>
              <a:rPr lang="nb-NO" sz="1600" dirty="0" smtClean="0"/>
            </a:br>
            <a:r>
              <a:rPr lang="nb-NO" sz="1600" dirty="0" smtClean="0"/>
              <a:t>   av mulighetene for delstudier i utlandet.</a:t>
            </a:r>
            <a:br>
              <a:rPr lang="nb-NO" sz="1600" dirty="0" smtClean="0"/>
            </a:br>
            <a:r>
              <a:rPr lang="nb-NO" sz="1600" dirty="0" smtClean="0"/>
              <a:t>   31.12.12: Ha vurdert opprettelsen av en «tospråklig bachelorgrad» </a:t>
            </a:r>
            <a:br>
              <a:rPr lang="nb-NO" sz="1600" dirty="0" smtClean="0"/>
            </a:br>
            <a:r>
              <a:rPr lang="nb-NO" sz="1600" dirty="0" smtClean="0"/>
              <a:t>   i samarbeid med STA</a:t>
            </a:r>
          </a:p>
          <a:p>
            <a:pPr eaLnBrk="1" hangingPunct="1"/>
            <a:endParaRPr lang="nb-NO" sz="1600" dirty="0" smtClean="0"/>
          </a:p>
          <a:p>
            <a:pPr eaLnBrk="1" hangingPunct="1"/>
            <a:endParaRPr lang="nb-NO" sz="1800" dirty="0" smtClean="0"/>
          </a:p>
          <a:p>
            <a:pPr eaLnBrk="1" hangingPunct="1"/>
            <a:endParaRPr lang="nb-NO" dirty="0" smtClean="0"/>
          </a:p>
        </p:txBody>
      </p:sp>
      <p:pic>
        <p:nvPicPr>
          <p:cNvPr id="7173" name="Picture 5" descr="http://www.nautisk.no/var/ezwebin_site/storage/images/nettbutikk/boeker/historie/seilskuter-og-skip/linjer-rundt-jorden.-historien-om-norsk-linjefart-x12784/498172-7-nor-NO/Linjer-rundt-jorden.-Historien-om-norsk-linjefart-x12784_mediu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04664"/>
            <a:ext cx="17145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1403648" y="1124744"/>
            <a:ext cx="6768752" cy="720080"/>
          </a:xfrm>
        </p:spPr>
        <p:txBody>
          <a:bodyPr/>
          <a:lstStyle/>
          <a:p>
            <a:pPr eaLnBrk="1" hangingPunct="1"/>
            <a:r>
              <a:rPr lang="nb-NO" dirty="0" smtClean="0"/>
              <a:t>Årsplan 2012-14 </a:t>
            </a:r>
            <a:r>
              <a:rPr lang="nb-NO" dirty="0" err="1" smtClean="0"/>
              <a:t>vs</a:t>
            </a:r>
            <a:r>
              <a:rPr lang="nb-NO" dirty="0" smtClean="0"/>
              <a:t> HF-piloter …</a:t>
            </a:r>
            <a:br>
              <a:rPr lang="nb-NO" dirty="0" smtClean="0"/>
            </a:br>
            <a:endParaRPr lang="nb-NO" dirty="0" smtClean="0"/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395536" y="1354656"/>
            <a:ext cx="5616624" cy="4392959"/>
          </a:xfrm>
        </p:spPr>
        <p:txBody>
          <a:bodyPr/>
          <a:lstStyle/>
          <a:p>
            <a:pPr marL="0" indent="0" eaLnBrk="1" hangingPunct="1">
              <a:buNone/>
            </a:pPr>
            <a:endParaRPr lang="nb-NO" sz="1800" dirty="0" smtClean="0"/>
          </a:p>
          <a:p>
            <a:pPr eaLnBrk="1" hangingPunct="1"/>
            <a:r>
              <a:rPr lang="nb-NO" sz="1800" b="1" dirty="0" smtClean="0"/>
              <a:t>«Flere </a:t>
            </a:r>
            <a:r>
              <a:rPr lang="nb-NO" sz="1800" b="1" dirty="0" err="1" smtClean="0"/>
              <a:t>fellesgrader</a:t>
            </a:r>
            <a:r>
              <a:rPr lang="nb-NO" sz="1800" b="1" dirty="0" smtClean="0"/>
              <a:t>»</a:t>
            </a:r>
            <a:br>
              <a:rPr lang="nb-NO" sz="1800" b="1" dirty="0" smtClean="0"/>
            </a:br>
            <a:r>
              <a:rPr lang="nb-NO" sz="1800" b="1" dirty="0" smtClean="0"/>
              <a:t/>
            </a:r>
            <a:br>
              <a:rPr lang="nb-NO" sz="1800" b="1" dirty="0" smtClean="0"/>
            </a:br>
            <a:r>
              <a:rPr lang="nb-NO" sz="1800" dirty="0" smtClean="0"/>
              <a:t>ILN:    Sosiolingvistikk</a:t>
            </a:r>
            <a:br>
              <a:rPr lang="nb-NO" sz="1800" dirty="0" smtClean="0"/>
            </a:br>
            <a:r>
              <a:rPr lang="nb-NO" sz="1800" dirty="0" smtClean="0"/>
              <a:t>ILOS: Erasmus </a:t>
            </a:r>
            <a:r>
              <a:rPr lang="nb-NO" sz="1800" dirty="0" err="1" smtClean="0"/>
              <a:t>Mundus</a:t>
            </a:r>
            <a:r>
              <a:rPr lang="nb-NO" sz="1800" dirty="0" smtClean="0"/>
              <a:t>: Applied </a:t>
            </a:r>
            <a:r>
              <a:rPr lang="nb-NO" sz="1800" dirty="0" err="1" smtClean="0"/>
              <a:t>linguistics</a:t>
            </a:r>
            <a:r>
              <a:rPr lang="nb-NO" sz="1800" dirty="0" smtClean="0"/>
              <a:t/>
            </a:r>
            <a:br>
              <a:rPr lang="nb-NO" sz="1800" dirty="0" smtClean="0"/>
            </a:br>
            <a:r>
              <a:rPr lang="nb-NO" sz="1800" dirty="0" smtClean="0"/>
              <a:t>IKOS: Master </a:t>
            </a:r>
            <a:r>
              <a:rPr lang="nb-NO" sz="1800" dirty="0" err="1" smtClean="0"/>
              <a:t>Chinese</a:t>
            </a:r>
            <a:r>
              <a:rPr lang="nb-NO" sz="1800" dirty="0" smtClean="0"/>
              <a:t> </a:t>
            </a:r>
            <a:r>
              <a:rPr lang="nb-NO" sz="1800" dirty="0" err="1" smtClean="0"/>
              <a:t>Politics</a:t>
            </a:r>
            <a:r>
              <a:rPr lang="nb-NO" sz="1800" dirty="0" smtClean="0"/>
              <a:t>:</a:t>
            </a:r>
            <a:br>
              <a:rPr lang="nb-NO" sz="1800" dirty="0" smtClean="0"/>
            </a:br>
            <a:r>
              <a:rPr lang="nb-NO" sz="1800" dirty="0" smtClean="0"/>
              <a:t>           Oslo, København, Aarhus </a:t>
            </a:r>
            <a:br>
              <a:rPr lang="nb-NO" sz="1800" dirty="0" smtClean="0"/>
            </a:br>
            <a:r>
              <a:rPr lang="nb-NO" sz="1800" dirty="0" smtClean="0"/>
              <a:t>            vs. Zhejiang </a:t>
            </a:r>
            <a:r>
              <a:rPr lang="nb-NO" sz="1800" dirty="0" err="1" smtClean="0"/>
              <a:t>University</a:t>
            </a:r>
            <a:r>
              <a:rPr lang="nb-NO" sz="1800" dirty="0" smtClean="0"/>
              <a:t>, Kina</a:t>
            </a:r>
            <a:br>
              <a:rPr lang="nb-NO" sz="1800" dirty="0" smtClean="0"/>
            </a:br>
            <a:endParaRPr lang="nb-NO" sz="1800" dirty="0" smtClean="0"/>
          </a:p>
          <a:p>
            <a:pPr eaLnBrk="1" hangingPunct="1"/>
            <a:r>
              <a:rPr lang="nb-NO" sz="1800" b="1" dirty="0" smtClean="0"/>
              <a:t>«Lære av miljøer som har lykkes med internasjonalisering»</a:t>
            </a:r>
            <a:br>
              <a:rPr lang="nb-NO" sz="1800" b="1" dirty="0" smtClean="0"/>
            </a:br>
            <a:r>
              <a:rPr lang="nb-NO" sz="1800" b="1" dirty="0" smtClean="0"/>
              <a:t/>
            </a:r>
            <a:br>
              <a:rPr lang="nb-NO" sz="1800" b="1" dirty="0" smtClean="0"/>
            </a:br>
            <a:r>
              <a:rPr lang="nb-NO" sz="1800" dirty="0" smtClean="0"/>
              <a:t>IKOS: Evaluering og videreutvikling av utenlandsopphold</a:t>
            </a:r>
            <a:br>
              <a:rPr lang="nb-NO" sz="1800" dirty="0" smtClean="0"/>
            </a:br>
            <a:r>
              <a:rPr lang="nb-NO" sz="1800" dirty="0" smtClean="0"/>
              <a:t>(ferdigstilles sommeren 2012)</a:t>
            </a:r>
            <a:br>
              <a:rPr lang="nb-NO" sz="1800" dirty="0" smtClean="0"/>
            </a:br>
            <a:endParaRPr lang="nb-NO" sz="1800" dirty="0" smtClean="0"/>
          </a:p>
          <a:p>
            <a:pPr marL="0" indent="0" eaLnBrk="1" hangingPunct="1">
              <a:buNone/>
            </a:pPr>
            <a:r>
              <a:rPr lang="nb-NO" sz="1800" i="1" dirty="0" smtClean="0"/>
              <a:t>ILN jobber også med å utvikle nye</a:t>
            </a:r>
            <a:br>
              <a:rPr lang="nb-NO" sz="1800" i="1" dirty="0" smtClean="0"/>
            </a:br>
            <a:r>
              <a:rPr lang="nb-NO" sz="1800" i="1" dirty="0" err="1" smtClean="0"/>
              <a:t>fellesgrader</a:t>
            </a:r>
            <a:r>
              <a:rPr lang="nb-NO" sz="1800" i="1" dirty="0" smtClean="0"/>
              <a:t> i Nordisk litteratur og i Norrønt</a:t>
            </a:r>
          </a:p>
          <a:p>
            <a:pPr eaLnBrk="1" hangingPunct="1"/>
            <a:endParaRPr lang="nb-NO" sz="1800" dirty="0" smtClean="0"/>
          </a:p>
          <a:p>
            <a:pPr eaLnBrk="1" hangingPunct="1"/>
            <a:endParaRPr lang="nb-NO" sz="1800" dirty="0" smtClean="0"/>
          </a:p>
        </p:txBody>
      </p:sp>
      <p:pic>
        <p:nvPicPr>
          <p:cNvPr id="27650" name="Picture 2" descr="http://images2.wikia.nocookie.net/uncyclopedia/images/b/b1/Red_Baron_Attack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844824"/>
            <a:ext cx="3923928" cy="4990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3423513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1"/>
          <p:cNvSpPr txBox="1">
            <a:spLocks/>
          </p:cNvSpPr>
          <p:nvPr/>
        </p:nvSpPr>
        <p:spPr>
          <a:xfrm>
            <a:off x="973681" y="548680"/>
            <a:ext cx="7696200" cy="792088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nb-NO" dirty="0" smtClean="0"/>
              <a:t>Gjennomgå programbeskrivelser</a:t>
            </a:r>
            <a:endParaRPr lang="nb-NO" dirty="0"/>
          </a:p>
        </p:txBody>
      </p:sp>
      <p:sp>
        <p:nvSpPr>
          <p:cNvPr id="4" name="TekstSylinder 3"/>
          <p:cNvSpPr txBox="1"/>
          <p:nvPr/>
        </p:nvSpPr>
        <p:spPr>
          <a:xfrm>
            <a:off x="1096081" y="1369938"/>
            <a:ext cx="37257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+ og studieretningsbeskrivelser</a:t>
            </a:r>
            <a:endParaRPr lang="nb-NO" dirty="0"/>
          </a:p>
        </p:txBody>
      </p:sp>
      <p:sp>
        <p:nvSpPr>
          <p:cNvPr id="5" name="TekstSylinder 4"/>
          <p:cNvSpPr txBox="1"/>
          <p:nvPr/>
        </p:nvSpPr>
        <p:spPr>
          <a:xfrm>
            <a:off x="985686" y="2204864"/>
            <a:ext cx="7353295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nb-NO" dirty="0" smtClean="0"/>
              <a:t>Sikre at anbefalte løp gir rom for utenlandsopphold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nb-NO" dirty="0" smtClean="0"/>
              <a:t>Anbefale når studentene bør reise ut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nb-NO" dirty="0" smtClean="0"/>
              <a:t>Gjennomgå avtaleporteføljen ved fakultet og institutter</a:t>
            </a:r>
            <a:br>
              <a:rPr lang="nb-NO" dirty="0" smtClean="0"/>
            </a:br>
            <a:r>
              <a:rPr lang="nb-NO" dirty="0" smtClean="0"/>
              <a:t>innen utgangen av 2012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nb-NO" dirty="0" smtClean="0"/>
              <a:t>Trekke frem et utvalg utenlandske læresteder</a:t>
            </a:r>
            <a:br>
              <a:rPr lang="nb-NO" dirty="0" smtClean="0"/>
            </a:br>
            <a:r>
              <a:rPr lang="nb-NO" dirty="0" smtClean="0"/>
              <a:t>som fagmiljøet anbefaler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nb-NO" dirty="0" smtClean="0"/>
              <a:t>Informere godt om hvordan utenlandsk utdanning innpasses</a:t>
            </a:r>
            <a:endParaRPr lang="nb-NO" dirty="0"/>
          </a:p>
        </p:txBody>
      </p:sp>
      <p:pic>
        <p:nvPicPr>
          <p:cNvPr id="6" name="Picture 8" descr="Carpent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119" y="4730525"/>
            <a:ext cx="1260757" cy="1690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images.paraorkut.com/img/clipart/images/c/carpenter-781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3923" y="4755831"/>
            <a:ext cx="1342435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kstSylinder 7"/>
          <p:cNvSpPr txBox="1"/>
          <p:nvPr/>
        </p:nvSpPr>
        <p:spPr>
          <a:xfrm>
            <a:off x="2545591" y="5206117"/>
            <a:ext cx="4402673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smtClean="0"/>
              <a:t>Krever en del snekkerarbeid</a:t>
            </a:r>
            <a:br>
              <a:rPr lang="nb-NO" b="1" dirty="0" smtClean="0"/>
            </a:br>
            <a:r>
              <a:rPr lang="nb-NO" dirty="0" smtClean="0"/>
              <a:t/>
            </a:r>
            <a:br>
              <a:rPr lang="nb-NO" dirty="0" smtClean="0"/>
            </a:br>
            <a:r>
              <a:rPr lang="nb-NO" sz="1800" dirty="0" smtClean="0"/>
              <a:t>+ og «holdningsendring» i informasjonen</a:t>
            </a:r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3537383302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73681" y="548680"/>
            <a:ext cx="7696200" cy="1143000"/>
          </a:xfrm>
        </p:spPr>
        <p:txBody>
          <a:bodyPr/>
          <a:lstStyle/>
          <a:p>
            <a:r>
              <a:rPr lang="nb-NO" dirty="0" smtClean="0"/>
              <a:t>Gjennomgå programbeskrivelser </a:t>
            </a:r>
            <a:br>
              <a:rPr lang="nb-NO" dirty="0" smtClean="0"/>
            </a:br>
            <a:r>
              <a:rPr lang="nb-NO" dirty="0" smtClean="0"/>
              <a:t>              og studieretningsbeskrivelser</a:t>
            </a:r>
            <a:br>
              <a:rPr lang="nb-NO" dirty="0" smtClean="0"/>
            </a:br>
            <a:r>
              <a:rPr lang="nb-NO" dirty="0" smtClean="0"/>
              <a:t>                                  MÅLSETNINGER</a:t>
            </a:r>
            <a:endParaRPr lang="nb-NO" dirty="0"/>
          </a:p>
        </p:txBody>
      </p:sp>
      <p:pic>
        <p:nvPicPr>
          <p:cNvPr id="23554" name="Picture 2" descr="http://images.paraorkut.com/img/clipart/images/c/carpenter-781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7" y="2912750"/>
            <a:ext cx="1342435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60" name="Picture 8" descr="Carpent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272" y="1844824"/>
            <a:ext cx="1260757" cy="1690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62" name="Picture 10" descr="Danc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053" y="4321492"/>
            <a:ext cx="1152612" cy="2115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kstSylinder 6"/>
          <p:cNvSpPr txBox="1"/>
          <p:nvPr/>
        </p:nvSpPr>
        <p:spPr>
          <a:xfrm>
            <a:off x="1686624" y="2204864"/>
            <a:ext cx="61654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- Sikre at anbefalte løp gir rom for utenlandsopphold</a:t>
            </a:r>
            <a:endParaRPr lang="nb-NO" dirty="0"/>
          </a:p>
        </p:txBody>
      </p:sp>
      <p:sp>
        <p:nvSpPr>
          <p:cNvPr id="13" name="TekstSylinder 12"/>
          <p:cNvSpPr txBox="1"/>
          <p:nvPr/>
        </p:nvSpPr>
        <p:spPr>
          <a:xfrm>
            <a:off x="3004730" y="3318793"/>
            <a:ext cx="448417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- Anbefale når studentene bør reise ut</a:t>
            </a:r>
            <a:br>
              <a:rPr lang="nb-NO" dirty="0" smtClean="0"/>
            </a:br>
            <a:r>
              <a:rPr lang="nb-NO" dirty="0" smtClean="0"/>
              <a:t>- Trekke frem et utvalg læresteder </a:t>
            </a:r>
            <a:br>
              <a:rPr lang="nb-NO" dirty="0" smtClean="0"/>
            </a:br>
            <a:r>
              <a:rPr lang="nb-NO" dirty="0" smtClean="0"/>
              <a:t>   som fagmiljøet anbefaler</a:t>
            </a:r>
            <a:endParaRPr lang="nb-NO" dirty="0"/>
          </a:p>
        </p:txBody>
      </p:sp>
      <p:sp>
        <p:nvSpPr>
          <p:cNvPr id="14" name="TekstSylinder 13"/>
          <p:cNvSpPr txBox="1"/>
          <p:nvPr/>
        </p:nvSpPr>
        <p:spPr>
          <a:xfrm>
            <a:off x="1703218" y="5307233"/>
            <a:ext cx="71625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- Informere godt om hvordan utenlandsk utdanning innpasses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20185417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73681" y="548680"/>
            <a:ext cx="7696200" cy="1143000"/>
          </a:xfrm>
        </p:spPr>
        <p:txBody>
          <a:bodyPr/>
          <a:lstStyle/>
          <a:p>
            <a:r>
              <a:rPr lang="nb-NO" dirty="0" smtClean="0"/>
              <a:t>Gjennomgå programbeskrivelser </a:t>
            </a:r>
            <a:br>
              <a:rPr lang="nb-NO" dirty="0" smtClean="0"/>
            </a:br>
            <a:r>
              <a:rPr lang="nb-NO" dirty="0" smtClean="0"/>
              <a:t>              og studieretningsbeskrivelser</a:t>
            </a:r>
            <a:br>
              <a:rPr lang="nb-NO" dirty="0" smtClean="0"/>
            </a:br>
            <a:r>
              <a:rPr lang="nb-NO" dirty="0"/>
              <a:t> </a:t>
            </a:r>
            <a:r>
              <a:rPr lang="nb-NO" dirty="0" smtClean="0"/>
              <a:t>                                 I DESEMBER 2012</a:t>
            </a:r>
            <a:endParaRPr lang="nb-NO" dirty="0"/>
          </a:p>
        </p:txBody>
      </p:sp>
      <p:pic>
        <p:nvPicPr>
          <p:cNvPr id="23554" name="Picture 2" descr="http://images.paraorkut.com/img/clipart/images/c/carpenter-781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7" y="2912750"/>
            <a:ext cx="1342435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60" name="Picture 8" descr="Carpent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272" y="1844824"/>
            <a:ext cx="1260757" cy="1690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62" name="Picture 10" descr="Danc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053" y="4321492"/>
            <a:ext cx="1152612" cy="2115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kstSylinder 6"/>
          <p:cNvSpPr txBox="1"/>
          <p:nvPr/>
        </p:nvSpPr>
        <p:spPr>
          <a:xfrm>
            <a:off x="1686624" y="2204864"/>
            <a:ext cx="45320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«Oppbygging og gjennomføring» viser</a:t>
            </a:r>
            <a:br>
              <a:rPr lang="nb-NO" dirty="0" smtClean="0"/>
            </a:br>
            <a:r>
              <a:rPr lang="nb-NO" dirty="0" smtClean="0"/>
              <a:t>hvor man kan ta utenlandsopphold.</a:t>
            </a:r>
            <a:endParaRPr lang="nb-NO" dirty="0"/>
          </a:p>
        </p:txBody>
      </p:sp>
      <p:sp>
        <p:nvSpPr>
          <p:cNvPr id="13" name="TekstSylinder 12"/>
          <p:cNvSpPr txBox="1"/>
          <p:nvPr/>
        </p:nvSpPr>
        <p:spPr>
          <a:xfrm>
            <a:off x="3203848" y="3535495"/>
            <a:ext cx="417133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«Et semester i utlandet» viser</a:t>
            </a:r>
            <a:br>
              <a:rPr lang="nb-NO" dirty="0" smtClean="0"/>
            </a:br>
            <a:r>
              <a:rPr lang="nb-NO" dirty="0" smtClean="0"/>
              <a:t>anbefalte steder – gjerne forhånds-</a:t>
            </a:r>
            <a:br>
              <a:rPr lang="nb-NO" dirty="0" smtClean="0"/>
            </a:br>
            <a:r>
              <a:rPr lang="nb-NO" dirty="0" smtClean="0"/>
              <a:t>definerte emnepakker - i utlandet.</a:t>
            </a:r>
            <a:endParaRPr lang="nb-NO" dirty="0"/>
          </a:p>
        </p:txBody>
      </p:sp>
      <p:sp>
        <p:nvSpPr>
          <p:cNvPr id="14" name="TekstSylinder 13"/>
          <p:cNvSpPr txBox="1"/>
          <p:nvPr/>
        </p:nvSpPr>
        <p:spPr>
          <a:xfrm>
            <a:off x="1703218" y="5307233"/>
            <a:ext cx="636308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Tekstene fokuserer på det positive, og fremhever UiOs</a:t>
            </a:r>
            <a:br>
              <a:rPr lang="nb-NO" dirty="0" smtClean="0"/>
            </a:br>
            <a:r>
              <a:rPr lang="nb-NO" dirty="0" smtClean="0"/>
              <a:t>forventning om at man reiser ut under studiet.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91740244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73681" y="548680"/>
            <a:ext cx="7696200" cy="1143000"/>
          </a:xfrm>
        </p:spPr>
        <p:txBody>
          <a:bodyPr/>
          <a:lstStyle/>
          <a:p>
            <a:r>
              <a:rPr lang="nb-NO" dirty="0" smtClean="0"/>
              <a:t>Gjennomgå programbeskrivelser </a:t>
            </a:r>
            <a:br>
              <a:rPr lang="nb-NO" dirty="0" smtClean="0"/>
            </a:br>
            <a:r>
              <a:rPr lang="nb-NO" dirty="0" smtClean="0"/>
              <a:t>              og studieretningsbeskrivelser</a:t>
            </a:r>
            <a:endParaRPr lang="nb-NO" dirty="0"/>
          </a:p>
        </p:txBody>
      </p:sp>
      <p:pic>
        <p:nvPicPr>
          <p:cNvPr id="23560" name="Picture 8" descr="Carpent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272" y="1844824"/>
            <a:ext cx="1260757" cy="1690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kstSylinder 6"/>
          <p:cNvSpPr txBox="1"/>
          <p:nvPr/>
        </p:nvSpPr>
        <p:spPr>
          <a:xfrm>
            <a:off x="1686624" y="2204864"/>
            <a:ext cx="677320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«Oppbygging og gjennomføring» viser</a:t>
            </a:r>
            <a:br>
              <a:rPr lang="nb-NO" dirty="0" smtClean="0"/>
            </a:br>
            <a:r>
              <a:rPr lang="nb-NO" dirty="0" smtClean="0"/>
              <a:t>hvor man kan ta utenlandsopphold – eksempel fra nov -11</a:t>
            </a:r>
            <a:endParaRPr lang="nb-NO" dirty="0"/>
          </a:p>
        </p:txBody>
      </p:sp>
      <p:pic>
        <p:nvPicPr>
          <p:cNvPr id="3" name="Bild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650" y="3140968"/>
            <a:ext cx="7917280" cy="345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611913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73681" y="548680"/>
            <a:ext cx="7696200" cy="1143000"/>
          </a:xfrm>
        </p:spPr>
        <p:txBody>
          <a:bodyPr/>
          <a:lstStyle/>
          <a:p>
            <a:r>
              <a:rPr lang="nb-NO" dirty="0" smtClean="0"/>
              <a:t>Gjennomgå programbeskrivelser </a:t>
            </a:r>
            <a:br>
              <a:rPr lang="nb-NO" dirty="0" smtClean="0"/>
            </a:br>
            <a:r>
              <a:rPr lang="nb-NO" dirty="0" smtClean="0"/>
              <a:t>              og studieretningsbeskrivelser</a:t>
            </a:r>
            <a:endParaRPr lang="nb-NO" dirty="0"/>
          </a:p>
        </p:txBody>
      </p:sp>
      <p:pic>
        <p:nvPicPr>
          <p:cNvPr id="23554" name="Picture 2" descr="http://images.paraorkut.com/img/clipart/images/c/carpenter-781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5089" y="1511300"/>
            <a:ext cx="1342435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kstSylinder 12"/>
          <p:cNvSpPr txBox="1"/>
          <p:nvPr/>
        </p:nvSpPr>
        <p:spPr>
          <a:xfrm>
            <a:off x="2987824" y="1903569"/>
            <a:ext cx="417133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«Et semester i utlandet» viser</a:t>
            </a:r>
            <a:br>
              <a:rPr lang="nb-NO" dirty="0" smtClean="0"/>
            </a:br>
            <a:r>
              <a:rPr lang="nb-NO" dirty="0" smtClean="0"/>
              <a:t>anbefalte steder – gjerne forhånds-</a:t>
            </a:r>
            <a:br>
              <a:rPr lang="nb-NO" dirty="0" smtClean="0"/>
            </a:br>
            <a:r>
              <a:rPr lang="nb-NO" dirty="0" smtClean="0"/>
              <a:t>definerte emnepakker - i utlandet.</a:t>
            </a:r>
            <a:endParaRPr lang="nb-NO" dirty="0"/>
          </a:p>
        </p:txBody>
      </p:sp>
      <p:pic>
        <p:nvPicPr>
          <p:cNvPr id="3" name="Bild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89" y="3140968"/>
            <a:ext cx="7115175" cy="3419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861986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73681" y="548680"/>
            <a:ext cx="7696200" cy="1143000"/>
          </a:xfrm>
        </p:spPr>
        <p:txBody>
          <a:bodyPr/>
          <a:lstStyle/>
          <a:p>
            <a:r>
              <a:rPr lang="nb-NO" dirty="0" smtClean="0"/>
              <a:t>Gjennomgå programbeskrivelser </a:t>
            </a:r>
            <a:br>
              <a:rPr lang="nb-NO" dirty="0" smtClean="0"/>
            </a:br>
            <a:r>
              <a:rPr lang="nb-NO" dirty="0" smtClean="0"/>
              <a:t>              og studieretningsbeskrivelser</a:t>
            </a:r>
            <a:br>
              <a:rPr lang="nb-NO" dirty="0" smtClean="0"/>
            </a:br>
            <a:r>
              <a:rPr lang="nb-NO" dirty="0" smtClean="0"/>
              <a:t>                                    «NY HOLDNING»</a:t>
            </a:r>
            <a:endParaRPr lang="nb-NO" dirty="0"/>
          </a:p>
        </p:txBody>
      </p:sp>
      <p:pic>
        <p:nvPicPr>
          <p:cNvPr id="23562" name="Picture 10" descr="Danc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12776"/>
            <a:ext cx="1152612" cy="2115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kstSylinder 13"/>
          <p:cNvSpPr txBox="1"/>
          <p:nvPr/>
        </p:nvSpPr>
        <p:spPr>
          <a:xfrm>
            <a:off x="1835696" y="1988840"/>
            <a:ext cx="696588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i="1" dirty="0" smtClean="0"/>
              <a:t>Tekstene begrunner og fokuserer på det positive, fremhever</a:t>
            </a:r>
            <a:br>
              <a:rPr lang="nb-NO" i="1" dirty="0" smtClean="0"/>
            </a:br>
            <a:r>
              <a:rPr lang="nb-NO" i="1" dirty="0" smtClean="0"/>
              <a:t>HFs forventning om at man reiser ut – eksempler:</a:t>
            </a:r>
            <a:endParaRPr lang="nb-NO" i="1" dirty="0"/>
          </a:p>
        </p:txBody>
      </p:sp>
      <p:sp>
        <p:nvSpPr>
          <p:cNvPr id="3" name="TekstSylinder 2"/>
          <p:cNvSpPr txBox="1"/>
          <p:nvPr/>
        </p:nvSpPr>
        <p:spPr>
          <a:xfrm>
            <a:off x="2123728" y="3066838"/>
            <a:ext cx="66729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00" dirty="0" smtClean="0"/>
              <a:t>Som student ved UiO har du mulighet til … </a:t>
            </a:r>
            <a:br>
              <a:rPr lang="nb-NO" sz="1800" dirty="0" smtClean="0"/>
            </a:br>
            <a:r>
              <a:rPr lang="nb-NO" sz="1800" i="1" dirty="0" smtClean="0"/>
              <a:t>kan byttes ut med: </a:t>
            </a:r>
            <a:r>
              <a:rPr lang="nb-NO" sz="1800" dirty="0" smtClean="0"/>
              <a:t/>
            </a:r>
            <a:br>
              <a:rPr lang="nb-NO" sz="1800" dirty="0" smtClean="0"/>
            </a:br>
            <a:r>
              <a:rPr lang="nb-NO" sz="1800" dirty="0" smtClean="0"/>
              <a:t>Du får verdifull tilleggskompetanse ved å benytte  ...</a:t>
            </a:r>
            <a:endParaRPr lang="nb-NO" sz="1800" dirty="0"/>
          </a:p>
        </p:txBody>
      </p:sp>
      <p:sp>
        <p:nvSpPr>
          <p:cNvPr id="10" name="TekstSylinder 9"/>
          <p:cNvSpPr txBox="1"/>
          <p:nvPr/>
        </p:nvSpPr>
        <p:spPr>
          <a:xfrm>
            <a:off x="201266" y="4149080"/>
            <a:ext cx="78373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00" i="1" dirty="0" smtClean="0"/>
              <a:t>Russisk:</a:t>
            </a:r>
            <a:r>
              <a:rPr lang="nb-NO" sz="1800" dirty="0" smtClean="0"/>
              <a:t/>
            </a:r>
            <a:br>
              <a:rPr lang="nb-NO" sz="1800" dirty="0" smtClean="0"/>
            </a:br>
            <a:r>
              <a:rPr lang="nb-NO" sz="1800" dirty="0" smtClean="0"/>
              <a:t>Det anbefales sterkt at du tilbringer 5. semester i Russland</a:t>
            </a:r>
            <a:br>
              <a:rPr lang="nb-NO" sz="1800" dirty="0" smtClean="0"/>
            </a:br>
            <a:r>
              <a:rPr lang="nb-NO" sz="1800" dirty="0" smtClean="0"/>
              <a:t>(</a:t>
            </a:r>
            <a:r>
              <a:rPr lang="nb-NO" sz="1800" i="1" dirty="0" smtClean="0"/>
              <a:t>ingen begrunnelse, ingen «</a:t>
            </a:r>
            <a:r>
              <a:rPr lang="nb-NO" sz="1800" i="1" dirty="0" err="1" smtClean="0"/>
              <a:t>triggerord</a:t>
            </a:r>
            <a:r>
              <a:rPr lang="nb-NO" sz="1800" i="1" dirty="0" smtClean="0"/>
              <a:t>») </a:t>
            </a:r>
          </a:p>
        </p:txBody>
      </p:sp>
      <p:sp>
        <p:nvSpPr>
          <p:cNvPr id="4" name="TekstSylinder 3"/>
          <p:cNvSpPr txBox="1"/>
          <p:nvPr/>
        </p:nvSpPr>
        <p:spPr>
          <a:xfrm>
            <a:off x="2857269" y="5373215"/>
            <a:ext cx="59394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00" i="1" dirty="0" smtClean="0"/>
              <a:t>Kinesisk:</a:t>
            </a:r>
            <a:r>
              <a:rPr lang="nb-NO" sz="1800" dirty="0" smtClean="0"/>
              <a:t/>
            </a:r>
            <a:br>
              <a:rPr lang="nb-NO" sz="1800" dirty="0" smtClean="0"/>
            </a:br>
            <a:r>
              <a:rPr lang="nb-NO" sz="1800" dirty="0" smtClean="0"/>
              <a:t>Ett semester ved en studieinstitusjon i utlandet er obligatorisk i tredje semester</a:t>
            </a:r>
            <a:br>
              <a:rPr lang="nb-NO" sz="1800" dirty="0" smtClean="0"/>
            </a:br>
            <a:r>
              <a:rPr lang="nb-NO" sz="1800" i="1" dirty="0" smtClean="0"/>
              <a:t>(ingen begrunnelse, ingen «</a:t>
            </a:r>
            <a:r>
              <a:rPr lang="nb-NO" sz="1800" i="1" dirty="0" err="1" smtClean="0"/>
              <a:t>triggerord</a:t>
            </a:r>
            <a:r>
              <a:rPr lang="nb-NO" sz="1800" i="1" dirty="0" smtClean="0"/>
              <a:t>»</a:t>
            </a:r>
            <a:r>
              <a:rPr lang="nb-NO" sz="1800" i="1" dirty="0"/>
              <a:t>)</a:t>
            </a:r>
            <a:endParaRPr lang="nb-NO" sz="1800" i="1" dirty="0" smtClean="0"/>
          </a:p>
        </p:txBody>
      </p:sp>
    </p:spTree>
    <p:extLst>
      <p:ext uri="{BB962C8B-B14F-4D97-AF65-F5344CB8AC3E}">
        <p14:creationId xmlns:p14="http://schemas.microsoft.com/office/powerpoint/2010/main" val="3148710874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96355" y="479549"/>
            <a:ext cx="7696200" cy="1143000"/>
          </a:xfrm>
        </p:spPr>
        <p:txBody>
          <a:bodyPr/>
          <a:lstStyle/>
          <a:p>
            <a:r>
              <a:rPr lang="nb-NO" dirty="0" smtClean="0"/>
              <a:t>Hva i all verden betyr «internasjonal studieprofil i et program» ????</a:t>
            </a:r>
            <a:endParaRPr lang="nb-NO" dirty="0"/>
          </a:p>
        </p:txBody>
      </p:sp>
      <p:pic>
        <p:nvPicPr>
          <p:cNvPr id="4" name="Plassholder for innhold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1681930"/>
            <a:ext cx="6408713" cy="491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933307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73681" y="548680"/>
            <a:ext cx="7696200" cy="1143000"/>
          </a:xfrm>
        </p:spPr>
        <p:txBody>
          <a:bodyPr/>
          <a:lstStyle/>
          <a:p>
            <a:r>
              <a:rPr lang="nb-NO" dirty="0" smtClean="0"/>
              <a:t>Internasjonal studieprofil</a:t>
            </a:r>
            <a:endParaRPr lang="nb-NO" dirty="0"/>
          </a:p>
        </p:txBody>
      </p:sp>
      <p:sp>
        <p:nvSpPr>
          <p:cNvPr id="14" name="TekstSylinder 13"/>
          <p:cNvSpPr txBox="1"/>
          <p:nvPr/>
        </p:nvSpPr>
        <p:spPr>
          <a:xfrm>
            <a:off x="2231713" y="1791662"/>
            <a:ext cx="50016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- Styrke internasjonal dimensjon i studiene</a:t>
            </a:r>
            <a:endParaRPr lang="nb-NO" dirty="0"/>
          </a:p>
        </p:txBody>
      </p:sp>
      <p:sp>
        <p:nvSpPr>
          <p:cNvPr id="3" name="TekstSylinder 2"/>
          <p:cNvSpPr txBox="1"/>
          <p:nvPr/>
        </p:nvSpPr>
        <p:spPr>
          <a:xfrm>
            <a:off x="2469723" y="2687210"/>
            <a:ext cx="63367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- Lære av miljøer som har lykkes (utreise og innreise)</a:t>
            </a:r>
            <a:endParaRPr lang="nb-NO" dirty="0"/>
          </a:p>
        </p:txBody>
      </p:sp>
      <p:sp>
        <p:nvSpPr>
          <p:cNvPr id="10" name="TekstSylinder 9"/>
          <p:cNvSpPr txBox="1"/>
          <p:nvPr/>
        </p:nvSpPr>
        <p:spPr>
          <a:xfrm>
            <a:off x="2009836" y="4549141"/>
            <a:ext cx="61280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i="1" dirty="0" smtClean="0"/>
              <a:t>- </a:t>
            </a:r>
            <a:r>
              <a:rPr lang="nb-NO" dirty="0" smtClean="0"/>
              <a:t>Kapasitet på engelske emner slik at innreisende</a:t>
            </a:r>
            <a:br>
              <a:rPr lang="nb-NO" dirty="0" smtClean="0"/>
            </a:br>
            <a:r>
              <a:rPr lang="nb-NO" dirty="0" smtClean="0"/>
              <a:t>  studenter har tilstrekkelig undervisningstilbud</a:t>
            </a:r>
            <a:endParaRPr lang="nb-NO" i="1" dirty="0" smtClean="0"/>
          </a:p>
        </p:txBody>
      </p:sp>
      <p:sp>
        <p:nvSpPr>
          <p:cNvPr id="8" name="TekstSylinder 7"/>
          <p:cNvSpPr txBox="1"/>
          <p:nvPr/>
        </p:nvSpPr>
        <p:spPr>
          <a:xfrm>
            <a:off x="2671489" y="3670980"/>
            <a:ext cx="59331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- Flere internasjonale </a:t>
            </a:r>
            <a:r>
              <a:rPr lang="nb-NO" dirty="0" err="1" smtClean="0"/>
              <a:t>fellesgrader</a:t>
            </a:r>
            <a:r>
              <a:rPr lang="nb-NO" dirty="0" smtClean="0"/>
              <a:t> på masternivå</a:t>
            </a:r>
            <a:endParaRPr lang="nb-NO" dirty="0"/>
          </a:p>
        </p:txBody>
      </p:sp>
      <p:pic>
        <p:nvPicPr>
          <p:cNvPr id="1026" name="Picture 2" descr="http://www.clipartoday.com/_thumbs/014/MixedBag_l_tnb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509" y="1988840"/>
            <a:ext cx="1656184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kstSylinder 8"/>
          <p:cNvSpPr txBox="1"/>
          <p:nvPr/>
        </p:nvSpPr>
        <p:spPr>
          <a:xfrm>
            <a:off x="1431489" y="5805264"/>
            <a:ext cx="42065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i="1" dirty="0" smtClean="0"/>
              <a:t>- </a:t>
            </a:r>
            <a:r>
              <a:rPr lang="nb-NO" dirty="0" smtClean="0"/>
              <a:t>Måling av mobilitet på program</a:t>
            </a:r>
            <a:br>
              <a:rPr lang="nb-NO" dirty="0" smtClean="0"/>
            </a:br>
            <a:r>
              <a:rPr lang="nb-NO" dirty="0" smtClean="0"/>
              <a:t> ikke antall studenter på en avtale</a:t>
            </a:r>
            <a:endParaRPr lang="nb-NO" i="1" dirty="0" smtClean="0"/>
          </a:p>
        </p:txBody>
      </p:sp>
    </p:spTree>
    <p:extLst>
      <p:ext uri="{BB962C8B-B14F-4D97-AF65-F5344CB8AC3E}">
        <p14:creationId xmlns:p14="http://schemas.microsoft.com/office/powerpoint/2010/main" val="4226045428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På litt lenger sikt …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 smtClean="0"/>
              <a:t>UiOs handlingsplan for internasjonalisering</a:t>
            </a:r>
          </a:p>
          <a:p>
            <a:r>
              <a:rPr lang="nb-NO" sz="2400" dirty="0" smtClean="0"/>
              <a:t>2012: Analyse av ambisjonsnivået for «internasjonal profil i programmene»</a:t>
            </a:r>
            <a:br>
              <a:rPr lang="nb-NO" sz="2400" dirty="0" smtClean="0"/>
            </a:br>
            <a:r>
              <a:rPr lang="nb-NO" sz="1400" dirty="0" smtClean="0"/>
              <a:t>(gjennomføring av tiltak innen 2014)</a:t>
            </a:r>
          </a:p>
          <a:p>
            <a:r>
              <a:rPr lang="nb-NO" sz="2400" dirty="0" smtClean="0"/>
              <a:t>Samarbeid med land utenfor Europa konsentreres til «BRIC»-landene, USA og Japan</a:t>
            </a:r>
            <a:br>
              <a:rPr lang="nb-NO" sz="2400" dirty="0" smtClean="0"/>
            </a:br>
            <a:r>
              <a:rPr lang="nb-NO" sz="1400" dirty="0" smtClean="0"/>
              <a:t>(Infernoprosjekt team 5 om USA og Kina i utvidet form)</a:t>
            </a:r>
          </a:p>
          <a:p>
            <a:r>
              <a:rPr lang="nb-NO" sz="2400" dirty="0" smtClean="0"/>
              <a:t>Prioritere å utvikle partnerskap med nordiske universiteter …</a:t>
            </a:r>
            <a:br>
              <a:rPr lang="nb-NO" sz="2400" dirty="0" smtClean="0"/>
            </a:br>
            <a:r>
              <a:rPr lang="nb-NO" sz="1400" dirty="0" smtClean="0"/>
              <a:t>SAK-prosjekt Sør-</a:t>
            </a:r>
            <a:r>
              <a:rPr lang="nb-NO" sz="1400" dirty="0" err="1" smtClean="0"/>
              <a:t>asia</a:t>
            </a:r>
            <a:r>
              <a:rPr lang="nb-NO" sz="1400" dirty="0" smtClean="0"/>
              <a:t>, </a:t>
            </a:r>
            <a:r>
              <a:rPr lang="nb-NO" sz="1400" dirty="0" err="1" smtClean="0"/>
              <a:t>Fellesgrad</a:t>
            </a:r>
            <a:r>
              <a:rPr lang="nb-NO" sz="1400" dirty="0" smtClean="0"/>
              <a:t> </a:t>
            </a:r>
            <a:r>
              <a:rPr lang="nb-NO" sz="1400" dirty="0" err="1" smtClean="0"/>
              <a:t>Chinese</a:t>
            </a:r>
            <a:r>
              <a:rPr lang="nb-NO" sz="1400" dirty="0" smtClean="0"/>
              <a:t> </a:t>
            </a:r>
            <a:r>
              <a:rPr lang="nb-NO" sz="1400" dirty="0" err="1" smtClean="0"/>
              <a:t>Politics</a:t>
            </a:r>
            <a:r>
              <a:rPr lang="nb-NO" sz="1400" dirty="0" smtClean="0"/>
              <a:t>, Nordiske dekanatmøter, NUAS-samarbeid osv.</a:t>
            </a:r>
          </a:p>
          <a:p>
            <a:endParaRPr lang="nb-NO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87790037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39" y="836712"/>
            <a:ext cx="6127226" cy="5184576"/>
          </a:xfrm>
          <a:prstGeom prst="rect">
            <a:avLst/>
          </a:prstGeom>
        </p:spPr>
      </p:pic>
      <p:sp>
        <p:nvSpPr>
          <p:cNvPr id="6" name="TekstSylinder 5"/>
          <p:cNvSpPr txBox="1"/>
          <p:nvPr/>
        </p:nvSpPr>
        <p:spPr>
          <a:xfrm>
            <a:off x="5076056" y="6190346"/>
            <a:ext cx="35562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Takk for oppmerksomheten !!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37918725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ower point hf-mal2011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 point hf-mal2011</Template>
  <TotalTime>1042</TotalTime>
  <Words>650</Words>
  <Application>Microsoft Office PowerPoint</Application>
  <PresentationFormat>Skjermfremvisning (4:3)</PresentationFormat>
  <Paragraphs>151</Paragraphs>
  <Slides>21</Slides>
  <Notes>21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21</vt:i4>
      </vt:variant>
    </vt:vector>
  </HeadingPairs>
  <TitlesOfParts>
    <vt:vector size="22" baseType="lpstr">
      <vt:lpstr>power point hf-mal2011</vt:lpstr>
      <vt:lpstr>Gjennomgang av</vt:lpstr>
      <vt:lpstr>Jeg skal snakke om…..</vt:lpstr>
      <vt:lpstr>Arven fra HFs internasjonaliseringsår PROSJEKT INFERNO</vt:lpstr>
      <vt:lpstr>Arven fra HFs internasjonaliseringsår PROSJEKT INFERNO</vt:lpstr>
      <vt:lpstr>Idéseminar med instituttene….</vt:lpstr>
      <vt:lpstr>INFERNO vs Årsplan 2012 og Seminar: Utfordringene er svært like ….</vt:lpstr>
      <vt:lpstr>INFERNO vs Årsplan 2012 vs Seminar: Utfordringene er altså svært like ….</vt:lpstr>
      <vt:lpstr>PowerPoint-presentasjon</vt:lpstr>
      <vt:lpstr>PowerPoint-presentasjon</vt:lpstr>
      <vt:lpstr>De store linjene:  Internasjonalisering i Årsplan 2012-14 </vt:lpstr>
      <vt:lpstr>Årsplan 2012-14 vs HF-piloter … </vt:lpstr>
      <vt:lpstr>PowerPoint-presentasjon</vt:lpstr>
      <vt:lpstr>Gjennomgå programbeskrivelser                og studieretningsbeskrivelser                                   MÅLSETNINGER</vt:lpstr>
      <vt:lpstr>Gjennomgå programbeskrivelser                og studieretningsbeskrivelser                                   I DESEMBER 2012</vt:lpstr>
      <vt:lpstr>Gjennomgå programbeskrivelser                og studieretningsbeskrivelser</vt:lpstr>
      <vt:lpstr>Gjennomgå programbeskrivelser                og studieretningsbeskrivelser</vt:lpstr>
      <vt:lpstr>Gjennomgå programbeskrivelser                og studieretningsbeskrivelser                                     «NY HOLDNING»</vt:lpstr>
      <vt:lpstr>Hva i all verden betyr «internasjonal studieprofil i et program» ????</vt:lpstr>
      <vt:lpstr>Internasjonal studieprofil</vt:lpstr>
      <vt:lpstr>På litt lenger sikt …</vt:lpstr>
      <vt:lpstr>PowerPoint-presentasjon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kristrak</dc:creator>
  <cp:lastModifiedBy>Gøril Mellem</cp:lastModifiedBy>
  <cp:revision>98</cp:revision>
  <cp:lastPrinted>2011-11-02T10:48:42Z</cp:lastPrinted>
  <dcterms:created xsi:type="dcterms:W3CDTF">2011-10-25T10:19:02Z</dcterms:created>
  <dcterms:modified xsi:type="dcterms:W3CDTF">2011-12-14T14:32:39Z</dcterms:modified>
</cp:coreProperties>
</file>