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8" r:id="rId2"/>
    <p:sldId id="259" r:id="rId3"/>
    <p:sldId id="257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ys stil 2 - aks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7" d="100"/>
          <a:sy n="97" d="100"/>
        </p:scale>
        <p:origin x="-348" y="14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442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991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783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6165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949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3120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9878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6090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00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3527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197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eua.eu/resources/publications/809:doctoral-education-in-europe-today-approaches-and-institutional-structures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about/regulations/research/doctoral-degree/jointdegree.html" TargetMode="External"/><Relationship Id="rId2" Type="http://schemas.openxmlformats.org/officeDocument/2006/relationships/hyperlink" Target="https://www.uhr.no/_f/p1/i1bd6acae-1051-49f8-8464-b1bb18326bc7/joint_degrees_at_the_phd_level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064896" cy="1143000"/>
          </a:xfrm>
        </p:spPr>
        <p:txBody>
          <a:bodyPr/>
          <a:lstStyle/>
          <a:p>
            <a:r>
              <a:rPr lang="en-GB" sz="1800" dirty="0"/>
              <a:t>2019 EUA-CDE Thematic Workshop, 17 - 18 January </a:t>
            </a:r>
            <a:r>
              <a:rPr lang="en-GB" sz="1800" dirty="0" smtClean="0"/>
              <a:t>2019:</a:t>
            </a:r>
            <a:r>
              <a:rPr lang="en-GB" dirty="0"/>
              <a:t/>
            </a:r>
            <a:br>
              <a:rPr lang="en-GB" dirty="0"/>
            </a:br>
            <a:r>
              <a:rPr lang="en-GB" sz="2400" dirty="0"/>
              <a:t>Inter-institutional collaboration in doctoral </a:t>
            </a:r>
            <a:r>
              <a:rPr lang="en-GB" sz="2400" dirty="0" smtClean="0"/>
              <a:t>education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86544" y="1772816"/>
            <a:ext cx="8064896" cy="460851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nb-NO" dirty="0" smtClean="0"/>
              <a:t>«Målet er bedre forskning gjennom mer samarbeid på tvers av institusjoner, nasjoner og sektorer»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EU-kommisjonen </a:t>
            </a:r>
            <a:r>
              <a:rPr lang="nb-NO" dirty="0"/>
              <a:t>varslet endringer i MSCA-ITN i </a:t>
            </a:r>
            <a:r>
              <a:rPr lang="nb-NO" dirty="0" err="1"/>
              <a:t>Horizon</a:t>
            </a:r>
            <a:r>
              <a:rPr lang="nb-NO" dirty="0"/>
              <a:t> Europe: Bare én utlysning, men fremdeles mulig å søke hhv. ETN, EID og EJD. For EJD må alle avtaler være på plass i forkant (ikke bare intensjonsavtale</a:t>
            </a:r>
            <a:r>
              <a:rPr lang="nb-NO" dirty="0" smtClean="0"/>
              <a:t>)</a:t>
            </a:r>
          </a:p>
          <a:p>
            <a:pPr lvl="1"/>
            <a:endParaRPr lang="nb-NO" dirty="0"/>
          </a:p>
          <a:p>
            <a:r>
              <a:rPr lang="nb-NO" dirty="0" err="1"/>
              <a:t>Eurodoc</a:t>
            </a:r>
            <a:r>
              <a:rPr lang="nb-NO" dirty="0"/>
              <a:t> etterlyste insentiver og sosiale møteplasser – særlig for å få til tverrfaglig og internasjonalt </a:t>
            </a:r>
            <a:r>
              <a:rPr lang="nb-NO" dirty="0" smtClean="0"/>
              <a:t>samarbeid</a:t>
            </a:r>
          </a:p>
          <a:p>
            <a:pPr lvl="1"/>
            <a:endParaRPr lang="nb-NO" dirty="0"/>
          </a:p>
          <a:p>
            <a:r>
              <a:rPr lang="nb-NO" dirty="0"/>
              <a:t>«Gradssamarbeid bør inngå i den planlagte infrastrukturen for forskerutdanningen, heller enn å løftes som separate strategiske mål eller være et resultat av tilfeldige samarbeid</a:t>
            </a:r>
            <a:r>
              <a:rPr lang="nb-NO" dirty="0" smtClean="0"/>
              <a:t>»</a:t>
            </a:r>
          </a:p>
          <a:p>
            <a:pPr lvl="1"/>
            <a:endParaRPr lang="nb-NO" dirty="0"/>
          </a:p>
          <a:p>
            <a:r>
              <a:rPr lang="nb-NO" dirty="0"/>
              <a:t>«Institusjonene må ta et større ansvar for å forberede kandidater til arbeidsliv utenfor akademia. Det inngår i samfunnsoppdraget!»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8250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496944" cy="781968"/>
          </a:xfrm>
        </p:spPr>
        <p:txBody>
          <a:bodyPr/>
          <a:lstStyle/>
          <a:p>
            <a:r>
              <a:rPr lang="nb-NO" sz="2400" b="1" dirty="0" smtClean="0"/>
              <a:t>Undersøkelse: </a:t>
            </a:r>
            <a:r>
              <a:rPr lang="nb-NO" sz="2400" b="1" dirty="0" err="1" smtClean="0"/>
              <a:t>Doctoral</a:t>
            </a:r>
            <a:r>
              <a:rPr lang="nb-NO" sz="2400" b="1" dirty="0" smtClean="0"/>
              <a:t> </a:t>
            </a:r>
            <a:r>
              <a:rPr lang="nb-NO" sz="2400" dirty="0" err="1"/>
              <a:t>e</a:t>
            </a:r>
            <a:r>
              <a:rPr lang="nb-NO" sz="2400" b="1" dirty="0" err="1" smtClean="0"/>
              <a:t>ducation</a:t>
            </a:r>
            <a:r>
              <a:rPr lang="nb-NO" sz="2400" b="1" dirty="0" smtClean="0"/>
              <a:t> </a:t>
            </a:r>
            <a:r>
              <a:rPr lang="nb-NO" sz="2400" b="1" dirty="0" smtClean="0"/>
              <a:t>in Europe </a:t>
            </a:r>
            <a:r>
              <a:rPr lang="nb-NO" sz="2400" dirty="0" err="1"/>
              <a:t>t</a:t>
            </a:r>
            <a:r>
              <a:rPr lang="nb-NO" sz="2400" b="1" dirty="0" err="1" smtClean="0"/>
              <a:t>oday</a:t>
            </a:r>
            <a:endParaRPr lang="nb-NO" sz="2400" b="1" dirty="0"/>
          </a:p>
        </p:txBody>
      </p:sp>
      <p:sp>
        <p:nvSpPr>
          <p:cNvPr id="5" name="Plassholder for innhold 2"/>
          <p:cNvSpPr>
            <a:spLocks noGrp="1"/>
          </p:cNvSpPr>
          <p:nvPr>
            <p:ph idx="1"/>
          </p:nvPr>
        </p:nvSpPr>
        <p:spPr>
          <a:xfrm>
            <a:off x="539552" y="1412776"/>
            <a:ext cx="5184576" cy="2674758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 smtClean="0"/>
              <a:t>Sendt til </a:t>
            </a:r>
            <a:r>
              <a:rPr lang="nb-NO" sz="1800" dirty="0" smtClean="0"/>
              <a:t>alle </a:t>
            </a:r>
            <a:r>
              <a:rPr lang="nb-NO" sz="1800" dirty="0" smtClean="0"/>
              <a:t>medlemsinstitusjonene. 311 svar, alle medlemsland representert:</a:t>
            </a:r>
            <a:endParaRPr lang="nb-NO" sz="1800" dirty="0" smtClean="0"/>
          </a:p>
          <a:p>
            <a:endParaRPr lang="nb-NO" sz="1800" dirty="0" smtClean="0"/>
          </a:p>
          <a:p>
            <a:r>
              <a:rPr lang="nb-NO" sz="1800" dirty="0" smtClean="0"/>
              <a:t>Strategiske prioriteringer: 1) DE-</a:t>
            </a:r>
            <a:r>
              <a:rPr lang="nb-NO" sz="1800" dirty="0" err="1" smtClean="0"/>
              <a:t>funding</a:t>
            </a:r>
            <a:r>
              <a:rPr lang="nb-NO" sz="1800" dirty="0" smtClean="0"/>
              <a:t>, 2) Forskningsetikk, 3) Internasjonale kandidater</a:t>
            </a:r>
          </a:p>
          <a:p>
            <a:r>
              <a:rPr lang="nb-NO" sz="1800" dirty="0" smtClean="0"/>
              <a:t>Salzburg ser ut til å fungere på et vis</a:t>
            </a:r>
          </a:p>
          <a:p>
            <a:r>
              <a:rPr lang="nb-NO" sz="1800" dirty="0"/>
              <a:t>Veiledning er mindre privatisert, institusjonene tar mer </a:t>
            </a:r>
            <a:r>
              <a:rPr lang="nb-NO" sz="1800" dirty="0" smtClean="0"/>
              <a:t>ansvar</a:t>
            </a:r>
            <a:endParaRPr lang="nb-NO" sz="1800" dirty="0" smtClean="0"/>
          </a:p>
          <a:p>
            <a:r>
              <a:rPr lang="nb-NO" sz="1800" dirty="0" smtClean="0"/>
              <a:t>Doktorgradsprogrammer </a:t>
            </a:r>
            <a:r>
              <a:rPr lang="nb-NO" sz="1800" dirty="0" smtClean="0"/>
              <a:t>og </a:t>
            </a:r>
            <a:r>
              <a:rPr lang="nb-NO" sz="1800" dirty="0" smtClean="0"/>
              <a:t>-skoler </a:t>
            </a:r>
            <a:r>
              <a:rPr lang="nb-NO" sz="1800" dirty="0" smtClean="0"/>
              <a:t>er </a:t>
            </a:r>
            <a:r>
              <a:rPr lang="nb-NO" sz="1800" dirty="0" smtClean="0"/>
              <a:t>de vanligste organiseringsformene</a:t>
            </a:r>
            <a:endParaRPr lang="nb-NO" sz="1800" dirty="0" smtClean="0"/>
          </a:p>
          <a:p>
            <a:r>
              <a:rPr lang="nb-NO" sz="1800" dirty="0" smtClean="0"/>
              <a:t>3 </a:t>
            </a:r>
            <a:r>
              <a:rPr lang="nb-NO" sz="1800" dirty="0"/>
              <a:t>eller 4 </a:t>
            </a:r>
            <a:r>
              <a:rPr lang="nb-NO" sz="1800" dirty="0" smtClean="0"/>
              <a:t>år, </a:t>
            </a:r>
            <a:r>
              <a:rPr lang="nb-NO" sz="1800" dirty="0" smtClean="0"/>
              <a:t>gjennomsnitt +0,5 </a:t>
            </a:r>
            <a:r>
              <a:rPr lang="nb-NO" sz="1800" dirty="0" smtClean="0"/>
              <a:t>år ekstra</a:t>
            </a:r>
          </a:p>
          <a:p>
            <a:endParaRPr lang="nb-NO" sz="1800" dirty="0"/>
          </a:p>
          <a:p>
            <a:r>
              <a:rPr lang="nb-NO" sz="1800" dirty="0" smtClean="0"/>
              <a:t>Mye er likt, mer er </a:t>
            </a:r>
            <a:r>
              <a:rPr lang="nb-NO" sz="1800" dirty="0" smtClean="0"/>
              <a:t>ulikt</a:t>
            </a:r>
            <a:endParaRPr lang="nb-NO" sz="1800" dirty="0" smtClean="0"/>
          </a:p>
        </p:txBody>
      </p:sp>
      <p:pic>
        <p:nvPicPr>
          <p:cNvPr id="6" name="Bilde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1556792"/>
            <a:ext cx="2482998" cy="3472870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5868144" y="5157192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smtClean="0"/>
              <a:t>(Klikk på bildet for å få opp rapporten)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09463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1560" y="838200"/>
            <a:ext cx="7908428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Joint Degree Troubleshooting</a:t>
            </a:r>
          </a:p>
        </p:txBody>
      </p:sp>
      <p:graphicFrame>
        <p:nvGraphicFramePr>
          <p:cNvPr id="2" name="Plassholder for innhold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7067427"/>
              </p:ext>
            </p:extLst>
          </p:nvPr>
        </p:nvGraphicFramePr>
        <p:xfrm>
          <a:off x="611560" y="1981200"/>
          <a:ext cx="5086037" cy="404009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081251"/>
                <a:gridCol w="1475181"/>
                <a:gridCol w="1529605"/>
              </a:tblGrid>
              <a:tr h="917632"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Problem area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Joint</a:t>
                      </a:r>
                      <a:r>
                        <a:rPr lang="en-GB" baseline="0" noProof="0" dirty="0" smtClean="0"/>
                        <a:t> PhD degree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Joint supervision</a:t>
                      </a:r>
                      <a:endParaRPr lang="en-GB" noProof="0" dirty="0"/>
                    </a:p>
                  </a:txBody>
                  <a:tcPr/>
                </a:tc>
              </a:tr>
              <a:tr h="367348">
                <a:tc>
                  <a:txBody>
                    <a:bodyPr/>
                    <a:lstStyle/>
                    <a:p>
                      <a:r>
                        <a:rPr lang="en-GB" noProof="0" dirty="0" smtClean="0"/>
                        <a:t>Laws/regulations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54%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28%</a:t>
                      </a:r>
                      <a:endParaRPr lang="en-GB" noProof="0" dirty="0"/>
                    </a:p>
                  </a:txBody>
                  <a:tcPr/>
                </a:tc>
              </a:tr>
              <a:tr h="367348">
                <a:tc>
                  <a:txBody>
                    <a:bodyPr/>
                    <a:lstStyle/>
                    <a:p>
                      <a:r>
                        <a:rPr lang="en-GB" noProof="0" dirty="0" smtClean="0"/>
                        <a:t>Tuition fees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19%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6%</a:t>
                      </a:r>
                      <a:endParaRPr lang="en-GB" noProof="0" dirty="0"/>
                    </a:p>
                  </a:txBody>
                  <a:tcPr/>
                </a:tc>
              </a:tr>
              <a:tr h="642859">
                <a:tc>
                  <a:txBody>
                    <a:bodyPr/>
                    <a:lstStyle/>
                    <a:p>
                      <a:r>
                        <a:rPr lang="en-GB" noProof="0" dirty="0" smtClean="0"/>
                        <a:t>Admission requirements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23%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16%</a:t>
                      </a:r>
                      <a:endParaRPr lang="en-GB" noProof="0" dirty="0"/>
                    </a:p>
                  </a:txBody>
                  <a:tcPr/>
                </a:tc>
              </a:tr>
              <a:tr h="367348">
                <a:tc>
                  <a:txBody>
                    <a:bodyPr/>
                    <a:lstStyle/>
                    <a:p>
                      <a:r>
                        <a:rPr lang="nb-NO" noProof="0" dirty="0" smtClean="0"/>
                        <a:t>IPR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15%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7%</a:t>
                      </a:r>
                      <a:endParaRPr lang="en-GB" noProof="0" dirty="0"/>
                    </a:p>
                  </a:txBody>
                  <a:tcPr/>
                </a:tc>
              </a:tr>
              <a:tr h="642859">
                <a:tc>
                  <a:txBody>
                    <a:bodyPr/>
                    <a:lstStyle/>
                    <a:p>
                      <a:r>
                        <a:rPr lang="en-GB" noProof="0" dirty="0" smtClean="0"/>
                        <a:t>Supervisor</a:t>
                      </a:r>
                      <a:r>
                        <a:rPr lang="en-GB" baseline="0" noProof="0" dirty="0" smtClean="0"/>
                        <a:t> in </a:t>
                      </a:r>
                      <a:r>
                        <a:rPr lang="en-GB" noProof="0" dirty="0" smtClean="0"/>
                        <a:t>evaluation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33%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16%</a:t>
                      </a:r>
                      <a:endParaRPr lang="en-GB" noProof="0" dirty="0"/>
                    </a:p>
                  </a:txBody>
                  <a:tcPr/>
                </a:tc>
              </a:tr>
              <a:tr h="367348">
                <a:tc>
                  <a:txBody>
                    <a:bodyPr/>
                    <a:lstStyle/>
                    <a:p>
                      <a:r>
                        <a:rPr lang="nb-NO" noProof="0" dirty="0" smtClean="0"/>
                        <a:t>Public defence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27%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10%</a:t>
                      </a:r>
                      <a:endParaRPr lang="en-GB" noProof="0" dirty="0"/>
                    </a:p>
                  </a:txBody>
                  <a:tcPr/>
                </a:tc>
              </a:tr>
              <a:tr h="367348">
                <a:tc>
                  <a:txBody>
                    <a:bodyPr/>
                    <a:lstStyle/>
                    <a:p>
                      <a:r>
                        <a:rPr lang="nb-NO" noProof="0" dirty="0" smtClean="0"/>
                        <a:t>Diploma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40%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22%</a:t>
                      </a:r>
                      <a:endParaRPr lang="en-GB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Sylinder 3"/>
          <p:cNvSpPr txBox="1"/>
          <p:nvPr/>
        </p:nvSpPr>
        <p:spPr>
          <a:xfrm>
            <a:off x="5777136" y="2235636"/>
            <a:ext cx="3115344" cy="378565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Wants and needs?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First successful JD: 380 e-mails </a:t>
            </a:r>
          </a:p>
          <a:p>
            <a:pPr marL="342000" indent="-342000"/>
            <a:r>
              <a:rPr lang="en-GB" dirty="0" smtClean="0"/>
              <a:t>     (first unsuccessful, 568…)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>
                <a:hlinkClick r:id="rId2"/>
              </a:rPr>
              <a:t>National guidelines</a:t>
            </a:r>
            <a:r>
              <a:rPr lang="en-GB" dirty="0" smtClean="0"/>
              <a:t>, </a:t>
            </a:r>
            <a:r>
              <a:rPr lang="en-GB" dirty="0" smtClean="0">
                <a:hlinkClick r:id="rId3"/>
              </a:rPr>
              <a:t>institutional regulations</a:t>
            </a: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Latest successful JD: 128 e-mails</a:t>
            </a:r>
            <a:endParaRPr lang="en-GB" dirty="0"/>
          </a:p>
        </p:txBody>
      </p:sp>
      <p:pic>
        <p:nvPicPr>
          <p:cNvPr id="7" name="Picture 3" descr="Skrik_log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5" y="405829"/>
            <a:ext cx="2016223" cy="179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298</Words>
  <Application>Microsoft Office PowerPoint</Application>
  <PresentationFormat>Skjermfremvisning (4:3)</PresentationFormat>
  <Paragraphs>54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4" baseType="lpstr">
      <vt:lpstr>Blank Presentation</vt:lpstr>
      <vt:lpstr>2019 EUA-CDE Thematic Workshop, 17 - 18 January 2019: Inter-institutional collaboration in doctoral education </vt:lpstr>
      <vt:lpstr>Undersøkelse: Doctoral education in Europe today</vt:lpstr>
      <vt:lpstr>Joint Degree Troubleshooting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Anna Kolberg Buverud</cp:lastModifiedBy>
  <cp:revision>19</cp:revision>
  <dcterms:created xsi:type="dcterms:W3CDTF">2010-03-17T10:59:25Z</dcterms:created>
  <dcterms:modified xsi:type="dcterms:W3CDTF">2019-05-23T10:40:44Z</dcterms:modified>
</cp:coreProperties>
</file>