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4"/>
  </p:sldMasterIdLst>
  <p:notesMasterIdLst>
    <p:notesMasterId r:id="rId21"/>
  </p:notesMasterIdLst>
  <p:handoutMasterIdLst>
    <p:handoutMasterId r:id="rId22"/>
  </p:handoutMasterIdLst>
  <p:sldIdLst>
    <p:sldId id="256" r:id="rId5"/>
    <p:sldId id="338" r:id="rId6"/>
    <p:sldId id="367" r:id="rId7"/>
    <p:sldId id="407" r:id="rId8"/>
    <p:sldId id="406" r:id="rId9"/>
    <p:sldId id="408" r:id="rId10"/>
    <p:sldId id="409" r:id="rId11"/>
    <p:sldId id="383" r:id="rId12"/>
    <p:sldId id="410" r:id="rId13"/>
    <p:sldId id="379" r:id="rId14"/>
    <p:sldId id="380" r:id="rId15"/>
    <p:sldId id="368" r:id="rId16"/>
    <p:sldId id="412" r:id="rId17"/>
    <p:sldId id="413" r:id="rId18"/>
    <p:sldId id="414" r:id="rId19"/>
    <p:sldId id="415" r:id="rId20"/>
  </p:sldIdLst>
  <p:sldSz cx="12192000" cy="6858000"/>
  <p:notesSz cx="6858000" cy="9144000"/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0000"/>
    <a:srgbClr val="1A1918"/>
    <a:srgbClr val="E68801"/>
    <a:srgbClr val="D61B1B"/>
    <a:srgbClr val="1A285F"/>
    <a:srgbClr val="EE2736"/>
    <a:srgbClr val="CACAC2"/>
    <a:srgbClr val="0000FF"/>
    <a:srgbClr val="0000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A66BABF-0BFB-455E-8C9E-5CCFDF8922C1}" v="44" dt="2022-05-25T05:52:38.894"/>
    <p1510:client id="{7143EC9D-3F0D-4FEC-BEF2-C1B54D3C25FF}" v="11" dt="2022-05-25T06:47:07.038"/>
    <p1510:client id="{7BFCFB8F-DB70-4DD4-A9E2-6DBE2CBD257B}" v="38" dt="2022-05-24T19:25:34.88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86020" autoAdjust="0"/>
  </p:normalViewPr>
  <p:slideViewPr>
    <p:cSldViewPr snapToGrid="0">
      <p:cViewPr varScale="1">
        <p:scale>
          <a:sx n="75" d="100"/>
          <a:sy n="75" d="100"/>
        </p:scale>
        <p:origin x="317" y="6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63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6109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60792" lvl="0" indent="0">
              <a:spcBef>
                <a:spcPts val="500"/>
              </a:spcBef>
              <a:buFont typeface="Arial,Sans-Serif"/>
              <a:buNone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5611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9612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60792" lvl="0" indent="0">
              <a:spcBef>
                <a:spcPts val="500"/>
              </a:spcBef>
              <a:buFont typeface="Arial,Sans-Serif"/>
              <a:buNone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3877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8126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2986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7410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60792" lvl="0" indent="0">
              <a:spcBef>
                <a:spcPts val="500"/>
              </a:spcBef>
              <a:buFont typeface="Arial,Sans-Serif"/>
              <a:buNone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3555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3785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8239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3141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4.png"/><Relationship Id="rId4" Type="http://schemas.openxmlformats.org/officeDocument/2006/relationships/image" Target="../media/image5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11.svg"/><Relationship Id="rId4" Type="http://schemas.openxmlformats.org/officeDocument/2006/relationships/image" Target="../media/image6.png"/><Relationship Id="rId9" Type="http://schemas.openxmlformats.org/officeDocument/2006/relationships/image" Target="../media/image9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3.png"/><Relationship Id="rId7" Type="http://schemas.openxmlformats.org/officeDocument/2006/relationships/image" Target="../media/image4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svg"/><Relationship Id="rId5" Type="http://schemas.openxmlformats.org/officeDocument/2006/relationships/image" Target="../media/image6.png"/><Relationship Id="rId10" Type="http://schemas.openxmlformats.org/officeDocument/2006/relationships/image" Target="../media/image9.svg"/><Relationship Id="rId4" Type="http://schemas.openxmlformats.org/officeDocument/2006/relationships/image" Target="../media/image5.svg"/><Relationship Id="rId9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11.svg"/><Relationship Id="rId4" Type="http://schemas.openxmlformats.org/officeDocument/2006/relationships/image" Target="../media/image6.png"/><Relationship Id="rId9" Type="http://schemas.openxmlformats.org/officeDocument/2006/relationships/image" Target="../media/image9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3375167"/>
            <a:ext cx="5716962" cy="1547605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69DA1E-EAF3-4579-9C13-A3B45E22F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3375167"/>
            <a:ext cx="5716962" cy="1547605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UiO Fullbredde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8534B2-2B3C-45E4-A5C6-20DB83FC5B61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334682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kapfor1, kapfor4, kapfor5, kapfor6, kapfor7</a:t>
            </a:r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ullbredde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2826FC79-CEAE-42C3-9725-FAEABEBE6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334682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Enhet</a:t>
            </a:r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84D768E-AC85-41DD-B1B7-0298BF33163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Velg fakultet fra </a:t>
            </a:r>
            <a:r>
              <a:rPr lang="nb-NO" noProof="0" err="1"/>
              <a:t>nedtrekksmenyen</a:t>
            </a:r>
            <a:endParaRPr lang="en-US" noProof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 hidden="1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Velg fakultet fra </a:t>
            </a:r>
            <a:r>
              <a:rPr lang="nb-NO" noProof="0" err="1"/>
              <a:t>nedtrekksmenyen</a:t>
            </a:r>
            <a:endParaRPr lang="en-US" noProof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Uthevet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Uthevet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/>
              <a:t>Navn på institutt</a:t>
            </a:r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/>
              <a:t>Punkt A</a:t>
            </a:r>
          </a:p>
          <a:p>
            <a:pPr lvl="0"/>
            <a:r>
              <a:rPr lang="nb-NO"/>
              <a:t>Punkt B</a:t>
            </a:r>
          </a:p>
          <a:p>
            <a:pPr lvl="0"/>
            <a:r>
              <a:rPr lang="nb-NO"/>
              <a:t>Punkt C</a:t>
            </a:r>
          </a:p>
          <a:p>
            <a:pPr lvl="0"/>
            <a:r>
              <a:rPr lang="nb-NO"/>
              <a:t>Punkt D</a:t>
            </a:r>
            <a:endParaRPr lang="en-US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A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B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C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D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E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F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Trykk - &gt; Sett inn -&gt; Bilde for å endre eller sette inn bilde</a:t>
            </a:r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Klikk for å redigere undertittelstil i malen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4"/>
          </a:solidFill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Trykk - &gt; Sett inn -&gt; Bilde for å endre eller sette inn bilde</a:t>
            </a:r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Klikk for å redigere undertittelstil i malen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409800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Trykk - &gt; Sett inn -&gt; Bilde for å endre eller sette inn bilde</a:t>
            </a:r>
            <a:endParaRPr lang="en-US"/>
          </a:p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/>
              <a:t>Sitat</a:t>
            </a:r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9" y="1704042"/>
            <a:ext cx="11431663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469089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70" y="1704042"/>
            <a:ext cx="5469088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03335"/>
            <a:ext cx="5469089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04042"/>
            <a:ext cx="5469089" cy="4354851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59098" y="371518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59097" y="5875993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00DEDF7-A715-4410-ACF2-29795822F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5715831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F0A05AF4-63D3-4127-BC34-6BD82C03AF3F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715831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9" y="1704042"/>
            <a:ext cx="5715831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9F22D83-B5FE-4078-A904-43A001589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80168" y="1180008"/>
            <a:ext cx="11431664" cy="4720030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E1DAFF44-670E-4F4C-85A7-C39E379A8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0168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79851" y="1710199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F24F2E76-C57A-43E9-AE90-9A5885C83A59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377360" y="2793528"/>
            <a:ext cx="3524319" cy="287543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0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1" y="1720927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3FA1C9B2-210C-4D25-800A-903735EC531A}"/>
              </a:ext>
            </a:extLst>
          </p:cNvPr>
          <p:cNvSpPr>
            <a:spLocks noGrp="1"/>
          </p:cNvSpPr>
          <p:nvPr>
            <p:ph sz="quarter" idx="35"/>
          </p:nvPr>
        </p:nvSpPr>
        <p:spPr>
          <a:xfrm>
            <a:off x="4333839" y="2793528"/>
            <a:ext cx="3524320" cy="287543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3" y="1710199"/>
            <a:ext cx="352463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920B93BE-FC97-4838-B295-13DE19DE7FB1}"/>
              </a:ext>
            </a:extLst>
          </p:cNvPr>
          <p:cNvSpPr>
            <a:spLocks noGrp="1"/>
          </p:cNvSpPr>
          <p:nvPr>
            <p:ph sz="quarter" idx="37"/>
          </p:nvPr>
        </p:nvSpPr>
        <p:spPr>
          <a:xfrm>
            <a:off x="8284385" y="2793528"/>
            <a:ext cx="3524639" cy="287543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794FAB1-D6B5-4A8A-91E4-BEB7326AD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80168" y="1002716"/>
            <a:ext cx="3558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1050" y="2604949"/>
            <a:ext cx="3558098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3302287"/>
            <a:ext cx="3612984" cy="236667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02716"/>
            <a:ext cx="3556173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22127" y="2604949"/>
            <a:ext cx="3553363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6509" y="3302287"/>
            <a:ext cx="3612984" cy="236667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02716"/>
            <a:ext cx="3556173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8468" y="2604949"/>
            <a:ext cx="3553363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2851" y="3302287"/>
            <a:ext cx="3612984" cy="236667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0168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2307944"/>
            <a:ext cx="2703713" cy="336101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6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6" y="2307943"/>
            <a:ext cx="2703713" cy="3361015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2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2" y="2307944"/>
            <a:ext cx="2703713" cy="336101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8" y="2307943"/>
            <a:ext cx="2703713" cy="3361013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7F856006-F837-40CC-A206-116358E51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80167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2604949"/>
            <a:ext cx="2716858" cy="494749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7" y="3292760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7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8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8" y="3292761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8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8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8" y="3292761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40821"/>
            <a:ext cx="2716858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16858" cy="2376197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>
            <a:extLst>
              <a:ext uri="{FF2B5EF4-FFF2-40B4-BE49-F238E27FC236}">
                <a16:creationId xmlns:a16="http://schemas.microsoft.com/office/drawing/2014/main" id="{00F89B0E-F421-45EF-8C78-C84FEFC48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F7BB50C2-6F95-4C0A-8590-741501231A71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80168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0168" y="5875993"/>
            <a:ext cx="5611760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172201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00072" y="5875993"/>
            <a:ext cx="5583887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">
            <a:extLst>
              <a:ext uri="{FF2B5EF4-FFF2-40B4-BE49-F238E27FC236}">
                <a16:creationId xmlns:a16="http://schemas.microsoft.com/office/drawing/2014/main" id="{53F87D86-02F1-4288-ADF3-CFC53D24C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9" name="Text Placeholder 21">
            <a:extLst>
              <a:ext uri="{FF2B5EF4-FFF2-40B4-BE49-F238E27FC236}">
                <a16:creationId xmlns:a16="http://schemas.microsoft.com/office/drawing/2014/main" id="{78A54228-A18C-49D4-8BAE-55234982E14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80168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80170" y="1710901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7" name="Text Placeholder 21">
            <a:extLst>
              <a:ext uri="{FF2B5EF4-FFF2-40B4-BE49-F238E27FC236}">
                <a16:creationId xmlns:a16="http://schemas.microsoft.com/office/drawing/2014/main" id="{16109106-4360-48AE-97EE-22C402C46E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0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42" y="1703168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4" y="1703168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05C0B4E6-5502-441C-BDE1-D20B19081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180008"/>
            <a:ext cx="12192000" cy="567799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 preserve="1" userDrawn="1">
  <p:cSld name="1_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0" y="-167"/>
            <a:ext cx="6096000" cy="6858000"/>
          </a:xfrm>
          <a:prstGeom prst="rect">
            <a:avLst/>
          </a:prstGeom>
          <a:solidFill>
            <a:srgbClr val="E5EBFE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351652" y="3059516"/>
            <a:ext cx="5358865" cy="73863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6586000" y="965433"/>
            <a:ext cx="5116000" cy="492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800"/>
              </a:spcAft>
              <a:buSzPts val="1800"/>
              <a:buChar char="●"/>
              <a:defRPr sz="2133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no" smtClean="0"/>
              <a:pPr/>
              <a:t>‹#›</a:t>
            </a:fld>
            <a:endParaRPr lang="no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00A2AC3E-EF3E-A14E-95B4-5178ECB41F1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77650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 preserve="1" userDrawn="1">
  <p:cSld name="1_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351652" y="3059516"/>
            <a:ext cx="5358865" cy="73863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6586000" y="965433"/>
            <a:ext cx="5116000" cy="492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800"/>
              </a:spcAft>
              <a:buSzPts val="1800"/>
              <a:buChar char="●"/>
              <a:defRPr sz="2133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no" smtClean="0"/>
              <a:pPr/>
              <a:t>‹#›</a:t>
            </a:fld>
            <a:endParaRPr lang="no"/>
          </a:p>
        </p:txBody>
      </p:sp>
    </p:spTree>
    <p:extLst>
      <p:ext uri="{BB962C8B-B14F-4D97-AF65-F5344CB8AC3E}">
        <p14:creationId xmlns:p14="http://schemas.microsoft.com/office/powerpoint/2010/main" val="136924382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 preserve="1" userDrawn="1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351652" y="3059516"/>
            <a:ext cx="5358865" cy="73863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6586000" y="965433"/>
            <a:ext cx="5116000" cy="492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800"/>
              </a:spcAft>
              <a:buSzPts val="1800"/>
              <a:buChar char="●"/>
              <a:defRPr sz="2133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no" smtClean="0"/>
              <a:pPr/>
              <a:t>‹#›</a:t>
            </a:fld>
            <a:endParaRPr lang="no"/>
          </a:p>
        </p:txBody>
      </p:sp>
    </p:spTree>
    <p:extLst>
      <p:ext uri="{BB962C8B-B14F-4D97-AF65-F5344CB8AC3E}">
        <p14:creationId xmlns:p14="http://schemas.microsoft.com/office/powerpoint/2010/main" val="37094143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2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32">
            <a:extLst>
              <a:ext uri="{96DAC541-7B7A-43D3-8B79-37D633B846F1}">
                <asvg:svgBlip xmlns=""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1" r:id="rId8"/>
    <p:sldLayoutId id="2147483720" r:id="rId9"/>
    <p:sldLayoutId id="2147483719" r:id="rId10"/>
    <p:sldLayoutId id="2147483701" r:id="rId11"/>
    <p:sldLayoutId id="2147483702" r:id="rId12"/>
    <p:sldLayoutId id="2147483704" r:id="rId13"/>
    <p:sldLayoutId id="2147483732" r:id="rId14"/>
    <p:sldLayoutId id="2147483706" r:id="rId15"/>
    <p:sldLayoutId id="2147483716" r:id="rId16"/>
    <p:sldLayoutId id="2147483717" r:id="rId17"/>
    <p:sldLayoutId id="2147483713" r:id="rId18"/>
    <p:sldLayoutId id="2147483714" r:id="rId19"/>
    <p:sldLayoutId id="2147483709" r:id="rId20"/>
    <p:sldLayoutId id="2147483710" r:id="rId21"/>
    <p:sldLayoutId id="2147483711" r:id="rId22"/>
    <p:sldLayoutId id="2147483712" r:id="rId23"/>
    <p:sldLayoutId id="2147483707" r:id="rId24"/>
    <p:sldLayoutId id="2147483708" r:id="rId25"/>
    <p:sldLayoutId id="2147483715" r:id="rId26"/>
    <p:sldLayoutId id="2147483718" r:id="rId27"/>
    <p:sldLayoutId id="2147483731" r:id="rId28"/>
    <p:sldLayoutId id="2147483730" r:id="rId29"/>
    <p:sldLayoutId id="2147483733" r:id="rId30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5438" indent="-125438" algn="l" defTabSz="914446" rtl="0" eaLnBrk="1" latinLnBrk="0" hangingPunct="1">
        <a:lnSpc>
          <a:spcPct val="100000"/>
        </a:lnSpc>
        <a:spcBef>
          <a:spcPts val="115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unity.canvaslms.com/t5/Instructor-Guide/How-do-I-use-the-Accessibility-Checker-in-the-Rich-Content/ta-p/820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help.blackboard.com/nb-no/Ally/Ally_for_LMS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 title="Flere spedometer med ulike farger, disse er ikoner i støtteverktøyet Ally"/>
          <p:cNvPicPr>
            <a:picLocks noGrp="1" noChangeAspect="1"/>
          </p:cNvPicPr>
          <p:nvPr>
            <p:ph sz="quarter" idx="28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411" y="3211110"/>
            <a:ext cx="11433175" cy="1111460"/>
          </a:xfrm>
        </p:spPr>
      </p:pic>
      <p:sp>
        <p:nvSpPr>
          <p:cNvPr id="10" name="Tittel 9">
            <a:extLst>
              <a:ext uri="{FF2B5EF4-FFF2-40B4-BE49-F238E27FC236}">
                <a16:creationId xmlns:a16="http://schemas.microsoft.com/office/drawing/2014/main" id="{CDBF7C25-E9E2-6749-8DBC-67C50CA9C7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3522" y="1539827"/>
            <a:ext cx="7484952" cy="1251989"/>
          </a:xfrm>
        </p:spPr>
        <p:txBody>
          <a:bodyPr/>
          <a:lstStyle/>
          <a:p>
            <a:pPr algn="ctr"/>
            <a:r>
              <a:rPr lang="nb-NO" sz="4200" dirty="0"/>
              <a:t>G</a:t>
            </a:r>
            <a:r>
              <a:rPr lang="nb-NO" sz="4200" dirty="0" smtClean="0"/>
              <a:t>ode støtteverktøy for universell utforming i Canvas</a:t>
            </a:r>
            <a:endParaRPr lang="nb-NO" sz="4200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84715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F194C5-2540-0665-3FD7-4BBB415A9D94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marL="400359" indent="-342900">
              <a:buFont typeface="Arial" panose="020B0604020202020204" pitchFamily="34" charset="0"/>
              <a:buChar char="•"/>
            </a:pPr>
            <a:r>
              <a:rPr lang="nb-NO" sz="2400" dirty="0" smtClean="0"/>
              <a:t>Ikke-tilgjengelig tekst i opplastede dokumenter (særlig PDF)</a:t>
            </a:r>
          </a:p>
          <a:p>
            <a:pPr marL="400359" indent="-342900">
              <a:buFont typeface="Arial" panose="020B0604020202020204" pitchFamily="34" charset="0"/>
              <a:buChar char="•"/>
            </a:pPr>
            <a:r>
              <a:rPr lang="nb-NO" sz="2400" dirty="0" smtClean="0"/>
              <a:t>Manglende eller feil bruk av overskrifter (h2, h3, h4, osv.)</a:t>
            </a:r>
          </a:p>
          <a:p>
            <a:pPr marL="400359" indent="-342900">
              <a:buFont typeface="Arial" panose="020B0604020202020204" pitchFamily="34" charset="0"/>
              <a:buChar char="•"/>
            </a:pPr>
            <a:r>
              <a:rPr lang="nb-NO" sz="2400" dirty="0" smtClean="0"/>
              <a:t>Manglende alternativ tekst på bilder </a:t>
            </a:r>
          </a:p>
          <a:p>
            <a:pPr marL="400359" indent="-342900">
              <a:buFont typeface="Arial" panose="020B0604020202020204" pitchFamily="34" charset="0"/>
              <a:buChar char="•"/>
            </a:pPr>
            <a:r>
              <a:rPr lang="nb-NO" sz="2400" dirty="0"/>
              <a:t>Feil bruk av tabeller</a:t>
            </a:r>
          </a:p>
          <a:p>
            <a:pPr marL="400359" indent="-342900">
              <a:buFont typeface="Arial" panose="020B0604020202020204" pitchFamily="34" charset="0"/>
              <a:buChar char="•"/>
            </a:pPr>
            <a:r>
              <a:rPr lang="nb-NO" sz="2400" dirty="0"/>
              <a:t>T</a:t>
            </a:r>
            <a:r>
              <a:rPr lang="nb-NO" sz="2400" dirty="0" smtClean="0"/>
              <a:t>ekst </a:t>
            </a:r>
            <a:r>
              <a:rPr lang="nb-NO" sz="2400" dirty="0"/>
              <a:t>med for lite </a:t>
            </a:r>
            <a:r>
              <a:rPr lang="nb-NO" sz="2400" dirty="0" smtClean="0"/>
              <a:t>kontrast</a:t>
            </a:r>
          </a:p>
          <a:p>
            <a:pPr marL="400359" indent="-342900">
              <a:buFont typeface="Arial" panose="020B0604020202020204" pitchFamily="34" charset="0"/>
              <a:buChar char="•"/>
            </a:pPr>
            <a:r>
              <a:rPr lang="nb-NO" sz="2400" dirty="0" smtClean="0"/>
              <a:t>Lite beskrivende lenker</a:t>
            </a:r>
            <a:endParaRPr lang="nb-NO" sz="24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DFBF74-EF61-43E1-B502-A6941EF5C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cs typeface="Arial"/>
              </a:rPr>
              <a:t>De </a:t>
            </a:r>
            <a:r>
              <a:rPr lang="en-US" dirty="0" err="1" smtClean="0">
                <a:cs typeface="Arial"/>
              </a:rPr>
              <a:t>vanligste</a:t>
            </a:r>
            <a:r>
              <a:rPr lang="en-US" dirty="0" smtClean="0">
                <a:cs typeface="Arial"/>
              </a:rPr>
              <a:t> </a:t>
            </a:r>
            <a:r>
              <a:rPr lang="en-US" dirty="0" err="1" smtClean="0">
                <a:cs typeface="Arial"/>
              </a:rPr>
              <a:t>uu-funn</a:t>
            </a:r>
            <a:r>
              <a:rPr lang="en-US" dirty="0" smtClean="0">
                <a:cs typeface="Arial"/>
              </a:rPr>
              <a:t> </a:t>
            </a:r>
            <a:r>
              <a:rPr lang="en-US" dirty="0" err="1" smtClean="0">
                <a:cs typeface="Arial"/>
              </a:rPr>
              <a:t>i</a:t>
            </a:r>
            <a:r>
              <a:rPr lang="en-US" dirty="0" smtClean="0">
                <a:cs typeface="Arial"/>
              </a:rPr>
              <a:t> Canvas</a:t>
            </a:r>
            <a:endParaRPr lang="en-US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81410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336072" y="5977467"/>
            <a:ext cx="5283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 smtClean="0">
                <a:hlinkClick r:id="rId3"/>
              </a:rPr>
              <a:t>Hvordan bruke tilgjengelighetskontroll i Canvas </a:t>
            </a:r>
            <a:r>
              <a:rPr lang="nb-NO" sz="1400" dirty="0" smtClean="0"/>
              <a:t>(community.canvaslms.com, engelsk) </a:t>
            </a:r>
            <a:endParaRPr lang="nb-NO" sz="1400" dirty="0"/>
          </a:p>
        </p:txBody>
      </p:sp>
      <p:pic>
        <p:nvPicPr>
          <p:cNvPr id="4" name="Picture 6" title="Skjermbilde av teksteditoren i Canvas, hvor tilgjengelighetskontrollen viser fire feil på siden">
            <a:extLst>
              <a:ext uri="{FF2B5EF4-FFF2-40B4-BE49-F238E27FC236}">
                <a16:creationId xmlns:a16="http://schemas.microsoft.com/office/drawing/2014/main" id="{470EDD7F-63FC-41E1-E67C-3E4BB6FF5F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2270839"/>
            <a:ext cx="5683672" cy="3016769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E80CBC4-5DEE-B320-FDB8-130ED5060892}"/>
              </a:ext>
            </a:extLst>
          </p:cNvPr>
          <p:cNvSpPr txBox="1">
            <a:spLocks/>
          </p:cNvSpPr>
          <p:nvPr/>
        </p:nvSpPr>
        <p:spPr>
          <a:xfrm>
            <a:off x="6336072" y="948267"/>
            <a:ext cx="5692139" cy="1227666"/>
          </a:xfrm>
          <a:prstGeom prst="rect">
            <a:avLst/>
          </a:prstGeom>
        </p:spPr>
        <p:txBody>
          <a:bodyPr spcFirstLastPara="1" vert="horz" wrap="square" lIns="0" tIns="0" rIns="0" bIns="0" rtlCol="0" anchor="t" anchorCtr="0">
            <a:noAutofit/>
          </a:bodyPr>
          <a:lstStyle>
            <a:lvl1pPr marL="609585" lvl="0" indent="-457189" algn="l" defTabSz="91444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SzPts val="1800"/>
              <a:buFont typeface="Arial" panose="020B0604020202020204" pitchFamily="34" charset="0"/>
              <a:buChar char="●"/>
              <a:defRPr sz="2133" kern="120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219170" lvl="1" indent="-423323" algn="l" defTabSz="91444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754" lvl="2" indent="-423323" algn="l" defTabSz="91444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■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38339" lvl="3" indent="-423323" algn="l" defTabSz="91444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●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47924" lvl="4" indent="-423323" algn="l" defTabSz="91444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57509" lvl="5" indent="-423323" algn="l" defTabSz="914446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67093" lvl="6" indent="-423323" algn="l" defTabSz="914446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●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76678" lvl="7" indent="-423323" algn="l" defTabSz="914446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263" lvl="8" indent="-423323" algn="l" defTabSz="914446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sz="2000" dirty="0" smtClean="0">
                <a:ea typeface="+mn-lt"/>
                <a:cs typeface="+mn-lt"/>
              </a:rPr>
              <a:t>Sjekker etter vanlige feil der det brukes teksteditor. </a:t>
            </a:r>
          </a:p>
          <a:p>
            <a:pPr marL="0" indent="0">
              <a:buNone/>
            </a:pPr>
            <a:r>
              <a:rPr lang="nb-NO" sz="2000" dirty="0" smtClean="0">
                <a:ea typeface="+mn-lt"/>
                <a:cs typeface="+mn-lt"/>
              </a:rPr>
              <a:t>Gjelder sider, oppgaver, tester, diskusjoner og</a:t>
            </a:r>
            <a:r>
              <a:rPr lang="nb-NO" sz="2000" dirty="0">
                <a:ea typeface="+mn-lt"/>
                <a:cs typeface="+mn-lt"/>
              </a:rPr>
              <a:t> </a:t>
            </a:r>
            <a:r>
              <a:rPr lang="nb-NO" sz="2000" dirty="0" smtClean="0">
                <a:ea typeface="+mn-lt"/>
                <a:cs typeface="+mn-lt"/>
              </a:rPr>
              <a:t>kunngjøringer.</a:t>
            </a:r>
            <a:endParaRPr lang="nb-NO" sz="2000" dirty="0">
              <a:ea typeface="+mn-lt"/>
              <a:cs typeface="+mn-l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AD7941-C84D-F03E-5832-E43A81EB9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586" y="2686787"/>
            <a:ext cx="5358865" cy="1292631"/>
          </a:xfrm>
        </p:spPr>
        <p:txBody>
          <a:bodyPr/>
          <a:lstStyle/>
          <a:p>
            <a:r>
              <a:rPr lang="en-US" dirty="0" err="1" smtClean="0">
                <a:cs typeface="Arial"/>
              </a:rPr>
              <a:t>Tilgjengelighetskontroll</a:t>
            </a:r>
            <a:r>
              <a:rPr lang="en-US" dirty="0" smtClean="0">
                <a:cs typeface="Arial"/>
              </a:rPr>
              <a:t> </a:t>
            </a:r>
            <a:r>
              <a:rPr lang="en-US" dirty="0" err="1" smtClean="0">
                <a:cs typeface="Arial"/>
              </a:rPr>
              <a:t>i</a:t>
            </a:r>
            <a:r>
              <a:rPr lang="en-US" dirty="0" smtClean="0">
                <a:cs typeface="Arial"/>
              </a:rPr>
              <a:t> </a:t>
            </a:r>
            <a:r>
              <a:rPr lang="en-US" dirty="0" err="1" smtClean="0">
                <a:cs typeface="Arial"/>
              </a:rPr>
              <a:t>teksteditor</a:t>
            </a:r>
            <a:endParaRPr lang="en-US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92904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F194C5-2540-0665-3FD7-4BBB415A9D94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marL="400359" indent="-342900">
              <a:buFont typeface="Arial" panose="020B0604020202020204" pitchFamily="34" charset="0"/>
              <a:buChar char="•"/>
            </a:pPr>
            <a:r>
              <a:rPr lang="en-US" sz="2400" dirty="0" err="1" smtClean="0"/>
              <a:t>Overskrifter</a:t>
            </a:r>
            <a:r>
              <a:rPr lang="en-US" sz="2400" dirty="0" smtClean="0"/>
              <a:t> (</a:t>
            </a:r>
            <a:r>
              <a:rPr lang="en-US" sz="2400" dirty="0" err="1" smtClean="0"/>
              <a:t>varsler</a:t>
            </a:r>
            <a:r>
              <a:rPr lang="en-US" sz="2400" dirty="0" smtClean="0"/>
              <a:t> om </a:t>
            </a:r>
            <a:r>
              <a:rPr lang="en-US" sz="2400" dirty="0" err="1" smtClean="0"/>
              <a:t>lengde</a:t>
            </a:r>
            <a:r>
              <a:rPr lang="en-US" sz="2400" dirty="0" smtClean="0"/>
              <a:t> </a:t>
            </a:r>
            <a:r>
              <a:rPr lang="en-US" sz="2400" dirty="0" err="1" smtClean="0"/>
              <a:t>og</a:t>
            </a:r>
            <a:r>
              <a:rPr lang="en-US" sz="2400" dirty="0" smtClean="0"/>
              <a:t> </a:t>
            </a:r>
            <a:r>
              <a:rPr lang="en-US" sz="2400" dirty="0" err="1" smtClean="0"/>
              <a:t>rekkefølge</a:t>
            </a:r>
            <a:r>
              <a:rPr lang="en-US" sz="2400" dirty="0" smtClean="0"/>
              <a:t>)</a:t>
            </a:r>
          </a:p>
          <a:p>
            <a:pPr marL="400359" indent="-342900">
              <a:buFont typeface="Arial" panose="020B0604020202020204" pitchFamily="34" charset="0"/>
              <a:buChar char="•"/>
            </a:pPr>
            <a:r>
              <a:rPr lang="en-US" sz="2400" dirty="0" err="1" smtClean="0"/>
              <a:t>Alternativ</a:t>
            </a:r>
            <a:r>
              <a:rPr lang="en-US" sz="2400" dirty="0" smtClean="0"/>
              <a:t> </a:t>
            </a:r>
            <a:r>
              <a:rPr lang="en-US" sz="2400" dirty="0" err="1" smtClean="0"/>
              <a:t>tekst</a:t>
            </a:r>
            <a:r>
              <a:rPr lang="en-US" sz="2400" dirty="0" smtClean="0"/>
              <a:t> </a:t>
            </a:r>
            <a:r>
              <a:rPr lang="en-US" sz="2400" dirty="0" err="1" smtClean="0"/>
              <a:t>på</a:t>
            </a:r>
            <a:r>
              <a:rPr lang="en-US" sz="2400" dirty="0" smtClean="0"/>
              <a:t> </a:t>
            </a:r>
            <a:r>
              <a:rPr lang="en-US" sz="2400" dirty="0" err="1" smtClean="0"/>
              <a:t>bilder</a:t>
            </a:r>
            <a:r>
              <a:rPr lang="en-US" sz="2400" dirty="0" smtClean="0"/>
              <a:t> (</a:t>
            </a:r>
            <a:r>
              <a:rPr lang="en-US" sz="2400" dirty="0" err="1" smtClean="0"/>
              <a:t>varsler</a:t>
            </a:r>
            <a:r>
              <a:rPr lang="en-US" sz="2400" dirty="0" smtClean="0"/>
              <a:t> om </a:t>
            </a:r>
            <a:r>
              <a:rPr lang="en-US" sz="2400" dirty="0" err="1" smtClean="0"/>
              <a:t>mangler</a:t>
            </a:r>
            <a:r>
              <a:rPr lang="en-US" sz="2400" dirty="0" smtClean="0"/>
              <a:t>, </a:t>
            </a:r>
            <a:r>
              <a:rPr lang="en-US" sz="2400" dirty="0" err="1" smtClean="0"/>
              <a:t>lengde</a:t>
            </a:r>
            <a:r>
              <a:rPr lang="en-US" sz="2400" dirty="0" smtClean="0"/>
              <a:t> </a:t>
            </a:r>
            <a:r>
              <a:rPr lang="en-US" sz="2400" dirty="0" err="1" smtClean="0"/>
              <a:t>og</a:t>
            </a:r>
            <a:r>
              <a:rPr lang="en-US" sz="2400" dirty="0" smtClean="0"/>
              <a:t> </a:t>
            </a:r>
            <a:r>
              <a:rPr lang="en-US" sz="2400" dirty="0" err="1" smtClean="0"/>
              <a:t>bildefilnavn</a:t>
            </a:r>
            <a:r>
              <a:rPr lang="en-US" sz="2400" dirty="0" smtClean="0"/>
              <a:t>)</a:t>
            </a:r>
          </a:p>
          <a:p>
            <a:pPr marL="400359" indent="-342900">
              <a:buFont typeface="Arial" panose="020B0604020202020204" pitchFamily="34" charset="0"/>
              <a:buChar char="•"/>
            </a:pPr>
            <a:r>
              <a:rPr lang="en-US" sz="2400" dirty="0" err="1" smtClean="0"/>
              <a:t>Kontrast</a:t>
            </a:r>
            <a:r>
              <a:rPr lang="en-US" sz="2400" dirty="0" smtClean="0"/>
              <a:t> </a:t>
            </a:r>
            <a:r>
              <a:rPr lang="en-US" sz="2400" dirty="0" err="1" smtClean="0"/>
              <a:t>i</a:t>
            </a:r>
            <a:r>
              <a:rPr lang="en-US" sz="2400" dirty="0" smtClean="0"/>
              <a:t> </a:t>
            </a:r>
            <a:r>
              <a:rPr lang="en-US" sz="2400" dirty="0" err="1" smtClean="0"/>
              <a:t>tekst</a:t>
            </a:r>
            <a:endParaRPr lang="en-US" sz="2400" dirty="0" smtClean="0"/>
          </a:p>
          <a:p>
            <a:pPr marL="400359" indent="-342900">
              <a:buFont typeface="Arial" panose="020B0604020202020204" pitchFamily="34" charset="0"/>
              <a:buChar char="•"/>
            </a:pPr>
            <a:r>
              <a:rPr lang="en-US" sz="2400" dirty="0" err="1" smtClean="0"/>
              <a:t>Tabeller</a:t>
            </a:r>
            <a:endParaRPr lang="en-US" sz="2400" dirty="0"/>
          </a:p>
          <a:p>
            <a:pPr marL="400359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Lister</a:t>
            </a:r>
          </a:p>
          <a:p>
            <a:pPr marL="400359" indent="-342900">
              <a:buFont typeface="Arial" panose="020B0604020202020204" pitchFamily="34" charset="0"/>
              <a:buChar char="•"/>
            </a:pPr>
            <a:r>
              <a:rPr lang="en-US" sz="2400" dirty="0" err="1" smtClean="0"/>
              <a:t>Lenker</a:t>
            </a:r>
            <a:endParaRPr lang="en-US" sz="24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DFBF74-EF61-43E1-B502-A6941EF5C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cs typeface="Arial"/>
              </a:rPr>
              <a:t>Tilgjengelighetskontrollen</a:t>
            </a:r>
            <a:r>
              <a:rPr lang="en-US" dirty="0" smtClean="0">
                <a:cs typeface="Arial"/>
              </a:rPr>
              <a:t> </a:t>
            </a:r>
            <a:r>
              <a:rPr lang="en-US" dirty="0" err="1" smtClean="0">
                <a:cs typeface="Arial"/>
              </a:rPr>
              <a:t>sjekker</a:t>
            </a:r>
            <a:r>
              <a:rPr lang="en-US" dirty="0" smtClean="0">
                <a:cs typeface="Arial"/>
              </a:rPr>
              <a:t> </a:t>
            </a:r>
            <a:r>
              <a:rPr lang="en-US" dirty="0" err="1" smtClean="0">
                <a:cs typeface="Arial"/>
              </a:rPr>
              <a:t>mye</a:t>
            </a:r>
            <a:r>
              <a:rPr lang="en-US" dirty="0" smtClean="0">
                <a:cs typeface="Arial"/>
              </a:rPr>
              <a:t>, men </a:t>
            </a:r>
            <a:r>
              <a:rPr lang="en-US" dirty="0" err="1" smtClean="0">
                <a:cs typeface="Arial"/>
              </a:rPr>
              <a:t>ikke</a:t>
            </a:r>
            <a:r>
              <a:rPr lang="en-US" dirty="0" smtClean="0">
                <a:cs typeface="Arial"/>
              </a:rPr>
              <a:t> alt</a:t>
            </a:r>
            <a:endParaRPr lang="en-US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53572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4510" y="752067"/>
            <a:ext cx="11431664" cy="754068"/>
          </a:xfrm>
        </p:spPr>
        <p:txBody>
          <a:bodyPr/>
          <a:lstStyle/>
          <a:p>
            <a:r>
              <a:rPr lang="nb-NO" dirty="0" smtClean="0"/>
              <a:t>Skjermbilde av teksteditor i Canvas, med eksempel av varsel fra tilgjengelighetskontrollen </a:t>
            </a:r>
            <a:endParaRPr lang="nb-NO" dirty="0"/>
          </a:p>
        </p:txBody>
      </p:sp>
      <p:pic>
        <p:nvPicPr>
          <p:cNvPr id="5" name="Picture Placeholder 4" title="Skjermbilde av teksteditoren i Canvas, hvor tilgjengelighetskontrollen viser fire feil på siden"/>
          <p:cNvPicPr>
            <a:picLocks noGrp="1" noChangeAspect="1"/>
          </p:cNvPicPr>
          <p:nvPr>
            <p:ph type="pic" sz="quarter" idx="2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168" y="389604"/>
            <a:ext cx="11480348" cy="6093518"/>
          </a:xfrm>
        </p:spPr>
      </p:pic>
    </p:spTree>
    <p:extLst>
      <p:ext uri="{BB962C8B-B14F-4D97-AF65-F5344CB8AC3E}">
        <p14:creationId xmlns:p14="http://schemas.microsoft.com/office/powerpoint/2010/main" val="3551333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4510" y="752067"/>
            <a:ext cx="11431664" cy="754068"/>
          </a:xfrm>
        </p:spPr>
        <p:txBody>
          <a:bodyPr/>
          <a:lstStyle/>
          <a:p>
            <a:r>
              <a:rPr lang="nb-NO" dirty="0" smtClean="0"/>
              <a:t>Skjermbilde av teksteditor i Canvas, med eksempel av et problem med alternativ tekst på bilder i tilgjengelighetskontrollen </a:t>
            </a:r>
            <a:endParaRPr lang="nb-NO" dirty="0"/>
          </a:p>
        </p:txBody>
      </p:sp>
      <p:pic>
        <p:nvPicPr>
          <p:cNvPr id="5" name="Picture Placeholder 4" title="Skjermbilde av teksteditoren i Canvas, hvor tilgjengelighetskontrollen er åpnet og forteller akkurat hva som er feil"/>
          <p:cNvPicPr>
            <a:picLocks noGrp="1" noChangeAspect="1"/>
          </p:cNvPicPr>
          <p:nvPr>
            <p:ph type="pic" sz="quarter" idx="2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168" y="472831"/>
            <a:ext cx="11480348" cy="5927063"/>
          </a:xfrm>
        </p:spPr>
      </p:pic>
    </p:spTree>
    <p:extLst>
      <p:ext uri="{BB962C8B-B14F-4D97-AF65-F5344CB8AC3E}">
        <p14:creationId xmlns:p14="http://schemas.microsoft.com/office/powerpoint/2010/main" val="28348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6725" y="973447"/>
            <a:ext cx="3247231" cy="5186722"/>
          </a:xfrm>
        </p:spPr>
        <p:txBody>
          <a:bodyPr/>
          <a:lstStyle/>
          <a:p>
            <a:r>
              <a:rPr lang="nb-NO" dirty="0" smtClean="0"/>
              <a:t>Skjermbilde av tilgjengelighetskontrollen i Canvas, med en beskjed, konfetti og ballonger når det ikke lenger er problemer.</a:t>
            </a:r>
            <a:endParaRPr lang="nb-NO" dirty="0"/>
          </a:p>
        </p:txBody>
      </p:sp>
      <p:pic>
        <p:nvPicPr>
          <p:cNvPr id="5" name="Picture Placeholder 4" title="Skjermbilde av tilgjengelighetskontrollen når man har løst alle problemer, da er det ballonger og konfetti for å feire!"/>
          <p:cNvPicPr>
            <a:picLocks noGrp="1" noChangeAspect="1"/>
          </p:cNvPicPr>
          <p:nvPr>
            <p:ph type="pic" sz="quarter" idx="2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5182" y="454569"/>
            <a:ext cx="3590315" cy="5927063"/>
          </a:xfrm>
        </p:spPr>
      </p:pic>
    </p:spTree>
    <p:extLst>
      <p:ext uri="{BB962C8B-B14F-4D97-AF65-F5344CB8AC3E}">
        <p14:creationId xmlns:p14="http://schemas.microsoft.com/office/powerpoint/2010/main" val="2793573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Screenshot of the Mini Accessibility Checker in Canvas at the University of Oslo, with examples of WCAG failures that need to be fixed." title="Screenshot of the Mini Accessibility Checker in Canvas at the University of Oslo, with examples of WCAG failures that need to be fixed.">
            <a:extLst>
              <a:ext uri="{FF2B5EF4-FFF2-40B4-BE49-F238E27FC236}">
                <a16:creationId xmlns:a16="http://schemas.microsoft.com/office/drawing/2014/main" id="{470EDD7F-63FC-41E1-E67C-3E4BB6FF5F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7511" y="1608519"/>
            <a:ext cx="4846316" cy="4880186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E80CBC4-5DEE-B320-FDB8-130ED5060892}"/>
              </a:ext>
            </a:extLst>
          </p:cNvPr>
          <p:cNvSpPr txBox="1">
            <a:spLocks/>
          </p:cNvSpPr>
          <p:nvPr/>
        </p:nvSpPr>
        <p:spPr>
          <a:xfrm>
            <a:off x="6422656" y="354740"/>
            <a:ext cx="5496026" cy="1388533"/>
          </a:xfrm>
          <a:prstGeom prst="rect">
            <a:avLst/>
          </a:prstGeom>
        </p:spPr>
        <p:txBody>
          <a:bodyPr spcFirstLastPara="1" vert="horz" wrap="square" lIns="0" tIns="0" rIns="0" bIns="0" rtlCol="0" anchor="t" anchorCtr="0">
            <a:noAutofit/>
          </a:bodyPr>
          <a:lstStyle>
            <a:lvl1pPr marL="609585" lvl="0" indent="-457189" algn="l" defTabSz="91444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SzPts val="1800"/>
              <a:buFont typeface="Arial" panose="020B0604020202020204" pitchFamily="34" charset="0"/>
              <a:buChar char="●"/>
              <a:defRPr sz="2133" kern="120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219170" lvl="1" indent="-423323" algn="l" defTabSz="91444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754" lvl="2" indent="-423323" algn="l" defTabSz="91444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■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38339" lvl="3" indent="-423323" algn="l" defTabSz="91444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●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47924" lvl="4" indent="-423323" algn="l" defTabSz="91444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57509" lvl="5" indent="-423323" algn="l" defTabSz="914446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67093" lvl="6" indent="-423323" algn="l" defTabSz="914446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●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76678" lvl="7" indent="-423323" algn="l" defTabSz="914446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263" lvl="8" indent="-423323" algn="l" defTabSz="914446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sz="2000" dirty="0" smtClean="0">
                <a:ea typeface="+mn-lt"/>
                <a:cs typeface="+mn-lt"/>
              </a:rPr>
              <a:t>Javascript som sjekker tilgjengelighet i Canvasrom, utviklet av UiO.</a:t>
            </a:r>
          </a:p>
          <a:p>
            <a:pPr marL="0" indent="0">
              <a:buNone/>
            </a:pPr>
            <a:r>
              <a:rPr lang="nb-NO" sz="2000" dirty="0" smtClean="0">
                <a:ea typeface="+mn-lt"/>
                <a:cs typeface="+mn-lt"/>
              </a:rPr>
              <a:t>Et supplement til </a:t>
            </a:r>
            <a:r>
              <a:rPr lang="nb-NO" sz="2000" dirty="0" err="1" smtClean="0">
                <a:ea typeface="+mn-lt"/>
                <a:cs typeface="+mn-lt"/>
              </a:rPr>
              <a:t>uu</a:t>
            </a:r>
            <a:r>
              <a:rPr lang="nb-NO" sz="2000" dirty="0" smtClean="0">
                <a:ea typeface="+mn-lt"/>
                <a:cs typeface="+mn-lt"/>
              </a:rPr>
              <a:t>-kontrollen i teksteditoren.</a:t>
            </a:r>
            <a:endParaRPr lang="nb-NO" sz="1600" dirty="0">
              <a:cs typeface="Arial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AD7941-C84D-F03E-5832-E43A81EB9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652" y="2505518"/>
            <a:ext cx="5358865" cy="1846629"/>
          </a:xfrm>
        </p:spPr>
        <p:txBody>
          <a:bodyPr/>
          <a:lstStyle/>
          <a:p>
            <a:r>
              <a:rPr lang="en-US" dirty="0" smtClean="0">
                <a:cs typeface="Arial"/>
              </a:rPr>
              <a:t>“Mini” UU-</a:t>
            </a:r>
            <a:r>
              <a:rPr lang="en-US" dirty="0" err="1" smtClean="0">
                <a:cs typeface="Arial"/>
              </a:rPr>
              <a:t>sjekk</a:t>
            </a:r>
            <a:r>
              <a:rPr lang="en-US" dirty="0" smtClean="0">
                <a:cs typeface="Arial"/>
              </a:rPr>
              <a:t> </a:t>
            </a:r>
            <a:r>
              <a:rPr lang="en-US" dirty="0" err="1" smtClean="0">
                <a:cs typeface="Arial"/>
              </a:rPr>
              <a:t>fra</a:t>
            </a:r>
            <a:r>
              <a:rPr lang="en-US" dirty="0" smtClean="0">
                <a:cs typeface="Arial"/>
              </a:rPr>
              <a:t> </a:t>
            </a:r>
            <a:r>
              <a:rPr lang="en-US" dirty="0" err="1" smtClean="0">
                <a:cs typeface="Arial"/>
              </a:rPr>
              <a:t>rominnstillinger</a:t>
            </a:r>
            <a:r>
              <a:rPr lang="en-US" dirty="0" smtClean="0">
                <a:cs typeface="Arial"/>
              </a:rPr>
              <a:t/>
            </a:r>
            <a:br>
              <a:rPr lang="en-US" dirty="0" smtClean="0">
                <a:cs typeface="Arial"/>
              </a:rPr>
            </a:br>
            <a:endParaRPr lang="en-US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79979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F194C5-2540-0665-3FD7-4BBB415A9D94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marL="57459" indent="0"/>
            <a:r>
              <a:rPr lang="en-US" sz="2400" b="1" dirty="0" err="1" smtClean="0"/>
              <a:t>Hva</a:t>
            </a:r>
            <a:r>
              <a:rPr lang="en-US" sz="2400" b="1" dirty="0" smtClean="0"/>
              <a:t> den </a:t>
            </a:r>
            <a:r>
              <a:rPr lang="en-US" sz="2400" b="1" dirty="0" err="1" smtClean="0"/>
              <a:t>sjekker</a:t>
            </a:r>
            <a:r>
              <a:rPr lang="en-US" sz="2400" b="1" dirty="0" smtClean="0"/>
              <a:t>:</a:t>
            </a:r>
          </a:p>
          <a:p>
            <a:pPr marL="400359" indent="-342900">
              <a:buFont typeface="Arial" panose="020B0604020202020204" pitchFamily="34" charset="0"/>
              <a:buChar char="•"/>
            </a:pPr>
            <a:r>
              <a:rPr lang="en-US" sz="2400" dirty="0" err="1" smtClean="0"/>
              <a:t>Overskrifter</a:t>
            </a:r>
            <a:r>
              <a:rPr lang="en-US" sz="2400" dirty="0" smtClean="0"/>
              <a:t> (</a:t>
            </a:r>
            <a:r>
              <a:rPr lang="en-US" sz="2400" dirty="0" err="1" smtClean="0"/>
              <a:t>varsler</a:t>
            </a:r>
            <a:r>
              <a:rPr lang="en-US" sz="2400" dirty="0" smtClean="0"/>
              <a:t> om </a:t>
            </a:r>
            <a:r>
              <a:rPr lang="en-US" sz="2400" dirty="0" err="1" smtClean="0"/>
              <a:t>rekkefølge</a:t>
            </a:r>
            <a:r>
              <a:rPr lang="en-US" sz="2400" dirty="0" smtClean="0"/>
              <a:t>)</a:t>
            </a:r>
          </a:p>
          <a:p>
            <a:pPr marL="400359" indent="-342900">
              <a:buFont typeface="Arial" panose="020B0604020202020204" pitchFamily="34" charset="0"/>
              <a:buChar char="•"/>
            </a:pPr>
            <a:r>
              <a:rPr lang="en-US" sz="2400" dirty="0" err="1" smtClean="0"/>
              <a:t>Alternativ</a:t>
            </a:r>
            <a:r>
              <a:rPr lang="en-US" sz="2400" dirty="0" smtClean="0"/>
              <a:t> </a:t>
            </a:r>
            <a:r>
              <a:rPr lang="en-US" sz="2400" dirty="0" err="1" smtClean="0"/>
              <a:t>tekst</a:t>
            </a:r>
            <a:r>
              <a:rPr lang="en-US" sz="2400" dirty="0" smtClean="0"/>
              <a:t> </a:t>
            </a:r>
            <a:r>
              <a:rPr lang="en-US" sz="2400" dirty="0" err="1" smtClean="0"/>
              <a:t>på</a:t>
            </a:r>
            <a:r>
              <a:rPr lang="en-US" sz="2400" dirty="0" smtClean="0"/>
              <a:t> </a:t>
            </a:r>
            <a:r>
              <a:rPr lang="en-US" sz="2400" dirty="0" err="1" smtClean="0"/>
              <a:t>bilder</a:t>
            </a:r>
            <a:r>
              <a:rPr lang="en-US" sz="2400" dirty="0" smtClean="0"/>
              <a:t> (</a:t>
            </a:r>
            <a:r>
              <a:rPr lang="en-US" sz="2400" dirty="0" err="1" smtClean="0"/>
              <a:t>varsler</a:t>
            </a:r>
            <a:r>
              <a:rPr lang="en-US" sz="2400" dirty="0" smtClean="0"/>
              <a:t> om </a:t>
            </a:r>
            <a:r>
              <a:rPr lang="en-US" sz="2400" dirty="0" err="1" smtClean="0"/>
              <a:t>bildefilnavn</a:t>
            </a:r>
            <a:r>
              <a:rPr lang="en-US" sz="2400" dirty="0" smtClean="0"/>
              <a:t> </a:t>
            </a:r>
            <a:r>
              <a:rPr lang="en-US" sz="2400" dirty="0" err="1" smtClean="0"/>
              <a:t>og</a:t>
            </a:r>
            <a:r>
              <a:rPr lang="en-US" sz="2400" dirty="0" smtClean="0"/>
              <a:t> </a:t>
            </a:r>
            <a:r>
              <a:rPr lang="en-US" sz="2400" dirty="0" err="1" smtClean="0"/>
              <a:t>gammel</a:t>
            </a:r>
            <a:r>
              <a:rPr lang="en-US" sz="2400" dirty="0" smtClean="0"/>
              <a:t> HTML)</a:t>
            </a:r>
          </a:p>
          <a:p>
            <a:pPr marL="400359" indent="-342900">
              <a:buFont typeface="Arial" panose="020B0604020202020204" pitchFamily="34" charset="0"/>
              <a:buChar char="•"/>
            </a:pPr>
            <a:r>
              <a:rPr lang="en-US" sz="2400" dirty="0" err="1" smtClean="0"/>
              <a:t>Tabeller</a:t>
            </a:r>
            <a:endParaRPr lang="en-US" sz="2400" dirty="0"/>
          </a:p>
          <a:p>
            <a:pPr marL="400359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Style</a:t>
            </a:r>
            <a:r>
              <a:rPr lang="en-US" sz="2400" dirty="0"/>
              <a:t> </a:t>
            </a:r>
            <a:r>
              <a:rPr lang="en-US" sz="2400" dirty="0" err="1"/>
              <a:t>i</a:t>
            </a:r>
            <a:r>
              <a:rPr lang="en-US" sz="2400" dirty="0"/>
              <a:t> </a:t>
            </a:r>
            <a:r>
              <a:rPr lang="en-US" sz="2400" dirty="0" smtClean="0"/>
              <a:t>HTML (</a:t>
            </a:r>
            <a:r>
              <a:rPr lang="en-US" sz="2400" dirty="0" err="1" smtClean="0"/>
              <a:t>kan</a:t>
            </a:r>
            <a:r>
              <a:rPr lang="en-US" sz="2400" dirty="0"/>
              <a:t> </a:t>
            </a:r>
            <a:r>
              <a:rPr lang="en-US" sz="2400" dirty="0" err="1"/>
              <a:t>være</a:t>
            </a:r>
            <a:r>
              <a:rPr lang="en-US" sz="2400" dirty="0"/>
              <a:t> </a:t>
            </a:r>
            <a:r>
              <a:rPr lang="en-US" sz="2400" dirty="0" err="1"/>
              <a:t>helt</a:t>
            </a:r>
            <a:r>
              <a:rPr lang="en-US" sz="2400" dirty="0"/>
              <a:t> </a:t>
            </a:r>
            <a:r>
              <a:rPr lang="en-US" sz="2400" dirty="0" err="1"/>
              <a:t>i</a:t>
            </a:r>
            <a:r>
              <a:rPr lang="en-US" sz="2400" dirty="0"/>
              <a:t> </a:t>
            </a:r>
            <a:r>
              <a:rPr lang="en-US" sz="2400" dirty="0" err="1"/>
              <a:t>orden</a:t>
            </a:r>
            <a:r>
              <a:rPr lang="en-US" sz="2400" dirty="0" smtClean="0"/>
              <a:t>)</a:t>
            </a:r>
            <a:endParaRPr lang="en-US" sz="2400" dirty="0"/>
          </a:p>
          <a:p>
            <a:pPr marL="57459" indent="0"/>
            <a:endParaRPr lang="en-US" sz="2400" dirty="0" smtClean="0"/>
          </a:p>
          <a:p>
            <a:pPr marL="57459" indent="0"/>
            <a:r>
              <a:rPr lang="en-US" sz="2400" b="1" dirty="0" err="1" smtClean="0"/>
              <a:t>Hvor</a:t>
            </a:r>
            <a:r>
              <a:rPr lang="en-US" sz="2400" b="1" dirty="0" smtClean="0"/>
              <a:t> den </a:t>
            </a:r>
            <a:r>
              <a:rPr lang="en-US" sz="2400" b="1" dirty="0" err="1" smtClean="0"/>
              <a:t>sjekker</a:t>
            </a:r>
            <a:r>
              <a:rPr lang="en-US" sz="2400" b="1" dirty="0" smtClean="0"/>
              <a:t>:</a:t>
            </a:r>
          </a:p>
          <a:p>
            <a:pPr marL="342900" indent="-342900" fontAlgn="base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400" dirty="0" smtClean="0"/>
              <a:t>Rom </a:t>
            </a:r>
            <a:r>
              <a:rPr lang="en-US" sz="2400" dirty="0" err="1" smtClean="0"/>
              <a:t>som</a:t>
            </a:r>
            <a:r>
              <a:rPr lang="en-US" sz="2400" dirty="0" smtClean="0"/>
              <a:t> </a:t>
            </a:r>
            <a:r>
              <a:rPr lang="en-US" sz="2400" dirty="0" err="1" smtClean="0"/>
              <a:t>bruker</a:t>
            </a:r>
            <a:r>
              <a:rPr lang="en-US" sz="2400" dirty="0" smtClean="0"/>
              <a:t> </a:t>
            </a:r>
            <a:r>
              <a:rPr lang="en-US" sz="2400" dirty="0" err="1" smtClean="0"/>
              <a:t>moduler</a:t>
            </a:r>
            <a:r>
              <a:rPr lang="en-US" sz="2400" dirty="0"/>
              <a:t>:</a:t>
            </a:r>
            <a:r>
              <a:rPr lang="en-US" sz="2400" dirty="0" smtClean="0"/>
              <a:t>​ </a:t>
            </a:r>
            <a:r>
              <a:rPr lang="en-US" sz="2400" dirty="0" err="1" smtClean="0"/>
              <a:t>alle</a:t>
            </a:r>
            <a:r>
              <a:rPr lang="en-US" sz="2400" dirty="0" smtClean="0"/>
              <a:t> </a:t>
            </a:r>
            <a:r>
              <a:rPr lang="en-US" sz="2400" dirty="0"/>
              <a:t>Canvas-sider </a:t>
            </a:r>
            <a:r>
              <a:rPr lang="en-US" sz="2400" dirty="0" err="1"/>
              <a:t>som</a:t>
            </a:r>
            <a:r>
              <a:rPr lang="en-US" sz="2400" dirty="0"/>
              <a:t> </a:t>
            </a:r>
            <a:r>
              <a:rPr lang="en-US" sz="2400" dirty="0" err="1"/>
              <a:t>brukes</a:t>
            </a:r>
            <a:r>
              <a:rPr lang="en-US" sz="2400" dirty="0"/>
              <a:t> </a:t>
            </a:r>
            <a:r>
              <a:rPr lang="en-US" sz="2400" dirty="0" err="1"/>
              <a:t>i</a:t>
            </a:r>
            <a:r>
              <a:rPr lang="en-US" sz="2400" dirty="0"/>
              <a:t> </a:t>
            </a:r>
            <a:r>
              <a:rPr lang="en-US" sz="2400" dirty="0" err="1" smtClean="0"/>
              <a:t>moduler</a:t>
            </a:r>
            <a:r>
              <a:rPr lang="en-US" sz="2400" dirty="0" smtClean="0"/>
              <a:t>, </a:t>
            </a:r>
            <a:r>
              <a:rPr lang="en-US" sz="2400" dirty="0" err="1" smtClean="0"/>
              <a:t>rommets</a:t>
            </a:r>
            <a:r>
              <a:rPr lang="en-US" sz="2400" dirty="0" smtClean="0"/>
              <a:t> </a:t>
            </a:r>
            <a:r>
              <a:rPr lang="en-US" sz="2400" dirty="0" err="1" smtClean="0"/>
              <a:t>forside</a:t>
            </a:r>
            <a:r>
              <a:rPr lang="en-US" sz="2400" dirty="0" smtClean="0"/>
              <a:t>, </a:t>
            </a:r>
            <a:r>
              <a:rPr lang="en-US" sz="2400" dirty="0" err="1" smtClean="0"/>
              <a:t>introteksten</a:t>
            </a:r>
            <a:r>
              <a:rPr lang="en-US" sz="2400" dirty="0"/>
              <a:t> </a:t>
            </a:r>
            <a:r>
              <a:rPr lang="en-US" sz="2400" dirty="0" err="1"/>
              <a:t>i</a:t>
            </a:r>
            <a:r>
              <a:rPr lang="en-US" sz="2400" dirty="0"/>
              <a:t> </a:t>
            </a:r>
            <a:r>
              <a:rPr lang="en-US" sz="2400" dirty="0" err="1"/>
              <a:t>diskusjoner</a:t>
            </a:r>
            <a:r>
              <a:rPr lang="en-US" sz="2400" dirty="0"/>
              <a:t> </a:t>
            </a:r>
            <a:r>
              <a:rPr lang="en-US" sz="2400" dirty="0" err="1"/>
              <a:t>som</a:t>
            </a:r>
            <a:r>
              <a:rPr lang="en-US" sz="2400" dirty="0"/>
              <a:t> </a:t>
            </a:r>
            <a:r>
              <a:rPr lang="en-US" sz="2400" dirty="0" err="1"/>
              <a:t>lenkes</a:t>
            </a:r>
            <a:r>
              <a:rPr lang="en-US" sz="2400" dirty="0"/>
              <a:t> inn </a:t>
            </a:r>
            <a:r>
              <a:rPr lang="en-US" sz="2400" dirty="0" err="1"/>
              <a:t>i</a:t>
            </a:r>
            <a:r>
              <a:rPr lang="en-US" sz="2400" dirty="0"/>
              <a:t> </a:t>
            </a:r>
            <a:r>
              <a:rPr lang="en-US" sz="2400" dirty="0" err="1" smtClean="0"/>
              <a:t>moduloversikten</a:t>
            </a:r>
            <a:r>
              <a:rPr lang="en-US" sz="2400" dirty="0" smtClean="0"/>
              <a:t>, </a:t>
            </a:r>
            <a:r>
              <a:rPr lang="en-US" sz="2400" dirty="0" err="1" smtClean="0"/>
              <a:t>og</a:t>
            </a:r>
            <a:r>
              <a:rPr lang="en-US" sz="2400" dirty="0"/>
              <a:t> </a:t>
            </a:r>
            <a:r>
              <a:rPr lang="en-US" sz="2400" dirty="0" err="1" smtClean="0"/>
              <a:t>oppgavetekst</a:t>
            </a:r>
            <a:r>
              <a:rPr lang="en-US" sz="2400" dirty="0"/>
              <a:t> </a:t>
            </a:r>
            <a:r>
              <a:rPr lang="en-US" sz="2400" dirty="0" err="1" smtClean="0"/>
              <a:t>som</a:t>
            </a:r>
            <a:r>
              <a:rPr lang="en-US" sz="2400" dirty="0"/>
              <a:t> </a:t>
            </a:r>
            <a:r>
              <a:rPr lang="en-US" sz="2400" dirty="0" err="1"/>
              <a:t>lenkes</a:t>
            </a:r>
            <a:r>
              <a:rPr lang="en-US" sz="2400" dirty="0"/>
              <a:t> </a:t>
            </a:r>
            <a:r>
              <a:rPr lang="en-US" sz="2400" dirty="0" err="1"/>
              <a:t>i</a:t>
            </a:r>
            <a:r>
              <a:rPr lang="en-US" sz="2400" dirty="0"/>
              <a:t> </a:t>
            </a:r>
            <a:r>
              <a:rPr lang="en-US" sz="2400" dirty="0" err="1"/>
              <a:t>moduloversikten</a:t>
            </a:r>
            <a:r>
              <a:rPr lang="en-US" sz="2400" dirty="0"/>
              <a:t>.</a:t>
            </a:r>
            <a:r>
              <a:rPr lang="en-US" sz="2400" dirty="0" smtClean="0"/>
              <a:t>​</a:t>
            </a:r>
          </a:p>
          <a:p>
            <a:pPr marL="342900" indent="-342900" fontAlgn="base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R</a:t>
            </a:r>
            <a:r>
              <a:rPr lang="en-US" sz="2400" dirty="0" smtClean="0"/>
              <a:t>om</a:t>
            </a:r>
            <a:r>
              <a:rPr lang="en-US" sz="2400" dirty="0"/>
              <a:t> </a:t>
            </a:r>
            <a:r>
              <a:rPr lang="en-US" sz="2400" dirty="0" err="1"/>
              <a:t>som</a:t>
            </a:r>
            <a:r>
              <a:rPr lang="en-US" sz="2400" dirty="0"/>
              <a:t> </a:t>
            </a:r>
            <a:r>
              <a:rPr lang="en-US" sz="2400" u="sng" dirty="0" err="1"/>
              <a:t>ikke</a:t>
            </a:r>
            <a:r>
              <a:rPr lang="en-US" sz="2400" dirty="0"/>
              <a:t> </a:t>
            </a:r>
            <a:r>
              <a:rPr lang="en-US" sz="2400" dirty="0" err="1"/>
              <a:t>bruker</a:t>
            </a:r>
            <a:r>
              <a:rPr lang="en-US" sz="2400" dirty="0"/>
              <a:t> </a:t>
            </a:r>
            <a:r>
              <a:rPr lang="en-US" sz="2400" dirty="0" err="1" smtClean="0"/>
              <a:t>moduler</a:t>
            </a:r>
            <a:r>
              <a:rPr lang="en-US" sz="2400" dirty="0" smtClean="0"/>
              <a:t>: de </a:t>
            </a:r>
            <a:r>
              <a:rPr lang="en-US" sz="2400" dirty="0"/>
              <a:t>100 </a:t>
            </a:r>
            <a:r>
              <a:rPr lang="en-US" sz="2400" dirty="0" err="1"/>
              <a:t>første</a:t>
            </a:r>
            <a:r>
              <a:rPr lang="en-US" sz="2400" dirty="0"/>
              <a:t> </a:t>
            </a:r>
            <a:r>
              <a:rPr lang="en-US" sz="2400" dirty="0" smtClean="0"/>
              <a:t>Canvas-</a:t>
            </a:r>
            <a:r>
              <a:rPr lang="en-US" sz="2400" dirty="0" err="1" smtClean="0"/>
              <a:t>sidene</a:t>
            </a:r>
            <a:r>
              <a:rPr lang="en-US" sz="2400" dirty="0" smtClean="0"/>
              <a:t>​</a:t>
            </a:r>
            <a:endParaRPr lang="en-US" sz="2400" dirty="0"/>
          </a:p>
          <a:p>
            <a:pPr marL="57459" indent="0"/>
            <a:endParaRPr lang="en-US" sz="24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DFBF74-EF61-43E1-B502-A6941EF5C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cs typeface="Arial"/>
              </a:rPr>
              <a:t>“Mini” UU-</a:t>
            </a:r>
            <a:r>
              <a:rPr lang="en-US" dirty="0" err="1" smtClean="0">
                <a:cs typeface="Arial"/>
              </a:rPr>
              <a:t>sjekk</a:t>
            </a:r>
            <a:r>
              <a:rPr lang="en-US" dirty="0" smtClean="0">
                <a:cs typeface="Arial"/>
              </a:rPr>
              <a:t> </a:t>
            </a:r>
            <a:r>
              <a:rPr lang="en-US" dirty="0" err="1" smtClean="0">
                <a:cs typeface="Arial"/>
              </a:rPr>
              <a:t>sjekker</a:t>
            </a:r>
            <a:r>
              <a:rPr lang="en-US" dirty="0" smtClean="0">
                <a:cs typeface="Arial"/>
              </a:rPr>
              <a:t> </a:t>
            </a:r>
            <a:r>
              <a:rPr lang="en-US" dirty="0" err="1" smtClean="0">
                <a:cs typeface="Arial"/>
              </a:rPr>
              <a:t>flere</a:t>
            </a:r>
            <a:r>
              <a:rPr lang="en-US" dirty="0" smtClean="0">
                <a:cs typeface="Arial"/>
              </a:rPr>
              <a:t> sider </a:t>
            </a:r>
            <a:r>
              <a:rPr lang="en-US" dirty="0" err="1" smtClean="0">
                <a:cs typeface="Arial"/>
              </a:rPr>
              <a:t>samtidig</a:t>
            </a:r>
            <a:endParaRPr lang="en-US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35294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984104"/>
          </a:xfrm>
        </p:spPr>
        <p:txBody>
          <a:bodyPr/>
          <a:lstStyle/>
          <a:p>
            <a:r>
              <a:rPr lang="nb-NO" dirty="0"/>
              <a:t>Innstillinger-siden på et Canvasrom, der man kan se i </a:t>
            </a:r>
            <a:r>
              <a:rPr lang="nb-NO" dirty="0" err="1"/>
              <a:t>høyremargin</a:t>
            </a:r>
            <a:r>
              <a:rPr lang="nb-NO" dirty="0"/>
              <a:t> lenken til Mini UU-sjekk</a:t>
            </a:r>
          </a:p>
        </p:txBody>
      </p:sp>
      <p:pic>
        <p:nvPicPr>
          <p:cNvPr id="3" name="Bilde 2" descr="Et bilde som inneholder tekst&#10;&#10;Automatisk generert beskrivelse" title="Innstillinger-siden på et Canvasrom, der man kan se i høyremargin lenken til Mini UU-sjekk">
            <a:extLst>
              <a:ext uri="{FF2B5EF4-FFF2-40B4-BE49-F238E27FC236}">
                <a16:creationId xmlns:a16="http://schemas.microsoft.com/office/drawing/2014/main" id="{5D3D0362-A770-52AE-A90D-B80F6C37AA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9078"/>
            <a:ext cx="12208183" cy="6848922"/>
          </a:xfrm>
          <a:prstGeom prst="rect">
            <a:avLst/>
          </a:prstGeom>
        </p:spPr>
      </p:pic>
      <p:sp>
        <p:nvSpPr>
          <p:cNvPr id="2" name="Rounded Rectangle 1" title="Ramme som viser hvor i innstillinger-siden i Canvasrommet, man kan finne knappen for Mini UU-sjekk"/>
          <p:cNvSpPr/>
          <p:nvPr/>
        </p:nvSpPr>
        <p:spPr>
          <a:xfrm>
            <a:off x="9558867" y="3623733"/>
            <a:ext cx="2108200" cy="668867"/>
          </a:xfrm>
          <a:prstGeom prst="roundRect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92921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996296"/>
          </a:xfrm>
        </p:spPr>
        <p:txBody>
          <a:bodyPr/>
          <a:lstStyle/>
          <a:p>
            <a:r>
              <a:rPr lang="nb-NO" dirty="0"/>
              <a:t>Innstillinger-siden på et Canvasrom, etter at man har kjørt Mini UU-sjekk og får en liste over feil</a:t>
            </a:r>
          </a:p>
        </p:txBody>
      </p:sp>
      <p:pic>
        <p:nvPicPr>
          <p:cNvPr id="4" name="Bilde 3" descr="Et bilde som inneholder tekst&#10;&#10;Automatisk generert beskrivelse" title="Innstillinger-siden på et Canvasrom, etter at man har kjørt Mini UU-sjekk og får en liste over feil">
            <a:extLst>
              <a:ext uri="{FF2B5EF4-FFF2-40B4-BE49-F238E27FC236}">
                <a16:creationId xmlns:a16="http://schemas.microsoft.com/office/drawing/2014/main" id="{A14FA2E7-8267-83C1-5F9E-3BA1D5801CB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67"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73539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483465" y="5906990"/>
            <a:ext cx="1332416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 smtClean="0"/>
              <a:t>Bilde: Blackboard.com</a:t>
            </a:r>
            <a:endParaRPr lang="nb-NO" dirty="0"/>
          </a:p>
        </p:txBody>
      </p:sp>
      <p:sp>
        <p:nvSpPr>
          <p:cNvPr id="8" name="TextBox 7"/>
          <p:cNvSpPr txBox="1"/>
          <p:nvPr/>
        </p:nvSpPr>
        <p:spPr>
          <a:xfrm>
            <a:off x="6336072" y="5977467"/>
            <a:ext cx="5283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 smtClean="0">
                <a:hlinkClick r:id="rId3"/>
              </a:rPr>
              <a:t>Hvordan bruke Ally</a:t>
            </a:r>
            <a:r>
              <a:rPr lang="nb-NO" sz="1400" dirty="0" smtClean="0"/>
              <a:t> </a:t>
            </a:r>
            <a:br>
              <a:rPr lang="nb-NO" sz="1400" dirty="0" smtClean="0"/>
            </a:br>
            <a:r>
              <a:rPr lang="nb-NO" sz="1400" dirty="0" smtClean="0"/>
              <a:t>(help.blackboard.com, engelsk) </a:t>
            </a:r>
            <a:endParaRPr lang="nb-NO" sz="1400" dirty="0"/>
          </a:p>
        </p:txBody>
      </p:sp>
      <p:pic>
        <p:nvPicPr>
          <p:cNvPr id="4" name="Picture 6" title="Laptop som viser et dokument i Ally, og det er markert hvor det er feil i dokumentet og en hjelpetekst for underviseren">
            <a:extLst>
              <a:ext uri="{FF2B5EF4-FFF2-40B4-BE49-F238E27FC236}">
                <a16:creationId xmlns:a16="http://schemas.microsoft.com/office/drawing/2014/main" id="{470EDD7F-63FC-41E1-E67C-3E4BB6FF5F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7511" y="2232246"/>
            <a:ext cx="4846316" cy="2825775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E80CBC4-5DEE-B320-FDB8-130ED5060892}"/>
              </a:ext>
            </a:extLst>
          </p:cNvPr>
          <p:cNvSpPr txBox="1">
            <a:spLocks/>
          </p:cNvSpPr>
          <p:nvPr/>
        </p:nvSpPr>
        <p:spPr>
          <a:xfrm>
            <a:off x="6324600" y="491067"/>
            <a:ext cx="5692139" cy="1661378"/>
          </a:xfrm>
          <a:prstGeom prst="rect">
            <a:avLst/>
          </a:prstGeom>
        </p:spPr>
        <p:txBody>
          <a:bodyPr spcFirstLastPara="1" vert="horz" wrap="square" lIns="0" tIns="0" rIns="0" bIns="0" rtlCol="0" anchor="t" anchorCtr="0">
            <a:noAutofit/>
          </a:bodyPr>
          <a:lstStyle>
            <a:lvl1pPr marL="609585" lvl="0" indent="-457189" algn="l" defTabSz="91444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SzPts val="1800"/>
              <a:buFont typeface="Arial" panose="020B0604020202020204" pitchFamily="34" charset="0"/>
              <a:buChar char="●"/>
              <a:defRPr sz="2133" kern="120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219170" lvl="1" indent="-423323" algn="l" defTabSz="91444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754" lvl="2" indent="-423323" algn="l" defTabSz="91444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■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38339" lvl="3" indent="-423323" algn="l" defTabSz="91444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●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47924" lvl="4" indent="-423323" algn="l" defTabSz="91444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57509" lvl="5" indent="-423323" algn="l" defTabSz="914446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67093" lvl="6" indent="-423323" algn="l" defTabSz="914446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●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76678" lvl="7" indent="-423323" algn="l" defTabSz="914446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263" lvl="8" indent="-423323" algn="l" defTabSz="914446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sz="2000" dirty="0" smtClean="0">
                <a:ea typeface="+mn-lt"/>
                <a:cs typeface="+mn-lt"/>
              </a:rPr>
              <a:t>Støtteverktøy i Canvas som sjekker både html-innhold og opplastede dokumenter. </a:t>
            </a:r>
          </a:p>
          <a:p>
            <a:pPr marL="0" indent="0">
              <a:buNone/>
            </a:pPr>
            <a:r>
              <a:rPr lang="nb-NO" sz="2000" dirty="0" smtClean="0">
                <a:ea typeface="+mn-lt"/>
                <a:cs typeface="+mn-lt"/>
              </a:rPr>
              <a:t>Ally hjelper lærere gjør innholdet bedre med trinnvis veiledning, og tilbyr studenter alternative formater på innhold i Canvas.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AD7941-C84D-F03E-5832-E43A81EB9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652" y="2505518"/>
            <a:ext cx="5358865" cy="1846629"/>
          </a:xfrm>
        </p:spPr>
        <p:txBody>
          <a:bodyPr/>
          <a:lstStyle/>
          <a:p>
            <a:r>
              <a:rPr lang="en-US" b="1" dirty="0" smtClean="0">
                <a:cs typeface="Arial"/>
              </a:rPr>
              <a:t>ANTHOLOGY ALLY </a:t>
            </a:r>
            <a:r>
              <a:rPr lang="en-US" dirty="0" err="1" smtClean="0">
                <a:cs typeface="Arial"/>
              </a:rPr>
              <a:t>kommer</a:t>
            </a:r>
            <a:r>
              <a:rPr lang="en-US" dirty="0" smtClean="0">
                <a:cs typeface="Arial"/>
              </a:rPr>
              <a:t> </a:t>
            </a:r>
            <a:r>
              <a:rPr lang="en-US" dirty="0" err="1" smtClean="0">
                <a:cs typeface="Arial"/>
              </a:rPr>
              <a:t>i</a:t>
            </a:r>
            <a:r>
              <a:rPr lang="en-US" dirty="0" smtClean="0">
                <a:cs typeface="Arial"/>
              </a:rPr>
              <a:t> 2023</a:t>
            </a:r>
            <a:br>
              <a:rPr lang="en-US" dirty="0" smtClean="0">
                <a:cs typeface="Arial"/>
              </a:rPr>
            </a:br>
            <a:endParaRPr lang="en-US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76850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title="Et dokument i Ally og det er markert hvor det er feil i dokumentet og en hjelpetekst for underviseren"/>
          <p:cNvPicPr>
            <a:picLocks noGrp="1" noChangeAspect="1"/>
          </p:cNvPicPr>
          <p:nvPr>
            <p:ph type="pic" sz="quarter" idx="2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37" b="11937"/>
          <a:stretch>
            <a:fillRect/>
          </a:stretch>
        </p:blipFill>
        <p:spPr/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Ally veileder ansatte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368229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title="Ally-dashbordet for et Canvasrom, som viser oversikt over filer og feil"/>
          <p:cNvPicPr>
            <a:picLocks noGrp="1" noChangeAspect="1"/>
          </p:cNvPicPr>
          <p:nvPr>
            <p:ph type="pic" sz="quarter" idx="2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2237" y="916011"/>
            <a:ext cx="8406564" cy="5941989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Ally gir god statistikk og en oversikt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561173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title="En Ally-dialogboks for studenter, hvor de kan velge ulike alternative formater på en fil"/>
          <p:cNvPicPr>
            <a:picLocks noGrp="1" noChangeAspect="1"/>
          </p:cNvPicPr>
          <p:nvPr>
            <p:ph type="pic" sz="quarter" idx="2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3719" y="926434"/>
            <a:ext cx="4384561" cy="5931566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Ally gir studenter alternativer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967396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28"/>
          </p:nvPr>
        </p:nvSpPr>
        <p:spPr>
          <a:xfrm>
            <a:off x="380168" y="1035425"/>
            <a:ext cx="11431664" cy="5466988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0" b="1" dirty="0" smtClean="0"/>
              <a:t>desember 2022: </a:t>
            </a:r>
            <a:r>
              <a:rPr lang="nb-NO" sz="2000" dirty="0" smtClean="0"/>
              <a:t>Signere kontrakt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0" b="1" dirty="0" smtClean="0"/>
              <a:t>januar-februar 2023: </a:t>
            </a:r>
            <a:r>
              <a:rPr lang="nb-NO" sz="2000" dirty="0" smtClean="0"/>
              <a:t>Lage en plan sammen med fakultetene –  kommunikasjonsplan</a:t>
            </a:r>
            <a:r>
              <a:rPr lang="nb-NO" sz="2000" dirty="0"/>
              <a:t>, opplæringspakke og </a:t>
            </a:r>
            <a:r>
              <a:rPr lang="nb-NO" sz="2000" dirty="0" smtClean="0"/>
              <a:t>veiledninger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0" b="1" dirty="0" smtClean="0"/>
              <a:t>mars 2023: </a:t>
            </a:r>
            <a:r>
              <a:rPr lang="nb-NO" sz="2000" dirty="0" smtClean="0"/>
              <a:t>P</a:t>
            </a:r>
            <a:r>
              <a:rPr lang="nb-NO" sz="2000" dirty="0" smtClean="0"/>
              <a:t>ilotering i et utvalg av V23-rom, deretter full utrulling for H23-rom</a:t>
            </a:r>
            <a:endParaRPr lang="nb-NO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0" b="1" dirty="0" smtClean="0"/>
              <a:t>Spørsmål:</a:t>
            </a:r>
          </a:p>
          <a:p>
            <a:pPr marL="846146" lvl="1" indent="-285750"/>
            <a:r>
              <a:rPr lang="nb-NO" sz="2000" dirty="0" smtClean="0"/>
              <a:t>Hvem på de ulike fakultetene skal delta i prosjektet/innføringen?</a:t>
            </a:r>
          </a:p>
          <a:p>
            <a:pPr marL="846146" lvl="1" indent="-285750"/>
            <a:r>
              <a:rPr lang="nb-NO" sz="2000" dirty="0"/>
              <a:t>Pilotering eller full utrulling?</a:t>
            </a:r>
          </a:p>
          <a:p>
            <a:pPr marL="1303369" lvl="2" indent="-285750"/>
            <a:r>
              <a:rPr lang="nb-NO" sz="2000" dirty="0"/>
              <a:t>Pilotering: kan bruke V23 til å teste, </a:t>
            </a:r>
            <a:r>
              <a:rPr lang="nb-NO" sz="2000" dirty="0" smtClean="0"/>
              <a:t>mens vi bruker tid på planlegging.</a:t>
            </a:r>
            <a:r>
              <a:rPr lang="nb-NO" sz="2000" dirty="0"/>
              <a:t> Kan installere Ally i Canvas, men holde det usynlig for undervisere og studenter – </a:t>
            </a:r>
            <a:r>
              <a:rPr lang="nb-NO" sz="2000" dirty="0" smtClean="0"/>
              <a:t>unik mulighet til å analysere data og planlegge innføringen sammen.</a:t>
            </a:r>
          </a:p>
          <a:p>
            <a:pPr marL="1303369" lvl="2" indent="-285750"/>
            <a:r>
              <a:rPr lang="nb-NO" sz="2000" dirty="0" smtClean="0"/>
              <a:t>Full utrulling: kan ta opplæring ut over semesteret/høsten; et intuitivt verktøy</a:t>
            </a:r>
          </a:p>
          <a:p>
            <a:pPr marL="846146" lvl="1" indent="-285750"/>
            <a:r>
              <a:rPr lang="nb-NO" sz="2000" dirty="0" smtClean="0"/>
              <a:t>Beste timing for aktivering? Avhengig av FS-overføringer, tidspunktet lærere jobber mest, og kapasitet hos prosjektdeltakere.</a:t>
            </a:r>
            <a:endParaRPr lang="nb-NO" sz="2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Forslag til plan for implementering av Ally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032261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" id="{5B0A4823-B853-4E03-94BC-DE2E1EFD621E}" vid="{1C5DA98A-F9AE-4FD9-9F7B-ADB1035017D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01B0817F6DCEB4EADD45CF6F6ABAF5C" ma:contentTypeVersion="13" ma:contentTypeDescription="Opprett et nytt dokument." ma:contentTypeScope="" ma:versionID="f78938ce056851936d69ae1415fd8fbe">
  <xsd:schema xmlns:xsd="http://www.w3.org/2001/XMLSchema" xmlns:xs="http://www.w3.org/2001/XMLSchema" xmlns:p="http://schemas.microsoft.com/office/2006/metadata/properties" xmlns:ns3="651a98c7-9695-4d69-8251-5c31b1e4ae87" xmlns:ns4="f8702e91-1200-4fa1-8ba1-dca6db6e7ddc" targetNamespace="http://schemas.microsoft.com/office/2006/metadata/properties" ma:root="true" ma:fieldsID="ceb1b43cb3fb874aee2218eb8d2279f0" ns3:_="" ns4:_="">
    <xsd:import namespace="651a98c7-9695-4d69-8251-5c31b1e4ae87"/>
    <xsd:import namespace="f8702e91-1200-4fa1-8ba1-dca6db6e7ddc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DateTaken" minOccurs="0"/>
                <xsd:element ref="ns4:MediaServiceAutoKeyPoints" minOccurs="0"/>
                <xsd:element ref="ns4:MediaServiceKeyPoints" minOccurs="0"/>
                <xsd:element ref="ns4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1a98c7-9695-4d69-8251-5c31b1e4ae87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Hash for deling av tips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8702e91-1200-4fa1-8ba1-dca6db6e7dd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651a98c7-9695-4d69-8251-5c31b1e4ae87">
      <UserInfo>
        <DisplayName>Tomm Eriksen</DisplayName>
        <AccountId>15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F824929F-DDC6-4EE6-B64D-89BF6369DAD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51a98c7-9695-4d69-8251-5c31b1e4ae87"/>
    <ds:schemaRef ds:uri="f8702e91-1200-4fa1-8ba1-dca6db6e7dd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9B9CF10-6C6A-444C-B05E-E78C1785A52C}">
  <ds:schemaRefs>
    <ds:schemaRef ds:uri="http://purl.org/dc/terms/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651a98c7-9695-4d69-8251-5c31b1e4ae87"/>
    <ds:schemaRef ds:uri="f8702e91-1200-4fa1-8ba1-dca6db6e7ddc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Office-tema</Template>
  <TotalTime>834</TotalTime>
  <Words>551</Words>
  <Application>Microsoft Office PowerPoint</Application>
  <PresentationFormat>Widescreen</PresentationFormat>
  <Paragraphs>67</Paragraphs>
  <Slides>16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Arial, sans-serif</vt:lpstr>
      <vt:lpstr>Arial,Sans-Serif</vt:lpstr>
      <vt:lpstr>Calibri</vt:lpstr>
      <vt:lpstr>Office-tema</vt:lpstr>
      <vt:lpstr>Gode støtteverktøy for universell utforming i Canvas</vt:lpstr>
      <vt:lpstr>De vanligste uu-funn i Canvas</vt:lpstr>
      <vt:lpstr>Tilgjengelighetskontroll i teksteditor</vt:lpstr>
      <vt:lpstr>Tilgjengelighetskontrollen sjekker mye, men ikke alt</vt:lpstr>
      <vt:lpstr>Skjermbilde av teksteditor i Canvas, med eksempel av varsel fra tilgjengelighetskontrollen </vt:lpstr>
      <vt:lpstr>Skjermbilde av teksteditor i Canvas, med eksempel av et problem med alternativ tekst på bilder i tilgjengelighetskontrollen </vt:lpstr>
      <vt:lpstr>Skjermbilde av tilgjengelighetskontrollen i Canvas, med en beskjed, konfetti og ballonger når det ikke lenger er problemer.</vt:lpstr>
      <vt:lpstr>“Mini” UU-sjekk fra rominnstillinger </vt:lpstr>
      <vt:lpstr>“Mini” UU-sjekk sjekker flere sider samtidig</vt:lpstr>
      <vt:lpstr>Innstillinger-siden på et Canvasrom, der man kan se i høyremargin lenken til Mini UU-sjekk</vt:lpstr>
      <vt:lpstr>Innstillinger-siden på et Canvasrom, etter at man har kjørt Mini UU-sjekk og får en liste over feil</vt:lpstr>
      <vt:lpstr>ANTHOLOGY ALLY kommer i 2023 </vt:lpstr>
      <vt:lpstr>Ally veileder ansatte</vt:lpstr>
      <vt:lpstr>Ally gir god statistikk og en oversikt</vt:lpstr>
      <vt:lpstr>Ally gir studenter alternativer</vt:lpstr>
      <vt:lpstr>Forslag til plan for implementering av Ally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Faglig fredag: Farger og kontrast</dc:title>
  <dc:creator>Ida Marie Solås</dc:creator>
  <cp:lastModifiedBy>Darrin Joseph Corbin</cp:lastModifiedBy>
  <cp:revision>184</cp:revision>
  <dcterms:created xsi:type="dcterms:W3CDTF">2021-10-19T05:46:05Z</dcterms:created>
  <dcterms:modified xsi:type="dcterms:W3CDTF">2022-12-07T08:56:27Z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0x010100F01B0817F6DCEB4EADD45CF6F6ABAF5C</vt:lpwstr>
  </property>
</Properties>
</file>