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65" r:id="rId3"/>
    <p:sldId id="258" r:id="rId4"/>
    <p:sldId id="260" r:id="rId5"/>
    <p:sldId id="266" r:id="rId6"/>
    <p:sldId id="262" r:id="rId7"/>
    <p:sldId id="263" r:id="rId8"/>
    <p:sldId id="264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DEA44-70C1-4311-BEC3-59B6502A41EE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55BD3-D2AD-42C8-B977-2C055CED8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578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E881D-AEB5-4A18-8C66-5AF76C5B58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75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E881D-AEB5-4A18-8C66-5AF76C5B58A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00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Så skal vi se på hvordan vi kan få tilgang til TSD, og da finnes det</a:t>
            </a:r>
            <a:r>
              <a:rPr lang="nb-NO" baseline="0" dirty="0" smtClean="0"/>
              <a:t> 2 forskjellige måter.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E881D-AEB5-4A18-8C66-5AF76C5B58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67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E881D-AEB5-4A18-8C66-5AF76C5B58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71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E881D-AEB5-4A18-8C66-5AF76C5B58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96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E881D-AEB5-4A18-8C66-5AF76C5B58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39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C3DE-4D16-4B49-81FC-4769F13BF6D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B8CE-50DA-4AB5-A2A2-558BE115A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83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C3DE-4D16-4B49-81FC-4769F13BF6D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B8CE-50DA-4AB5-A2A2-558BE115A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10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C3DE-4D16-4B49-81FC-4769F13BF6D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B8CE-50DA-4AB5-A2A2-558BE115A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3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C3DE-4D16-4B49-81FC-4769F13BF6D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B8CE-50DA-4AB5-A2A2-558BE115A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47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C3DE-4D16-4B49-81FC-4769F13BF6D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B8CE-50DA-4AB5-A2A2-558BE115A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06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C3DE-4D16-4B49-81FC-4769F13BF6D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B8CE-50DA-4AB5-A2A2-558BE115A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1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C3DE-4D16-4B49-81FC-4769F13BF6D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B8CE-50DA-4AB5-A2A2-558BE115A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6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C3DE-4D16-4B49-81FC-4769F13BF6D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B8CE-50DA-4AB5-A2A2-558BE115A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18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C3DE-4D16-4B49-81FC-4769F13BF6D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B8CE-50DA-4AB5-A2A2-558BE115A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8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C3DE-4D16-4B49-81FC-4769F13BF6D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B8CE-50DA-4AB5-A2A2-558BE115A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028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C3DE-4D16-4B49-81FC-4769F13BF6D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B8CE-50DA-4AB5-A2A2-558BE115A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2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7C3DE-4D16-4B49-81FC-4769F13BF6D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9B8CE-50DA-4AB5-A2A2-558BE115A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14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forskning/sensitiv/hjelp/start/registrer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v.uio.no/studier/master/isp/tsd-tilgang-for-masterstudenter-ved-isp/index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nettskjema.no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adm-app/nettskjema/hjelp/lage-og-bygge-skjema/innhenting-av-samtykke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data.tsd.usit.no/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s://www.uio.no/tjenester/it/adm-app/nettskjema/hjelp/tips-triks/diktafon.html" TargetMode="External"/><Relationship Id="rId9" Type="http://schemas.openxmlformats.org/officeDocument/2006/relationships/hyperlink" Target="https://www.uio.no/english/services/it/research/sensitive-data/use-tsd/using-the-media-capture-web-application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forskning/sensitiv/kontakt/" TargetMode="External"/><Relationship Id="rId2" Type="http://schemas.openxmlformats.org/officeDocument/2006/relationships/hyperlink" Target="https://www.uio.no/tjenester/it/forskning/sensitiv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uio.no/for-ansatte/kompetanse/tema/data/nettskjema-tsd/video/" TargetMode="External"/><Relationship Id="rId4" Type="http://schemas.openxmlformats.org/officeDocument/2006/relationships/hyperlink" Target="https://www.uio.no/tjenester/it/adm-app/nettskjema/hjelp/lage-og-bygge-skjema/innhenting-av-samtykk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308518"/>
            <a:ext cx="9144000" cy="1745331"/>
          </a:xfrm>
        </p:spPr>
        <p:txBody>
          <a:bodyPr>
            <a:normAutofit fontScale="90000"/>
          </a:bodyPr>
          <a:lstStyle/>
          <a:p>
            <a:r>
              <a:rPr lang="nb-NO" sz="9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TSD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Tjenester for Sensitive Data</a:t>
            </a:r>
            <a:br>
              <a:rPr lang="nb-NO" dirty="0" smtClean="0"/>
            </a:br>
            <a:r>
              <a:rPr lang="nb-NO" dirty="0"/>
              <a:t>-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4900" i="1" dirty="0" smtClean="0"/>
              <a:t>Hva?</a:t>
            </a:r>
            <a:r>
              <a:rPr lang="nb-NO" sz="4900" i="1" baseline="0" dirty="0" smtClean="0"/>
              <a:t> Hvorfor? Hvordan?</a:t>
            </a:r>
            <a:r>
              <a:rPr lang="nb-NO" sz="4900" dirty="0" smtClean="0"/>
              <a:t/>
            </a:r>
            <a:br>
              <a:rPr lang="nb-NO" sz="4900" dirty="0" smtClean="0"/>
            </a:br>
            <a:endParaRPr lang="en-US" sz="4900" dirty="0"/>
          </a:p>
        </p:txBody>
      </p:sp>
      <p:pic>
        <p:nvPicPr>
          <p:cNvPr id="1026" name="Picture 2" descr="https://www.uio.no/tjenester/it/forskning/sensitiv/bilder/logo/tsd-logo-sm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097" y="160420"/>
            <a:ext cx="12382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524000" y="5053849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Anders Lunde</a:t>
            </a:r>
          </a:p>
          <a:p>
            <a:r>
              <a:rPr lang="nb-NO" dirty="0" smtClean="0"/>
              <a:t>Ingeniør – Oslo </a:t>
            </a:r>
            <a:r>
              <a:rPr lang="nb-NO" dirty="0" err="1" smtClean="0"/>
              <a:t>SPeLL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28. August 2021 – Veiledningsseminar ISP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25" y="160420"/>
            <a:ext cx="13716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-666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smtClean="0"/>
              <a:t>Hva er TSD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904151" y="973667"/>
            <a:ext cx="103734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268571" y="1232515"/>
            <a:ext cx="2570754" cy="3828483"/>
            <a:chOff x="3544296" y="1642005"/>
            <a:chExt cx="2742204" cy="4083814"/>
          </a:xfrm>
        </p:grpSpPr>
        <p:pic>
          <p:nvPicPr>
            <p:cNvPr id="8" name="Picture 2" descr="We've Got A New Look - Computer Cartoon Png, Cliparts &amp; Cartoons - Jing.f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5293" y="3287419"/>
              <a:ext cx="2741207" cy="2438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https://www.uio.no/tjenester/it/forskning/sensitiv/bilder/logo/tsd-logo-small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8250" y="1684502"/>
              <a:ext cx="1238250" cy="1428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44296" y="1642005"/>
              <a:ext cx="1371600" cy="1314450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/>
        </p:nvSpPr>
        <p:spPr>
          <a:xfrm>
            <a:off x="838200" y="1661585"/>
            <a:ext cx="461813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2400" dirty="0" smtClean="0"/>
              <a:t>Et</a:t>
            </a:r>
            <a:r>
              <a:rPr lang="nb-NO" sz="2400" baseline="0" dirty="0" smtClean="0"/>
              <a:t> a</a:t>
            </a:r>
            <a:r>
              <a:rPr lang="nb-NO" sz="2400" dirty="0" smtClean="0"/>
              <a:t>rbeidsområde man kan fjern-</a:t>
            </a:r>
            <a:r>
              <a:rPr lang="nb-NO" sz="2400" dirty="0" err="1" smtClean="0"/>
              <a:t>innlogge</a:t>
            </a:r>
            <a:r>
              <a:rPr lang="nb-NO" sz="2400" baseline="0" dirty="0" smtClean="0"/>
              <a:t> på via internett og jobbe med sensitive data. </a:t>
            </a:r>
            <a:endParaRPr lang="nb-NO" sz="2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2400" baseline="0" dirty="0" smtClean="0"/>
              <a:t>Selve arbeidsområdet er godt sikret for dataangrep. F.eks. er området er frakoblet internett.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2400" dirty="0" smtClean="0"/>
              <a:t>Bruker egne løsninger for å få data inn og ut fra TSD.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2400" dirty="0" smtClean="0"/>
              <a:t>Utviklet og driftet av UiO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2400" dirty="0" smtClean="0"/>
              <a:t>Flere tusen brukere fra hele Norge</a:t>
            </a:r>
          </a:p>
        </p:txBody>
      </p:sp>
    </p:spTree>
    <p:extLst>
      <p:ext uri="{BB962C8B-B14F-4D97-AF65-F5344CB8AC3E}">
        <p14:creationId xmlns:p14="http://schemas.microsoft.com/office/powerpoint/2010/main" val="807827646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904151" y="1424224"/>
            <a:ext cx="6330616" cy="43430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20000"/>
              <a:buFont typeface="Wingdings" panose="05000000000000000000" pitchFamily="2" charset="2"/>
              <a:buChar char="ü"/>
            </a:pPr>
            <a:r>
              <a:rPr lang="en-US" sz="2400" dirty="0" err="1" smtClean="0"/>
              <a:t>Oppfyller</a:t>
            </a:r>
            <a:r>
              <a:rPr lang="en-US" sz="2400" dirty="0" smtClean="0"/>
              <a:t> </a:t>
            </a:r>
            <a:r>
              <a:rPr lang="en-US" sz="2400" dirty="0" err="1" smtClean="0"/>
              <a:t>lovens</a:t>
            </a:r>
            <a:r>
              <a:rPr lang="en-US" sz="2400" dirty="0" smtClean="0"/>
              <a:t> </a:t>
            </a:r>
            <a:r>
              <a:rPr lang="en-US" sz="2400" dirty="0" err="1" smtClean="0"/>
              <a:t>strenge</a:t>
            </a:r>
            <a:r>
              <a:rPr lang="en-US" sz="2400" dirty="0" smtClean="0"/>
              <a:t> </a:t>
            </a:r>
            <a:r>
              <a:rPr lang="en-US" sz="2400" dirty="0" err="1" smtClean="0"/>
              <a:t>krav</a:t>
            </a:r>
            <a:r>
              <a:rPr lang="en-US" sz="2400" dirty="0" smtClean="0"/>
              <a:t> </a:t>
            </a:r>
            <a:r>
              <a:rPr lang="en-US" sz="2400" dirty="0" err="1" smtClean="0"/>
              <a:t>til</a:t>
            </a:r>
            <a:r>
              <a:rPr lang="en-US" sz="2400" dirty="0" smtClean="0"/>
              <a:t> </a:t>
            </a:r>
            <a:r>
              <a:rPr lang="en-US" sz="2400" dirty="0" err="1" smtClean="0"/>
              <a:t>behandling</a:t>
            </a:r>
            <a:r>
              <a:rPr lang="en-US" sz="2400" dirty="0" smtClean="0"/>
              <a:t> </a:t>
            </a:r>
            <a:r>
              <a:rPr lang="en-US" sz="2400" dirty="0" err="1" smtClean="0"/>
              <a:t>og</a:t>
            </a:r>
            <a:r>
              <a:rPr lang="en-US" sz="2400" dirty="0" smtClean="0"/>
              <a:t> </a:t>
            </a:r>
            <a:r>
              <a:rPr lang="en-US" sz="2400" dirty="0" err="1" smtClean="0"/>
              <a:t>lagring</a:t>
            </a:r>
            <a:r>
              <a:rPr lang="en-US" sz="2400" dirty="0" smtClean="0"/>
              <a:t> </a:t>
            </a:r>
            <a:r>
              <a:rPr lang="en-US" sz="2400" dirty="0" err="1" smtClean="0"/>
              <a:t>av</a:t>
            </a:r>
            <a:r>
              <a:rPr lang="en-US" sz="2400" dirty="0" smtClean="0"/>
              <a:t> sensitive </a:t>
            </a:r>
            <a:r>
              <a:rPr lang="en-US" sz="2400" dirty="0" err="1" smtClean="0"/>
              <a:t>forskningsdata</a:t>
            </a:r>
            <a:endParaRPr lang="en-US" sz="2400" dirty="0" smtClean="0"/>
          </a:p>
          <a:p>
            <a:pPr>
              <a:buSzPct val="120000"/>
              <a:buFont typeface="Wingdings" panose="05000000000000000000" pitchFamily="2" charset="2"/>
              <a:buChar char="ü"/>
            </a:pPr>
            <a:endParaRPr lang="nb-NO" sz="2400" dirty="0" smtClean="0"/>
          </a:p>
          <a:p>
            <a:pPr>
              <a:buSzPct val="120000"/>
              <a:buFont typeface="Wingdings" panose="05000000000000000000" pitchFamily="2" charset="2"/>
              <a:buChar char="ü"/>
            </a:pPr>
            <a:endParaRPr lang="nb-NO" sz="2400" dirty="0" smtClean="0"/>
          </a:p>
          <a:p>
            <a:pPr>
              <a:buSzPct val="120000"/>
              <a:buFont typeface="Wingdings" panose="05000000000000000000" pitchFamily="2" charset="2"/>
              <a:buChar char="ü"/>
            </a:pPr>
            <a:r>
              <a:rPr lang="en-US" sz="2400" dirty="0" err="1" smtClean="0"/>
              <a:t>Sikkert</a:t>
            </a:r>
            <a:r>
              <a:rPr lang="en-US" sz="2400" dirty="0" smtClean="0"/>
              <a:t> </a:t>
            </a:r>
            <a:r>
              <a:rPr lang="en-US" sz="2400" dirty="0" err="1" smtClean="0"/>
              <a:t>og</a:t>
            </a:r>
            <a:r>
              <a:rPr lang="en-US" sz="2400" dirty="0" smtClean="0"/>
              <a:t> </a:t>
            </a:r>
            <a:r>
              <a:rPr lang="en-US" sz="2400" dirty="0" err="1" smtClean="0"/>
              <a:t>trygt</a:t>
            </a:r>
            <a:r>
              <a:rPr lang="en-US" sz="2400" dirty="0" smtClean="0"/>
              <a:t> </a:t>
            </a:r>
            <a:r>
              <a:rPr lang="en-US" sz="2400" dirty="0" err="1" smtClean="0"/>
              <a:t>prosjektområde</a:t>
            </a:r>
            <a:endParaRPr lang="en-US" sz="2400" dirty="0" smtClean="0"/>
          </a:p>
          <a:p>
            <a:pPr>
              <a:buSzPct val="120000"/>
              <a:buFont typeface="Wingdings" panose="05000000000000000000" pitchFamily="2" charset="2"/>
              <a:buChar char="ü"/>
            </a:pPr>
            <a:r>
              <a:rPr lang="en-US" sz="2400" dirty="0" err="1" smtClean="0"/>
              <a:t>Integrert</a:t>
            </a:r>
            <a:r>
              <a:rPr lang="en-US" sz="2400" dirty="0" smtClean="0"/>
              <a:t> med </a:t>
            </a:r>
            <a:r>
              <a:rPr lang="en-US" sz="2400" dirty="0" err="1" smtClean="0"/>
              <a:t>nettskjemaløsning</a:t>
            </a:r>
            <a:r>
              <a:rPr lang="en-US" sz="2400" dirty="0" smtClean="0"/>
              <a:t> for å </a:t>
            </a:r>
            <a:r>
              <a:rPr lang="en-US" sz="2400" dirty="0" err="1" smtClean="0"/>
              <a:t>samle</a:t>
            </a:r>
            <a:r>
              <a:rPr lang="en-US" sz="2400" dirty="0" smtClean="0"/>
              <a:t> inn sensitive data</a:t>
            </a:r>
          </a:p>
          <a:p>
            <a:pPr>
              <a:buSzPct val="120000"/>
              <a:buFont typeface="Wingdings" panose="05000000000000000000" pitchFamily="2" charset="2"/>
              <a:buChar char="ü"/>
            </a:pPr>
            <a:r>
              <a:rPr lang="en-US" sz="2400" dirty="0" err="1" smtClean="0"/>
              <a:t>Tilgang</a:t>
            </a:r>
            <a:r>
              <a:rPr lang="en-US" sz="2400" dirty="0" smtClean="0"/>
              <a:t> </a:t>
            </a:r>
            <a:r>
              <a:rPr lang="en-US" sz="2400" dirty="0" err="1" smtClean="0"/>
              <a:t>fra</a:t>
            </a:r>
            <a:r>
              <a:rPr lang="en-US" sz="2400" dirty="0" smtClean="0"/>
              <a:t> </a:t>
            </a:r>
            <a:r>
              <a:rPr lang="en-US" sz="2400" dirty="0" err="1" smtClean="0"/>
              <a:t>hvor</a:t>
            </a:r>
            <a:r>
              <a:rPr lang="en-US" sz="2400" dirty="0" smtClean="0"/>
              <a:t> </a:t>
            </a:r>
            <a:r>
              <a:rPr lang="en-US" sz="2400" dirty="0" err="1" smtClean="0"/>
              <a:t>som</a:t>
            </a:r>
            <a:r>
              <a:rPr lang="en-US" sz="2400" dirty="0" smtClean="0"/>
              <a:t> </a:t>
            </a:r>
            <a:r>
              <a:rPr lang="en-US" sz="2400" dirty="0" err="1" smtClean="0"/>
              <a:t>helst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verden</a:t>
            </a:r>
            <a:endParaRPr lang="en-US" sz="2400" dirty="0" smtClean="0"/>
          </a:p>
          <a:p>
            <a:pPr>
              <a:buSzPct val="120000"/>
              <a:buFont typeface="Wingdings" panose="05000000000000000000" pitchFamily="2" charset="2"/>
              <a:buChar char="ü"/>
            </a:pPr>
            <a:r>
              <a:rPr lang="en-US" sz="2400" dirty="0" smtClean="0"/>
              <a:t>For </a:t>
            </a:r>
            <a:r>
              <a:rPr lang="en-US" sz="2400" dirty="0" err="1" smtClean="0"/>
              <a:t>forskere</a:t>
            </a:r>
            <a:r>
              <a:rPr lang="en-US" sz="2400" dirty="0" smtClean="0"/>
              <a:t> </a:t>
            </a:r>
            <a:r>
              <a:rPr lang="en-US" sz="2400" dirty="0" err="1" smtClean="0"/>
              <a:t>ved</a:t>
            </a:r>
            <a:r>
              <a:rPr lang="en-US" sz="2400" dirty="0" smtClean="0"/>
              <a:t> UiO </a:t>
            </a:r>
            <a:r>
              <a:rPr lang="en-US" sz="2400" dirty="0" err="1" smtClean="0"/>
              <a:t>og</a:t>
            </a:r>
            <a:r>
              <a:rPr lang="en-US" sz="2400" dirty="0" smtClean="0"/>
              <a:t> </a:t>
            </a:r>
            <a:r>
              <a:rPr lang="en-US" sz="2400" dirty="0" err="1" smtClean="0"/>
              <a:t>andre</a:t>
            </a:r>
            <a:r>
              <a:rPr lang="en-US" sz="2400" dirty="0" smtClean="0"/>
              <a:t> </a:t>
            </a:r>
            <a:r>
              <a:rPr lang="en-US" sz="2400" dirty="0" err="1" smtClean="0"/>
              <a:t>offentlige</a:t>
            </a:r>
            <a:r>
              <a:rPr lang="en-US" sz="2400" dirty="0" smtClean="0"/>
              <a:t> </a:t>
            </a:r>
            <a:r>
              <a:rPr lang="en-US" sz="2400" dirty="0" err="1" smtClean="0"/>
              <a:t>forskningsinstitusjoner</a:t>
            </a:r>
            <a:endParaRPr lang="en-US" sz="2400" dirty="0" smtClean="0"/>
          </a:p>
          <a:p>
            <a:pPr>
              <a:buSzPct val="120000"/>
              <a:buFont typeface="Wingdings" panose="05000000000000000000" pitchFamily="2" charset="2"/>
              <a:buChar char="ü"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66675"/>
            <a:ext cx="10515600" cy="1325563"/>
          </a:xfrm>
        </p:spPr>
        <p:txBody>
          <a:bodyPr/>
          <a:lstStyle/>
          <a:p>
            <a:r>
              <a:rPr lang="nb-NO" dirty="0"/>
              <a:t>Hvorfor </a:t>
            </a:r>
            <a:r>
              <a:rPr lang="nb-NO" dirty="0" smtClean="0"/>
              <a:t>TSD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50889"/>
          <a:stretch/>
        </p:blipFill>
        <p:spPr>
          <a:xfrm>
            <a:off x="1057804" y="2318280"/>
            <a:ext cx="3648075" cy="58005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904151" y="973667"/>
            <a:ext cx="103734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We've Got A New Look - Computer Cartoon Png, Cliparts &amp; Cartoons - Jing.f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543" y="1895476"/>
            <a:ext cx="2741207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48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838200" y="-666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b="1" dirty="0" smtClean="0"/>
              <a:t>Hvordan få </a:t>
            </a:r>
            <a:r>
              <a:rPr lang="nb-NO" b="1" dirty="0" smtClean="0"/>
              <a:t>tilgang </a:t>
            </a:r>
          </a:p>
          <a:p>
            <a:pPr algn="ctr"/>
            <a:r>
              <a:rPr lang="nb-NO" sz="3200" dirty="0" smtClean="0"/>
              <a:t>Alternativ 1: Opprette egen konto</a:t>
            </a:r>
            <a:endParaRPr lang="en-US" sz="32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04151" y="1278468"/>
            <a:ext cx="103734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17415" y="1547287"/>
            <a:ext cx="114187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Anbefales </a:t>
            </a:r>
            <a:r>
              <a:rPr lang="nb-NO" b="1" u="sng" dirty="0" smtClean="0"/>
              <a:t>ikke</a:t>
            </a:r>
            <a:r>
              <a:rPr lang="nb-NO" dirty="0" smtClean="0"/>
              <a:t> for de fleste masterprosjekter, grunnet mye administrasjon (bruk heller alternativ 2)</a:t>
            </a:r>
          </a:p>
          <a:p>
            <a:r>
              <a:rPr lang="nb-NO" dirty="0" smtClean="0"/>
              <a:t>Kan </a:t>
            </a:r>
            <a:r>
              <a:rPr lang="nb-NO" dirty="0" smtClean="0"/>
              <a:t>brukes for eksempel ved: 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Ett forskningsprosjekt -&gt; en egen </a:t>
            </a:r>
            <a:r>
              <a:rPr lang="nb-NO" dirty="0" smtClean="0"/>
              <a:t>konto for å samarbeide på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En forsker -&gt; egen konto for «personlige» data.</a:t>
            </a:r>
          </a:p>
          <a:p>
            <a:endParaRPr lang="nb-NO" dirty="0"/>
          </a:p>
          <a:p>
            <a:r>
              <a:rPr lang="nb-NO" dirty="0" smtClean="0"/>
              <a:t>Du kan invitere andre brukere til opprettet TSD konto.</a:t>
            </a:r>
          </a:p>
          <a:p>
            <a:r>
              <a:rPr lang="nb-NO" dirty="0"/>
              <a:t>Opprettes her: </a:t>
            </a:r>
            <a:r>
              <a:rPr lang="nb-NO" dirty="0">
                <a:hlinkClick r:id="rId3"/>
              </a:rPr>
              <a:t>https://</a:t>
            </a:r>
            <a:r>
              <a:rPr lang="nb-NO" dirty="0" smtClean="0">
                <a:hlinkClick r:id="rId3"/>
              </a:rPr>
              <a:t>www.uio.no/tjenester/it/forskning/sensitiv/hjelp/start/registrer.html</a:t>
            </a:r>
            <a:endParaRPr lang="nb-NO" dirty="0" smtClean="0"/>
          </a:p>
          <a:p>
            <a:endParaRPr lang="nb-NO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99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838200" y="192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b="1" dirty="0" smtClean="0"/>
              <a:t>Hvordan få </a:t>
            </a:r>
            <a:r>
              <a:rPr lang="nb-NO" b="1" dirty="0" smtClean="0"/>
              <a:t>tilgang </a:t>
            </a:r>
          </a:p>
          <a:p>
            <a:pPr algn="ctr"/>
            <a:r>
              <a:rPr lang="nb-NO" sz="3500" dirty="0" smtClean="0"/>
              <a:t>Alternativ 2: </a:t>
            </a:r>
            <a:r>
              <a:rPr lang="nb-NO" sz="3500" dirty="0"/>
              <a:t>Bruk ISP sin TSD konto for masterstudenter </a:t>
            </a:r>
            <a:endParaRPr lang="en-US" sz="35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17415" y="1547287"/>
            <a:ext cx="103734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38200" y="304129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3"/>
              </a:rPr>
              <a:t>https://www.uv.uio.no/studier/master/isp/tsd-tilgang-for-masterstudenter-ved-isp/index.html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38200" y="2117969"/>
            <a:ext cx="92961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Felleskonto for alle masterstudenter, men allikevel privat og trygg for hver enkelt bruker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ISP administrerer inn- og utmelding av studenter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Grundig beskrivelse av fremgangsmåte for å bruke denne løsningen, rettet mot studenter, her: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46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-666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smtClean="0"/>
              <a:t>Datainnsamling – TSD nettskjema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904151" y="973667"/>
            <a:ext cx="103734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866115" y="1674748"/>
            <a:ext cx="948471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Nettskjema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opprettes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uio</a:t>
            </a:r>
            <a:r>
              <a:rPr lang="en-US" dirty="0" smtClean="0"/>
              <a:t> </a:t>
            </a:r>
            <a:r>
              <a:rPr lang="en-US" dirty="0" err="1" smtClean="0"/>
              <a:t>brukere</a:t>
            </a:r>
            <a:r>
              <a:rPr lang="en-US" dirty="0" smtClean="0"/>
              <a:t>, og data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sendes</a:t>
            </a:r>
            <a:r>
              <a:rPr lang="en-US" dirty="0" smtClean="0"/>
              <a:t> </a:t>
            </a:r>
            <a:r>
              <a:rPr lang="en-US" dirty="0" err="1" smtClean="0"/>
              <a:t>direkte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TSD:</a:t>
            </a: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://nettskjema.no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Kan stilles inn til å levere svar fra respondenter direkte til TSD konto, også felles master-kontoen.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12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-666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smtClean="0"/>
              <a:t>Datainnsamling – TSD nettskjema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904151" y="973667"/>
            <a:ext cx="103734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38200" y="1552345"/>
            <a:ext cx="5438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u="sng" dirty="0" smtClean="0"/>
              <a:t>TSD digitalt samtykkeskjema:</a:t>
            </a:r>
            <a:endParaRPr lang="en-US" sz="24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2239473"/>
            <a:ext cx="101822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nb-NO" sz="2000" dirty="0" smtClean="0"/>
              <a:t>Lag samtykkeskjema som nettskjema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b-NO" sz="2000" dirty="0" smtClean="0"/>
              <a:t>Respondenter signerer med </a:t>
            </a:r>
            <a:r>
              <a:rPr lang="nb-NO" sz="2000" dirty="0" err="1" smtClean="0"/>
              <a:t>BankID</a:t>
            </a:r>
            <a:r>
              <a:rPr lang="nb-NO" sz="2000" dirty="0" smtClean="0"/>
              <a:t>/</a:t>
            </a:r>
            <a:r>
              <a:rPr lang="nb-NO" sz="2000" dirty="0" err="1" smtClean="0"/>
              <a:t>MinID</a:t>
            </a:r>
            <a:endParaRPr lang="nb-NO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509585" y="5834360"/>
            <a:ext cx="113490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https://www.uio.no/tjenester/it/adm-app/nettskjema/hjelp/lage-og-bygge-skjema/innhenting-av-samtykke.html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44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-666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000" dirty="0" smtClean="0"/>
              <a:t>Datainnsamling, annet: Last opp filer til TSD konto (TSD data portal), strømme in lyd/video fra </a:t>
            </a:r>
            <a:r>
              <a:rPr lang="nb-NO" sz="2000" dirty="0" err="1" smtClean="0"/>
              <a:t>laptop</a:t>
            </a:r>
            <a:r>
              <a:rPr lang="nb-NO" sz="2000" dirty="0" smtClean="0"/>
              <a:t>/</a:t>
            </a:r>
            <a:r>
              <a:rPr lang="nb-NO" sz="2000" dirty="0" err="1" smtClean="0"/>
              <a:t>android</a:t>
            </a:r>
            <a:r>
              <a:rPr lang="nb-NO" sz="2000" dirty="0" smtClean="0"/>
              <a:t> telefon, eller bruk nettskjema diktafon til smarttelefoner.</a:t>
            </a:r>
            <a:endParaRPr lang="en-US" sz="20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904151" y="973667"/>
            <a:ext cx="103734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37307"/>
          <a:stretch/>
        </p:blipFill>
        <p:spPr>
          <a:xfrm>
            <a:off x="772249" y="994142"/>
            <a:ext cx="5457825" cy="15943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2249" y="2471312"/>
            <a:ext cx="2507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https://data.tsd.usit.no/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567462" y="3983171"/>
            <a:ext cx="6096000" cy="2255020"/>
            <a:chOff x="567462" y="3983171"/>
            <a:chExt cx="6096000" cy="2255020"/>
          </a:xfrm>
        </p:grpSpPr>
        <p:sp>
          <p:nvSpPr>
            <p:cNvPr id="8" name="Rectangle 7"/>
            <p:cNvSpPr/>
            <p:nvPr/>
          </p:nvSpPr>
          <p:spPr>
            <a:xfrm>
              <a:off x="567462" y="5591860"/>
              <a:ext cx="6096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dirty="0" smtClean="0">
                  <a:hlinkClick r:id="rId4"/>
                </a:rPr>
                <a:t>https://www.uio.no/tjenester/it/adm-app/nettskjema/hjelp/tips-triks/diktafon.html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2249" y="3983171"/>
              <a:ext cx="3286125" cy="1057275"/>
            </a:xfrm>
            <a:prstGeom prst="rect">
              <a:avLst/>
            </a:prstGeom>
          </p:spPr>
        </p:pic>
        <p:grpSp>
          <p:nvGrpSpPr>
            <p:cNvPr id="13" name="Group 12"/>
            <p:cNvGrpSpPr/>
            <p:nvPr/>
          </p:nvGrpSpPr>
          <p:grpSpPr>
            <a:xfrm>
              <a:off x="1342935" y="5060920"/>
              <a:ext cx="2144752" cy="491440"/>
              <a:chOff x="838200" y="5060920"/>
              <a:chExt cx="2144752" cy="491440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8200" y="5153377"/>
                <a:ext cx="1318488" cy="327982"/>
              </a:xfrm>
              <a:prstGeom prst="rect">
                <a:avLst/>
              </a:prstGeom>
            </p:spPr>
          </p:pic>
          <p:pic>
            <p:nvPicPr>
              <p:cNvPr id="3076" name="Picture 4" descr="Apple (Norge)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1512" y="5060920"/>
                <a:ext cx="491440" cy="4914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9" name="Group 18"/>
          <p:cNvGrpSpPr/>
          <p:nvPr/>
        </p:nvGrpSpPr>
        <p:grpSpPr>
          <a:xfrm>
            <a:off x="3491636" y="1084169"/>
            <a:ext cx="8966437" cy="5287913"/>
            <a:chOff x="3491636" y="1084169"/>
            <a:chExt cx="8966437" cy="5287913"/>
          </a:xfrm>
        </p:grpSpPr>
        <p:grpSp>
          <p:nvGrpSpPr>
            <p:cNvPr id="16" name="Group 15"/>
            <p:cNvGrpSpPr/>
            <p:nvPr/>
          </p:nvGrpSpPr>
          <p:grpSpPr>
            <a:xfrm>
              <a:off x="3491636" y="1084169"/>
              <a:ext cx="8665047" cy="4641582"/>
              <a:chOff x="3491636" y="1084169"/>
              <a:chExt cx="8665047" cy="4641582"/>
            </a:xfrm>
          </p:grpSpPr>
          <p:pic>
            <p:nvPicPr>
              <p:cNvPr id="3078" name="Picture 6" descr="A screenshot of the application page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6585"/>
              <a:stretch/>
            </p:blipFill>
            <p:spPr bwMode="auto">
              <a:xfrm>
                <a:off x="6641420" y="1084169"/>
                <a:ext cx="5515263" cy="464158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Right Arrow 13"/>
              <p:cNvSpPr/>
              <p:nvPr/>
            </p:nvSpPr>
            <p:spPr>
              <a:xfrm>
                <a:off x="6090875" y="2148840"/>
                <a:ext cx="416605" cy="243840"/>
              </a:xfrm>
              <a:prstGeom prst="rightArrow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3491636" y="1969715"/>
                <a:ext cx="2465299" cy="554037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6362073" y="5725751"/>
              <a:ext cx="6096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dirty="0" smtClean="0">
                  <a:hlinkClick r:id="rId9"/>
                </a:rPr>
                <a:t>https://www.uio.no/english/services/it/research/sensitive-data/use-tsd/using-the-media-capture-web-application.html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4887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-666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smtClean="0"/>
              <a:t>Ressurser for support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904151" y="973667"/>
            <a:ext cx="103734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19136" y="1699065"/>
            <a:ext cx="83010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dirty="0" smtClean="0"/>
              <a:t>TSD hjemmeside:  </a:t>
            </a:r>
            <a:r>
              <a:rPr lang="en-US" dirty="0" smtClean="0">
                <a:hlinkClick r:id="rId2"/>
              </a:rPr>
              <a:t>https://www.uio.no/tjenester/it/forskning/sensitiv/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dirty="0" smtClean="0"/>
              <a:t>TSD kontakt: </a:t>
            </a:r>
            <a:r>
              <a:rPr lang="nb-NO" dirty="0" smtClean="0">
                <a:hlinkClick r:id="rId3"/>
              </a:rPr>
              <a:t>https://www.uio.no/tjenester/it/forskning/sensitiv/kontakt/</a:t>
            </a:r>
            <a:r>
              <a:rPr lang="nb-NO" dirty="0" smtClean="0"/>
              <a:t> 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 TSD </a:t>
            </a:r>
            <a:r>
              <a:rPr lang="en-US" dirty="0" err="1" smtClean="0"/>
              <a:t>samtykkeskjema</a:t>
            </a:r>
            <a:r>
              <a:rPr lang="en-US" dirty="0" smtClean="0"/>
              <a:t>: </a:t>
            </a:r>
            <a:r>
              <a:rPr lang="en-US" dirty="0" smtClean="0">
                <a:hlinkClick r:id="rId4"/>
              </a:rPr>
              <a:t>https://www.uio.no/tjenester/it/adm-app/nettskjema/hjelp/lage-og-bygge-skjema/innhenting-av-samtykke.html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 smtClean="0"/>
              <a:t>Opptak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 smtClean="0"/>
              <a:t>relevante</a:t>
            </a:r>
            <a:r>
              <a:rPr lang="en-US" dirty="0"/>
              <a:t> </a:t>
            </a:r>
            <a:r>
              <a:rPr lang="en-US" dirty="0" err="1" smtClean="0"/>
              <a:t>kurs</a:t>
            </a:r>
            <a:r>
              <a:rPr lang="en-US" dirty="0" smtClean="0"/>
              <a:t>: </a:t>
            </a:r>
            <a:r>
              <a:rPr lang="en-US" dirty="0" smtClean="0">
                <a:hlinkClick r:id="rId5"/>
              </a:rPr>
              <a:t>https://www.uio.no/for-ansatte/kompetanse/tema/data/nettskjema-tsd/video/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(ISP </a:t>
            </a:r>
            <a:r>
              <a:rPr lang="en-US" dirty="0" err="1" smtClean="0"/>
              <a:t>administrasjon</a:t>
            </a:r>
            <a:r>
              <a:rPr lang="en-US" dirty="0" smtClean="0"/>
              <a:t>: </a:t>
            </a:r>
            <a:r>
              <a:rPr lang="en-US" dirty="0" smtClean="0"/>
              <a:t>master@isp.uio.no)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73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414</Words>
  <Application>Microsoft Office PowerPoint</Application>
  <PresentationFormat>Widescreen</PresentationFormat>
  <Paragraphs>61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TSD Tjenester for Sensitive Data - Hva? Hvorfor? Hvordan? </vt:lpstr>
      <vt:lpstr>PowerPoint Presentation</vt:lpstr>
      <vt:lpstr>Hvorfor TSD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TSD Tjenester for Sensitive Data - Hva? Hvorfor? Hvordan?</dc:title>
  <dc:creator>Anders Lunde</dc:creator>
  <cp:lastModifiedBy>Anders Lunde</cp:lastModifiedBy>
  <cp:revision>7</cp:revision>
  <dcterms:created xsi:type="dcterms:W3CDTF">2021-08-26T08:04:42Z</dcterms:created>
  <dcterms:modified xsi:type="dcterms:W3CDTF">2022-03-08T13:08:00Z</dcterms:modified>
</cp:coreProperties>
</file>